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6CB"/>
          </a:solidFill>
        </a:fill>
      </a:tcStyle>
    </a:wholeTbl>
    <a:band2H>
      <a:tcTxStyle/>
      <a:tcStyle>
        <a:tcBdr/>
        <a:fill>
          <a:solidFill>
            <a:srgbClr val="E6ECE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2" autoAdjust="0"/>
    <p:restoredTop sz="94620" autoAdjust="0"/>
  </p:normalViewPr>
  <p:slideViewPr>
    <p:cSldViewPr snapToGrid="0">
      <p:cViewPr varScale="1">
        <p:scale>
          <a:sx n="80" d="100"/>
          <a:sy n="80" d="100"/>
        </p:scale>
        <p:origin x="-677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700">
        <a:latin typeface="+mn-lt"/>
        <a:ea typeface="+mn-ea"/>
        <a:cs typeface="+mn-cs"/>
        <a:sym typeface="Arial"/>
      </a:defRPr>
    </a:lvl1pPr>
    <a:lvl2pPr indent="114300" defTabSz="584200" latinLnBrk="0">
      <a:defRPr sz="700">
        <a:latin typeface="+mn-lt"/>
        <a:ea typeface="+mn-ea"/>
        <a:cs typeface="+mn-cs"/>
        <a:sym typeface="Arial"/>
      </a:defRPr>
    </a:lvl2pPr>
    <a:lvl3pPr indent="228600" defTabSz="584200" latinLnBrk="0">
      <a:defRPr sz="700">
        <a:latin typeface="+mn-lt"/>
        <a:ea typeface="+mn-ea"/>
        <a:cs typeface="+mn-cs"/>
        <a:sym typeface="Arial"/>
      </a:defRPr>
    </a:lvl3pPr>
    <a:lvl4pPr indent="342900" defTabSz="584200" latinLnBrk="0">
      <a:defRPr sz="700">
        <a:latin typeface="+mn-lt"/>
        <a:ea typeface="+mn-ea"/>
        <a:cs typeface="+mn-cs"/>
        <a:sym typeface="Arial"/>
      </a:defRPr>
    </a:lvl4pPr>
    <a:lvl5pPr indent="457200" defTabSz="584200" latinLnBrk="0">
      <a:defRPr sz="700">
        <a:latin typeface="+mn-lt"/>
        <a:ea typeface="+mn-ea"/>
        <a:cs typeface="+mn-cs"/>
        <a:sym typeface="Arial"/>
      </a:defRPr>
    </a:lvl5pPr>
    <a:lvl6pPr indent="571500" defTabSz="584200" latinLnBrk="0">
      <a:defRPr sz="700">
        <a:latin typeface="+mn-lt"/>
        <a:ea typeface="+mn-ea"/>
        <a:cs typeface="+mn-cs"/>
        <a:sym typeface="Arial"/>
      </a:defRPr>
    </a:lvl6pPr>
    <a:lvl7pPr indent="685800" defTabSz="584200" latinLnBrk="0">
      <a:defRPr sz="700">
        <a:latin typeface="+mn-lt"/>
        <a:ea typeface="+mn-ea"/>
        <a:cs typeface="+mn-cs"/>
        <a:sym typeface="Arial"/>
      </a:defRPr>
    </a:lvl7pPr>
    <a:lvl8pPr indent="800100" defTabSz="584200" latinLnBrk="0">
      <a:defRPr sz="700">
        <a:latin typeface="+mn-lt"/>
        <a:ea typeface="+mn-ea"/>
        <a:cs typeface="+mn-cs"/>
        <a:sym typeface="Arial"/>
      </a:defRPr>
    </a:lvl8pPr>
    <a:lvl9pPr indent="914400" defTabSz="584200" latinLnBrk="0">
      <a:defRPr sz="7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4E266-5606-7642-B0C1-60A87F29369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492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7250640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5458323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9409729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83279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92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77752394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0967731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36352177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166384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363999814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87687481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692274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56915488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131065783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3044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744294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81907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535941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21901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2385199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069837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449237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5096878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305432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pPr/>
              <a:t>7/26/2021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179673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5" r:id="rId22"/>
    <p:sldLayoutId id="2147483686" r:id="rId23"/>
    <p:sldLayoutId id="2147483687" r:id="rId2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0"/>
            <a:ext cx="2495550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 dirty="0">
              <a:solidFill>
                <a:schemeClr val="bg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25100" y="0"/>
            <a:ext cx="1857375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37479713-3D99-491D-9365-51F6ED7312A9}"/>
              </a:ext>
            </a:extLst>
          </p:cNvPr>
          <p:cNvSpPr txBox="1"/>
          <p:nvPr/>
        </p:nvSpPr>
        <p:spPr>
          <a:xfrm>
            <a:off x="10334625" y="6000750"/>
            <a:ext cx="1809750" cy="124906"/>
          </a:xfrm>
          <a:prstGeom prst="rect">
            <a:avLst/>
          </a:prstGeom>
          <a:solidFill>
            <a:srgbClr val="002060"/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00" dirty="0" smtClean="0"/>
              <a:t>CONTACT</a:t>
            </a:r>
            <a:endParaRPr sz="800" dirty="0"/>
          </a:p>
        </p:txBody>
      </p:sp>
      <p:sp>
        <p:nvSpPr>
          <p:cNvPr id="9" name="Rectangle 5">
            <a:extLst>
              <a:ext uri="{FF2B5EF4-FFF2-40B4-BE49-F238E27FC236}">
                <a16:creationId xmlns="" xmlns:a16="http://schemas.microsoft.com/office/drawing/2014/main" id="{4888E2B0-694A-4036-9A32-B2A88574F1F8}"/>
              </a:ext>
            </a:extLst>
          </p:cNvPr>
          <p:cNvSpPr txBox="1"/>
          <p:nvPr/>
        </p:nvSpPr>
        <p:spPr>
          <a:xfrm>
            <a:off x="53340" y="669673"/>
            <a:ext cx="2442211" cy="6617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Blagica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Krsteska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Boro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Ilievski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, Rubens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Jovanovic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Gligor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Ristovski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,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Slavica</a:t>
            </a:r>
            <a:r>
              <a:rPr lang="en-US" sz="900" dirty="0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r>
              <a:rPr lang="en-US" sz="900" dirty="0" err="1" smtClean="0">
                <a:solidFill>
                  <a:schemeClr val="bg1"/>
                </a:solidFill>
                <a:latin typeface="Arial Narrow" pitchFamily="34" charset="0"/>
              </a:rPr>
              <a:t>Kostadinova-Kunovska</a:t>
            </a:r>
            <a:endParaRPr lang="en-US" sz="9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en-US" sz="900" i="1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algn="ctr"/>
            <a:r>
              <a:rPr lang="en-US" sz="800" i="1" dirty="0" smtClean="0">
                <a:solidFill>
                  <a:schemeClr val="bg1"/>
                </a:solidFill>
                <a:latin typeface="Arial Narrow" pitchFamily="34" charset="0"/>
              </a:rPr>
              <a:t>Institute of pathology, Faculty of Medicine, University </a:t>
            </a:r>
            <a:r>
              <a:rPr lang="mk-MK" sz="800" i="1" dirty="0" smtClean="0">
                <a:solidFill>
                  <a:schemeClr val="bg1"/>
                </a:solidFill>
                <a:latin typeface="Arial Narrow" pitchFamily="34" charset="0"/>
              </a:rPr>
              <a:t>„</a:t>
            </a:r>
            <a:r>
              <a:rPr lang="en-GB" sz="800" i="1" dirty="0" smtClean="0">
                <a:solidFill>
                  <a:schemeClr val="bg1"/>
                </a:solidFill>
                <a:latin typeface="Arial Narrow" pitchFamily="34" charset="0"/>
              </a:rPr>
              <a:t>Ss. Cyril and Methodius</a:t>
            </a:r>
            <a:r>
              <a:rPr lang="mk-MK" sz="800" i="1" dirty="0" smtClean="0">
                <a:solidFill>
                  <a:schemeClr val="bg1"/>
                </a:solidFill>
                <a:latin typeface="Arial Narrow" pitchFamily="34" charset="0"/>
              </a:rPr>
              <a:t>“</a:t>
            </a:r>
            <a:r>
              <a:rPr lang="en-GB" sz="800" i="1" dirty="0" smtClean="0">
                <a:solidFill>
                  <a:schemeClr val="bg1"/>
                </a:solidFill>
                <a:latin typeface="Arial Narrow" pitchFamily="34" charset="0"/>
              </a:rPr>
              <a:t> in Skopje, North Macedonia</a:t>
            </a:r>
            <a:r>
              <a:rPr sz="800" i="1" smtClean="0">
                <a:solidFill>
                  <a:schemeClr val="bg1"/>
                </a:solidFill>
                <a:latin typeface="Arial Narrow" pitchFamily="34" charset="0"/>
              </a:rPr>
              <a:t> </a:t>
            </a:r>
            <a:endParaRPr sz="8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=""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76201" y="1462785"/>
            <a:ext cx="2362200" cy="310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800" dirty="0" smtClean="0">
                <a:solidFill>
                  <a:schemeClr val="bg1"/>
                </a:solidFill>
              </a:rPr>
              <a:t>Melanoma in nipple-areola complex is extremely rare and in differential diagnosis must be distinguished between Paget disease, melanoma from </a:t>
            </a:r>
            <a:r>
              <a:rPr lang="en-US" sz="800" dirty="0" err="1" smtClean="0">
                <a:solidFill>
                  <a:schemeClr val="bg1"/>
                </a:solidFill>
              </a:rPr>
              <a:t>extramammary</a:t>
            </a:r>
            <a:r>
              <a:rPr lang="en-US" sz="800" dirty="0" smtClean="0">
                <a:solidFill>
                  <a:schemeClr val="bg1"/>
                </a:solidFill>
              </a:rPr>
              <a:t> sites and invasive carcinomas. We present a case of invasive papillary carcinoma of male nipple with melanin laden tumor cells.</a:t>
            </a:r>
          </a:p>
          <a:p>
            <a:r>
              <a:rPr lang="en-US" sz="800" dirty="0" smtClean="0">
                <a:solidFill>
                  <a:schemeClr val="bg1"/>
                </a:solidFill>
              </a:rPr>
              <a:t> 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r>
              <a:rPr lang="en-US" sz="800" dirty="0" smtClean="0">
                <a:solidFill>
                  <a:schemeClr val="bg1"/>
                </a:solidFill>
              </a:rPr>
              <a:t>A 71-year old male patient presents with </a:t>
            </a:r>
            <a:r>
              <a:rPr lang="en-US" sz="800" dirty="0" err="1" smtClean="0">
                <a:solidFill>
                  <a:schemeClr val="bg1"/>
                </a:solidFill>
              </a:rPr>
              <a:t>lobulated</a:t>
            </a:r>
            <a:r>
              <a:rPr lang="en-US" sz="800" dirty="0" smtClean="0">
                <a:solidFill>
                  <a:schemeClr val="bg1"/>
                </a:solidFill>
              </a:rPr>
              <a:t> grayish tumor of the right nipple measuring 2x1,3cm elevated above the skin surface 1cm. The lesion was surgically removed with skin excision 0,7x0,5x0,5cm. The specimen was formalin-fixed and paraffin-embedded, routinely stained with </a:t>
            </a:r>
            <a:r>
              <a:rPr lang="en-US" sz="800" dirty="0" err="1" smtClean="0">
                <a:solidFill>
                  <a:schemeClr val="bg1"/>
                </a:solidFill>
              </a:rPr>
              <a:t>hematoxylin</a:t>
            </a:r>
            <a:r>
              <a:rPr lang="en-US" sz="800" dirty="0" smtClean="0">
                <a:solidFill>
                  <a:schemeClr val="bg1"/>
                </a:solidFill>
              </a:rPr>
              <a:t> and eosin. Additional </a:t>
            </a:r>
            <a:r>
              <a:rPr lang="en-US" sz="800" dirty="0" err="1" smtClean="0">
                <a:solidFill>
                  <a:schemeClr val="bg1"/>
                </a:solidFill>
              </a:rPr>
              <a:t>immunohistochemical</a:t>
            </a:r>
            <a:r>
              <a:rPr lang="en-US" sz="800" dirty="0" smtClean="0">
                <a:solidFill>
                  <a:schemeClr val="bg1"/>
                </a:solidFill>
              </a:rPr>
              <a:t> analysis was performed with CK7, ER, SMA, S-100, and </a:t>
            </a:r>
            <a:r>
              <a:rPr lang="en-US" sz="800" dirty="0" err="1" smtClean="0">
                <a:solidFill>
                  <a:schemeClr val="bg1"/>
                </a:solidFill>
              </a:rPr>
              <a:t>Melan</a:t>
            </a:r>
            <a:r>
              <a:rPr lang="en-US" sz="800" dirty="0" smtClean="0">
                <a:solidFill>
                  <a:schemeClr val="bg1"/>
                </a:solidFill>
              </a:rPr>
              <a:t> A.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="" xmlns:a16="http://schemas.microsoft.com/office/drawing/2014/main" id="{1FCCBB94-D341-409F-B847-610AFCB15E46}"/>
              </a:ext>
            </a:extLst>
          </p:cNvPr>
          <p:cNvSpPr txBox="1"/>
          <p:nvPr/>
        </p:nvSpPr>
        <p:spPr>
          <a:xfrm>
            <a:off x="19049" y="9525"/>
            <a:ext cx="2476501" cy="5539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1200" b="0" dirty="0" smtClean="0">
                <a:solidFill>
                  <a:schemeClr val="bg1"/>
                </a:solidFill>
                <a:latin typeface="Arial Black" pitchFamily="34" charset="0"/>
              </a:rPr>
              <a:t>Pigmented papillary carcinoma of male nipple mimicking melanoma</a:t>
            </a:r>
            <a:endParaRPr sz="12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="" xmlns:a16="http://schemas.microsoft.com/office/drawing/2014/main" id="{28F628BB-9C4E-4A08-B3B1-A0728FDBFC35}"/>
              </a:ext>
            </a:extLst>
          </p:cNvPr>
          <p:cNvSpPr txBox="1"/>
          <p:nvPr/>
        </p:nvSpPr>
        <p:spPr>
          <a:xfrm>
            <a:off x="9944100" y="-895350"/>
            <a:ext cx="2686050" cy="3332958"/>
          </a:xfrm>
          <a:prstGeom prst="irregularSeal1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bg2"/>
            </a:solidFill>
            <a:miter lim="4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sz="800" i="1" dirty="0" smtClean="0">
                <a:solidFill>
                  <a:srgbClr val="002060"/>
                </a:solidFill>
                <a:latin typeface="Bahnschrift Condensed" pitchFamily="34" charset="0"/>
              </a:rPr>
              <a:t>Tumor cells were positive for CK7, with strong and diffuse nuclear stain for ER, with complete absence of </a:t>
            </a:r>
            <a:r>
              <a:rPr lang="en-US" sz="800" i="1" dirty="0" err="1" smtClean="0">
                <a:solidFill>
                  <a:srgbClr val="002060"/>
                </a:solidFill>
                <a:latin typeface="Bahnschrift Condensed" pitchFamily="34" charset="0"/>
              </a:rPr>
              <a:t>myoepithelial</a:t>
            </a:r>
            <a:r>
              <a:rPr lang="en-US" sz="800" i="1" dirty="0" smtClean="0">
                <a:solidFill>
                  <a:srgbClr val="002060"/>
                </a:solidFill>
                <a:latin typeface="Bahnschrift Condensed" pitchFamily="34" charset="0"/>
              </a:rPr>
              <a:t> cell on SMA stain. </a:t>
            </a:r>
            <a:r>
              <a:rPr lang="en-US" sz="800" i="1" dirty="0" err="1" smtClean="0">
                <a:solidFill>
                  <a:srgbClr val="002060"/>
                </a:solidFill>
                <a:latin typeface="Bahnschrift Condensed" pitchFamily="34" charset="0"/>
              </a:rPr>
              <a:t>Melan</a:t>
            </a:r>
            <a:r>
              <a:rPr lang="en-US" sz="800" i="1" dirty="0" smtClean="0">
                <a:solidFill>
                  <a:srgbClr val="002060"/>
                </a:solidFill>
                <a:latin typeface="Bahnschrift Condensed" pitchFamily="34" charset="0"/>
              </a:rPr>
              <a:t> A and S-100 were negative. Although rare, a diagnosis of pigmented papillary carcinoma was made.</a:t>
            </a:r>
          </a:p>
          <a:p>
            <a:r>
              <a:rPr lang="en-US" sz="800" dirty="0" smtClean="0"/>
              <a:t> 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="" xmlns:a16="http://schemas.microsoft.com/office/drawing/2014/main" id="{A3686294-D601-41BF-9F93-565BEC91835D}"/>
              </a:ext>
            </a:extLst>
          </p:cNvPr>
          <p:cNvSpPr txBox="1"/>
          <p:nvPr/>
        </p:nvSpPr>
        <p:spPr>
          <a:xfrm>
            <a:off x="282266" y="4345284"/>
            <a:ext cx="2764683" cy="1526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de-DE" sz="800" dirty="0"/>
          </a:p>
        </p:txBody>
      </p:sp>
      <p:sp>
        <p:nvSpPr>
          <p:cNvPr id="21" name="Rectangle 8">
            <a:extLst>
              <a:ext uri="{FF2B5EF4-FFF2-40B4-BE49-F238E27FC236}">
                <a16:creationId xmlns="" xmlns:a16="http://schemas.microsoft.com/office/drawing/2014/main" id="{1B32C2E9-CD24-4AD7-896C-6150C2CFAA7C}"/>
              </a:ext>
            </a:extLst>
          </p:cNvPr>
          <p:cNvSpPr txBox="1"/>
          <p:nvPr/>
        </p:nvSpPr>
        <p:spPr>
          <a:xfrm>
            <a:off x="76200" y="4572000"/>
            <a:ext cx="2381251" cy="21175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8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The gross specimen on cut surface revealed solid, white to brown tumor, well demarcated at the base and ulceration of overlying epidermis. (Figure 1)</a:t>
            </a: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Histomorphology</a:t>
            </a:r>
            <a:r>
              <a:rPr lang="en-US" sz="800" dirty="0" smtClean="0">
                <a:solidFill>
                  <a:schemeClr val="bg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papillary structures with tall columnar cells overlying </a:t>
            </a:r>
            <a:r>
              <a:rPr lang="en-US" sz="800" dirty="0" err="1" smtClean="0">
                <a:solidFill>
                  <a:schemeClr val="bg1"/>
                </a:solidFill>
              </a:rPr>
              <a:t>fibrovascular</a:t>
            </a:r>
            <a:r>
              <a:rPr lang="en-US" sz="800" dirty="0" smtClean="0">
                <a:solidFill>
                  <a:schemeClr val="bg1"/>
                </a:solidFill>
              </a:rPr>
              <a:t> cores</a:t>
            </a:r>
          </a:p>
          <a:p>
            <a:pPr lvl="1">
              <a:buFont typeface="Wingdings" pitchFamily="2" charset="2"/>
              <a:buChar char="§"/>
            </a:pPr>
            <a:r>
              <a:rPr lang="en-US" sz="800" dirty="0" err="1" smtClean="0">
                <a:solidFill>
                  <a:schemeClr val="bg1"/>
                </a:solidFill>
              </a:rPr>
              <a:t>micropapillary</a:t>
            </a:r>
            <a:r>
              <a:rPr lang="en-US" sz="800" dirty="0" smtClean="0">
                <a:solidFill>
                  <a:schemeClr val="bg1"/>
                </a:solidFill>
              </a:rPr>
              <a:t> formations </a:t>
            </a:r>
          </a:p>
          <a:p>
            <a:pPr lvl="1"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areas of solid and </a:t>
            </a:r>
            <a:r>
              <a:rPr lang="en-US" sz="800" dirty="0" err="1" smtClean="0">
                <a:solidFill>
                  <a:schemeClr val="bg1"/>
                </a:solidFill>
              </a:rPr>
              <a:t>cribriform</a:t>
            </a:r>
            <a:r>
              <a:rPr lang="en-US" sz="800" dirty="0" smtClean="0">
                <a:solidFill>
                  <a:schemeClr val="bg1"/>
                </a:solidFill>
              </a:rPr>
              <a:t> growth pattern</a:t>
            </a:r>
          </a:p>
          <a:p>
            <a:pPr lvl="1"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 </a:t>
            </a:r>
            <a:r>
              <a:rPr lang="en-US" sz="800" dirty="0" err="1" smtClean="0">
                <a:solidFill>
                  <a:schemeClr val="bg1"/>
                </a:solidFill>
              </a:rPr>
              <a:t>microcalcifications</a:t>
            </a:r>
            <a:r>
              <a:rPr lang="en-US" sz="800" dirty="0" smtClean="0">
                <a:solidFill>
                  <a:schemeClr val="bg1"/>
                </a:solidFill>
              </a:rPr>
              <a:t> were diffusely present. (Figure 2) </a:t>
            </a: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There were accumulated </a:t>
            </a:r>
            <a:r>
              <a:rPr lang="en-US" sz="800" dirty="0" err="1" smtClean="0">
                <a:solidFill>
                  <a:schemeClr val="bg1"/>
                </a:solidFill>
              </a:rPr>
              <a:t>melanophages</a:t>
            </a:r>
            <a:r>
              <a:rPr lang="en-US" sz="800" dirty="0" smtClean="0">
                <a:solidFill>
                  <a:schemeClr val="bg1"/>
                </a:solidFill>
              </a:rPr>
              <a:t> in </a:t>
            </a:r>
            <a:r>
              <a:rPr lang="en-US" sz="800" dirty="0" err="1" smtClean="0">
                <a:solidFill>
                  <a:schemeClr val="bg1"/>
                </a:solidFill>
              </a:rPr>
              <a:t>subepithelial</a:t>
            </a:r>
            <a:r>
              <a:rPr lang="en-US" sz="800" dirty="0" smtClean="0">
                <a:solidFill>
                  <a:schemeClr val="bg1"/>
                </a:solidFill>
              </a:rPr>
              <a:t> tissue and melanin granules were also found in tumor cells. (Figure  3, 4)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="" xmlns:a16="http://schemas.microsoft.com/office/drawing/2014/main" id="{770E638A-D8E1-4ED6-9B2A-EF24E7437F23}"/>
              </a:ext>
            </a:extLst>
          </p:cNvPr>
          <p:cNvSpPr txBox="1"/>
          <p:nvPr/>
        </p:nvSpPr>
        <p:spPr>
          <a:xfrm>
            <a:off x="10382250" y="2331729"/>
            <a:ext cx="1676400" cy="310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en-US" sz="8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Pigmented carcinomas of breast are rare. When they are localized in </a:t>
            </a:r>
            <a:r>
              <a:rPr lang="en-US" sz="800" dirty="0" err="1" smtClean="0">
                <a:solidFill>
                  <a:schemeClr val="bg1"/>
                </a:solidFill>
              </a:rPr>
              <a:t>areolar</a:t>
            </a:r>
            <a:r>
              <a:rPr lang="en-US" sz="800" dirty="0" smtClean="0">
                <a:solidFill>
                  <a:schemeClr val="bg1"/>
                </a:solidFill>
              </a:rPr>
              <a:t> region the diagnosis should be carefully made to exclude lesions with </a:t>
            </a:r>
            <a:r>
              <a:rPr lang="en-US" sz="800" dirty="0" err="1" smtClean="0">
                <a:solidFill>
                  <a:schemeClr val="bg1"/>
                </a:solidFill>
              </a:rPr>
              <a:t>melanocytic</a:t>
            </a:r>
            <a:r>
              <a:rPr lang="en-US" sz="800" dirty="0" smtClean="0">
                <a:solidFill>
                  <a:schemeClr val="bg1"/>
                </a:solidFill>
              </a:rPr>
              <a:t> differentiation. </a:t>
            </a:r>
          </a:p>
          <a:p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The pigmentation should be considered also as a result by proximity to epidermis. </a:t>
            </a:r>
          </a:p>
          <a:p>
            <a:pPr>
              <a:buFont typeface="Wingdings" pitchFamily="2" charset="2"/>
              <a:buChar char="§"/>
            </a:pPr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The distinction between benign and malignant papillary lesions is quite difficult in most cases. </a:t>
            </a:r>
          </a:p>
          <a:p>
            <a:pPr>
              <a:buFont typeface="Wingdings" pitchFamily="2" charset="2"/>
              <a:buChar char="§"/>
            </a:pPr>
            <a:endParaRPr lang="en-US" sz="8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800" dirty="0" smtClean="0">
                <a:solidFill>
                  <a:schemeClr val="bg1"/>
                </a:solidFill>
              </a:rPr>
              <a:t>The prognosis of patients with solid papillary carcinoma is relatively  favorable.</a:t>
            </a:r>
            <a:endParaRPr lang="en-US" sz="800" dirty="0">
              <a:solidFill>
                <a:schemeClr val="bg1"/>
              </a:solidFill>
            </a:endParaRPr>
          </a:p>
        </p:txBody>
      </p:sp>
      <p:pic>
        <p:nvPicPr>
          <p:cNvPr id="25" name="Picture 24" descr="Papillary HEx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119" y="2521839"/>
            <a:ext cx="2339848" cy="175488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7" name="Picture 26" descr="papillary HEx20 pigm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72684" y="2550033"/>
            <a:ext cx="2340864" cy="17556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8" name="Picture 27" descr="makro1.jpg"/>
          <p:cNvPicPr>
            <a:picLocks noChangeAspect="1"/>
          </p:cNvPicPr>
          <p:nvPr/>
        </p:nvPicPr>
        <p:blipFill>
          <a:blip r:embed="rId5"/>
          <a:srcRect l="1895" t="19409" r="193" b="42400"/>
          <a:stretch>
            <a:fillRect/>
          </a:stretch>
        </p:blipFill>
        <p:spPr>
          <a:xfrm rot="10800000">
            <a:off x="2809873" y="180973"/>
            <a:ext cx="2288841" cy="1981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" name="Picture 30" descr="papillary SMAx5 baz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199882" y="4274820"/>
            <a:ext cx="2020824" cy="15156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2" name="Picture 31" descr="papillary ERx10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07883" y="2542032"/>
            <a:ext cx="2020824" cy="151561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4" name="Picture 33" descr="papillary CK7x20 ulceration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201025" y="836676"/>
            <a:ext cx="2016251" cy="15121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5" name="Picture 34" descr="papillary HEx40pigmen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896743" y="4576572"/>
            <a:ext cx="2359152" cy="176936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6" name="Picture 35" descr="papillary HEx40pigment1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465064" y="4567047"/>
            <a:ext cx="2368296" cy="17762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Picture 18" descr="makro2.jpg"/>
          <p:cNvPicPr>
            <a:picLocks noChangeAspect="1"/>
          </p:cNvPicPr>
          <p:nvPr/>
        </p:nvPicPr>
        <p:blipFill>
          <a:blip r:embed="rId11"/>
          <a:srcRect t="22639" r="24374" b="30785"/>
          <a:stretch>
            <a:fillRect/>
          </a:stretch>
        </p:blipFill>
        <p:spPr>
          <a:xfrm rot="16200000">
            <a:off x="5697982" y="-103116"/>
            <a:ext cx="1861138" cy="25436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0" y="1398271"/>
            <a:ext cx="2487930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BACKGROUND &amp; OBJECTIVES</a:t>
            </a:r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2766061"/>
            <a:ext cx="2487930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METHODS</a:t>
            </a:r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533901"/>
            <a:ext cx="2487930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RESULTS</a:t>
            </a:r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336530" y="2259331"/>
            <a:ext cx="1855470" cy="246221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CONCLUSION</a:t>
            </a:r>
            <a:endParaRPr lang="en-US" sz="1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638674" y="2228850"/>
            <a:ext cx="3057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Figure 1. Gross specimen</a:t>
            </a:r>
            <a:endParaRPr lang="mk-MK" sz="800" dirty="0"/>
          </a:p>
        </p:txBody>
      </p:sp>
      <p:sp>
        <p:nvSpPr>
          <p:cNvPr id="37" name="TextBox 36"/>
          <p:cNvSpPr txBox="1"/>
          <p:nvPr/>
        </p:nvSpPr>
        <p:spPr>
          <a:xfrm>
            <a:off x="2800349" y="4286250"/>
            <a:ext cx="3057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Figure 2. Papillary architecture and </a:t>
            </a:r>
            <a:r>
              <a:rPr lang="en-US" sz="800" dirty="0" err="1" smtClean="0"/>
              <a:t>microcalcificationas</a:t>
            </a:r>
            <a:endParaRPr lang="mk-MK" sz="800" dirty="0"/>
          </a:p>
        </p:txBody>
      </p:sp>
      <p:sp>
        <p:nvSpPr>
          <p:cNvPr id="38" name="TextBox 37"/>
          <p:cNvSpPr txBox="1"/>
          <p:nvPr/>
        </p:nvSpPr>
        <p:spPr>
          <a:xfrm>
            <a:off x="4095749" y="6419850"/>
            <a:ext cx="3057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Figure 4. Melanin granules  in tumor cells</a:t>
            </a:r>
            <a:endParaRPr lang="mk-MK" sz="800" dirty="0"/>
          </a:p>
        </p:txBody>
      </p:sp>
      <p:sp>
        <p:nvSpPr>
          <p:cNvPr id="39" name="TextBox 38"/>
          <p:cNvSpPr txBox="1"/>
          <p:nvPr/>
        </p:nvSpPr>
        <p:spPr>
          <a:xfrm>
            <a:off x="5495924" y="4295775"/>
            <a:ext cx="30575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Figure 3.  </a:t>
            </a:r>
            <a:r>
              <a:rPr lang="en-US" sz="800" dirty="0" err="1" smtClean="0"/>
              <a:t>Subepithelial</a:t>
            </a:r>
            <a:r>
              <a:rPr lang="en-US" sz="800" dirty="0" smtClean="0"/>
              <a:t> </a:t>
            </a:r>
            <a:r>
              <a:rPr lang="en-US" sz="800" dirty="0" err="1" smtClean="0"/>
              <a:t>melanophages</a:t>
            </a:r>
            <a:endParaRPr lang="mk-MK" sz="800" dirty="0"/>
          </a:p>
        </p:txBody>
      </p:sp>
      <p:sp>
        <p:nvSpPr>
          <p:cNvPr id="43" name="Left Arrow 42"/>
          <p:cNvSpPr/>
          <p:nvPr/>
        </p:nvSpPr>
        <p:spPr>
          <a:xfrm>
            <a:off x="7273290" y="3341370"/>
            <a:ext cx="175260" cy="133350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7" name="Oval 46"/>
          <p:cNvSpPr/>
          <p:nvPr/>
        </p:nvSpPr>
        <p:spPr>
          <a:xfrm>
            <a:off x="3002280" y="5116830"/>
            <a:ext cx="1127760" cy="10287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8" name="5-Point Star 47"/>
          <p:cNvSpPr/>
          <p:nvPr/>
        </p:nvSpPr>
        <p:spPr>
          <a:xfrm>
            <a:off x="5543550" y="5394960"/>
            <a:ext cx="104775" cy="10668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49" name="5-Point Star 48"/>
          <p:cNvSpPr/>
          <p:nvPr/>
        </p:nvSpPr>
        <p:spPr>
          <a:xfrm>
            <a:off x="7612380" y="6082665"/>
            <a:ext cx="104775" cy="10668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0" name="5-Point Star 49"/>
          <p:cNvSpPr/>
          <p:nvPr/>
        </p:nvSpPr>
        <p:spPr>
          <a:xfrm>
            <a:off x="6760845" y="4953000"/>
            <a:ext cx="104775" cy="106680"/>
          </a:xfrm>
          <a:prstGeom prst="star5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k-MK"/>
          </a:p>
        </p:txBody>
      </p:sp>
      <p:sp>
        <p:nvSpPr>
          <p:cNvPr id="51" name="TextBox 50"/>
          <p:cNvSpPr txBox="1"/>
          <p:nvPr/>
        </p:nvSpPr>
        <p:spPr>
          <a:xfrm>
            <a:off x="8294369" y="5547360"/>
            <a:ext cx="645795" cy="2462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SMA</a:t>
            </a:r>
            <a:endParaRPr lang="mk-MK" sz="1000" dirty="0">
              <a:solidFill>
                <a:schemeClr val="bg1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75319" y="2099310"/>
            <a:ext cx="645795" cy="2462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CK7</a:t>
            </a:r>
            <a:endParaRPr lang="mk-MK" sz="1000" dirty="0">
              <a:solidFill>
                <a:schemeClr val="bg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303894" y="3785235"/>
            <a:ext cx="645795" cy="24622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</a:rPr>
              <a:t>ER</a:t>
            </a:r>
            <a:endParaRPr lang="mk-MK" sz="1000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54"/>
          <p:cNvCxnSpPr/>
          <p:nvPr/>
        </p:nvCxnSpPr>
        <p:spPr>
          <a:xfrm flipV="1">
            <a:off x="8298180" y="4290060"/>
            <a:ext cx="1369695" cy="111633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5" descr="укимлого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1706225" y="6372225"/>
            <a:ext cx="485775" cy="485775"/>
          </a:xfrm>
          <a:prstGeom prst="rect">
            <a:avLst/>
          </a:prstGeom>
        </p:spPr>
      </p:pic>
      <p:pic>
        <p:nvPicPr>
          <p:cNvPr id="57" name="Picture 56" descr="mdf_logo.png"/>
          <p:cNvPicPr>
            <a:picLocks noChangeAspect="1"/>
          </p:cNvPicPr>
          <p:nvPr/>
        </p:nvPicPr>
        <p:blipFill>
          <a:blip r:embed="rId13"/>
          <a:srcRect l="51197" t="5688"/>
          <a:stretch>
            <a:fillRect/>
          </a:stretch>
        </p:blipFill>
        <p:spPr>
          <a:xfrm>
            <a:off x="10344150" y="6382949"/>
            <a:ext cx="457200" cy="465583"/>
          </a:xfrm>
          <a:prstGeom prst="rect">
            <a:avLst/>
          </a:prstGeom>
        </p:spPr>
      </p:pic>
      <p:pic>
        <p:nvPicPr>
          <p:cNvPr id="58" name="Picture 57" descr="frame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906125" y="6134101"/>
            <a:ext cx="723899" cy="723899"/>
          </a:xfrm>
          <a:prstGeom prst="rect">
            <a:avLst/>
          </a:prstGeom>
        </p:spPr>
      </p:pic>
      <p:pic>
        <p:nvPicPr>
          <p:cNvPr id="41" name="Picture 40" descr="ECP2021_PosterPortal_1920x200px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6517546" y="6505576"/>
            <a:ext cx="3805086" cy="38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5372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7" tIns="35717" rIns="35717" bIns="35717" numCol="1" spcCol="38100" rtlCol="0" anchor="ctr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F864174C1F674B9559266916A1AC5D" ma:contentTypeVersion="0" ma:contentTypeDescription="Ein neues Dokument erstellen." ma:contentTypeScope="" ma:versionID="3bfd71cf95f27cc02fb33c1ec45277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96a1500b55a331f0d0926ba64a978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6BE8E93-B8C7-444E-9E9F-53FE403FB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6D9F01-2FB8-4707-8702-B79DFD031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A451C0-1218-4DE8-BBBB-6AF15585BA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558</TotalTime>
  <Words>318</Words>
  <Application>Microsoft Office PowerPoint</Application>
  <PresentationFormat>Custom</PresentationFormat>
  <Paragraphs>40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HP</cp:lastModifiedBy>
  <cp:revision>17</cp:revision>
  <dcterms:modified xsi:type="dcterms:W3CDTF">2021-07-26T19:06:06Z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0x010100D2F864174C1F674B9559266916A1AC5D</vt:lpwstr>
  </property>
</Properties>
</file>