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304" r:id="rId4"/>
    <p:sldId id="305" r:id="rId5"/>
    <p:sldId id="306" r:id="rId6"/>
    <p:sldId id="296" r:id="rId7"/>
    <p:sldId id="297" r:id="rId8"/>
    <p:sldId id="299" r:id="rId9"/>
    <p:sldId id="300" r:id="rId10"/>
    <p:sldId id="288" r:id="rId11"/>
    <p:sldId id="290" r:id="rId12"/>
    <p:sldId id="291" r:id="rId13"/>
    <p:sldId id="292" r:id="rId14"/>
    <p:sldId id="293" r:id="rId15"/>
    <p:sldId id="294" r:id="rId16"/>
    <p:sldId id="295" r:id="rId17"/>
    <p:sldId id="289" r:id="rId18"/>
    <p:sldId id="302" r:id="rId19"/>
    <p:sldId id="30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563" autoAdjust="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itehouse.gov/news/releases/2007/04/images/20070423-1d-0185-2-515h.htm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txBody>
          <a:bodyPr>
            <a:normAutofit/>
          </a:bodyPr>
          <a:lstStyle/>
          <a:p>
            <a:r>
              <a:rPr lang="en-US" dirty="0" smtClean="0"/>
              <a:t>NONVERBALE </a:t>
            </a:r>
            <a:r>
              <a:rPr lang="en-US" smtClean="0"/>
              <a:t>STICHW</a:t>
            </a:r>
            <a:r>
              <a:rPr lang="de-DE" smtClean="0"/>
              <a:t>ÖRTER</a:t>
            </a:r>
            <a:r>
              <a:rPr lang="en-US"/>
              <a:t> </a:t>
            </a:r>
            <a:r>
              <a:rPr lang="en-US" smtClean="0"/>
              <a:t>DER POLITIKER </a:t>
            </a:r>
            <a:r>
              <a:rPr lang="de-DE" smtClean="0"/>
              <a:t>IN DER PRESSE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 smtClean="0">
                <a:solidFill>
                  <a:schemeClr val="tx1"/>
                </a:solidFill>
              </a:rPr>
              <a:t>Bisera</a:t>
            </a:r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Stankova</a:t>
            </a:r>
            <a:r>
              <a:rPr lang="de-DE" dirty="0" smtClean="0">
                <a:solidFill>
                  <a:schemeClr val="tx1"/>
                </a:solidFill>
              </a:rPr>
              <a:t> (Skopje)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3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Rominieckas Umfrage (2008)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(1) Erweckt </a:t>
            </a:r>
            <a:r>
              <a:rPr lang="de-DE"/>
              <a:t>der Politiker positive Gefühle? </a:t>
            </a:r>
            <a:endParaRPr lang="de-DE" smtClean="0"/>
          </a:p>
          <a:p>
            <a:r>
              <a:rPr lang="de-DE" smtClean="0"/>
              <a:t>(</a:t>
            </a:r>
            <a:r>
              <a:rPr lang="de-DE"/>
              <a:t>2) Ist der Politiker selbstsicher? </a:t>
            </a:r>
            <a:endParaRPr lang="de-DE" smtClean="0"/>
          </a:p>
          <a:p>
            <a:r>
              <a:rPr lang="de-DE" smtClean="0"/>
              <a:t>(</a:t>
            </a:r>
            <a:r>
              <a:rPr lang="de-DE"/>
              <a:t>3) Sieht der Politiker freundlich aus? </a:t>
            </a:r>
            <a:endParaRPr lang="de-DE" smtClean="0"/>
          </a:p>
          <a:p>
            <a:r>
              <a:rPr lang="de-DE" smtClean="0"/>
              <a:t>(</a:t>
            </a:r>
            <a:r>
              <a:rPr lang="de-DE"/>
              <a:t>4) Hat der Politiker die Wahrheit gesagt? </a:t>
            </a:r>
            <a:endParaRPr lang="de-DE" smtClean="0"/>
          </a:p>
          <a:p>
            <a:r>
              <a:rPr lang="de-DE" smtClean="0"/>
              <a:t>(</a:t>
            </a:r>
            <a:r>
              <a:rPr lang="de-DE"/>
              <a:t>5) Würden Sie dieser Person trauen?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6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800600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57200"/>
            <a:ext cx="35814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19300" y="54864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smtClean="0"/>
              <a:t>Bild </a:t>
            </a:r>
            <a:r>
              <a:rPr lang="en-US" sz="2400" b="1" dirty="0" smtClean="0"/>
              <a:t>1: </a:t>
            </a:r>
            <a:r>
              <a:rPr lang="en-US" sz="2400" dirty="0" err="1"/>
              <a:t>Zbigniew</a:t>
            </a:r>
            <a:r>
              <a:rPr lang="en-US" sz="2400" dirty="0"/>
              <a:t> Wassermann. </a:t>
            </a:r>
            <a:r>
              <a:rPr lang="en-US" sz="2400" i="1" dirty="0" err="1"/>
              <a:t>Gazeta</a:t>
            </a:r>
            <a:r>
              <a:rPr lang="en-US" sz="2400" i="1" dirty="0"/>
              <a:t> </a:t>
            </a:r>
            <a:r>
              <a:rPr lang="en-US" sz="2400" i="1" dirty="0" err="1"/>
              <a:t>Wyborcza</a:t>
            </a:r>
            <a:r>
              <a:rPr lang="en-US" sz="2400" i="1" dirty="0"/>
              <a:t> </a:t>
            </a:r>
            <a:r>
              <a:rPr lang="en-US" sz="2400" dirty="0"/>
              <a:t>(</a:t>
            </a:r>
            <a:r>
              <a:rPr lang="en-US" sz="2400"/>
              <a:t>12–13 </a:t>
            </a:r>
            <a:r>
              <a:rPr lang="en-US" sz="2400" smtClean="0"/>
              <a:t>Oktober </a:t>
            </a:r>
            <a:r>
              <a:rPr lang="en-US" sz="2400" dirty="0"/>
              <a:t>2005).</a:t>
            </a:r>
          </a:p>
        </p:txBody>
      </p:sp>
    </p:spTree>
    <p:extLst>
      <p:ext uri="{BB962C8B-B14F-4D97-AF65-F5344CB8AC3E}">
        <p14:creationId xmlns:p14="http://schemas.microsoft.com/office/powerpoint/2010/main" val="335985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357" y="990600"/>
            <a:ext cx="479128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76356" y="4852239"/>
            <a:ext cx="47912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 </a:t>
            </a:r>
            <a:r>
              <a:rPr lang="en-US" sz="2400" b="1" dirty="0" err="1" smtClean="0"/>
              <a:t>Bild</a:t>
            </a:r>
            <a:r>
              <a:rPr lang="en-US" sz="2400" b="1" dirty="0" smtClean="0"/>
              <a:t> 2: </a:t>
            </a:r>
            <a:r>
              <a:rPr lang="en-US" sz="2400" dirty="0" err="1"/>
              <a:t>Kazimierz</a:t>
            </a:r>
            <a:r>
              <a:rPr lang="en-US" sz="2400" dirty="0"/>
              <a:t> </a:t>
            </a:r>
            <a:r>
              <a:rPr lang="en-US" sz="2400" dirty="0" err="1"/>
              <a:t>Ujazdowski</a:t>
            </a:r>
            <a:r>
              <a:rPr lang="en-US" sz="2400" dirty="0"/>
              <a:t>. </a:t>
            </a:r>
            <a:r>
              <a:rPr lang="en-US" sz="2400" i="1" dirty="0" err="1"/>
              <a:t>Gazeta</a:t>
            </a:r>
            <a:r>
              <a:rPr lang="en-US" sz="2400" i="1" dirty="0"/>
              <a:t> </a:t>
            </a:r>
            <a:r>
              <a:rPr lang="en-US" sz="2400" i="1" dirty="0" err="1"/>
              <a:t>Wyborcza</a:t>
            </a:r>
            <a:r>
              <a:rPr lang="en-US" sz="2400" i="1" dirty="0"/>
              <a:t> </a:t>
            </a:r>
            <a:r>
              <a:rPr lang="en-US" sz="2400" dirty="0"/>
              <a:t>(18 November 2005).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85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04800"/>
            <a:ext cx="5654675" cy="452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0" y="4572000"/>
            <a:ext cx="55784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 </a:t>
            </a:r>
          </a:p>
          <a:p>
            <a:r>
              <a:rPr lang="en-US" sz="2400" b="1" dirty="0" err="1" smtClean="0"/>
              <a:t>Bild</a:t>
            </a:r>
            <a:r>
              <a:rPr lang="en-US" sz="2400" b="1" dirty="0" smtClean="0"/>
              <a:t> 3</a:t>
            </a:r>
            <a:r>
              <a:rPr lang="en-US" sz="2400" dirty="0"/>
              <a:t>:</a:t>
            </a:r>
            <a:r>
              <a:rPr lang="en-US" sz="2400" dirty="0" smtClean="0"/>
              <a:t> </a:t>
            </a:r>
            <a:r>
              <a:rPr lang="en-US" sz="2400" dirty="0"/>
              <a:t>Colin Powell, Dick Cheney, George W. Bush, Condoleezza Rice, Andrew Card, George Tenet and Donald Rumsfeld. </a:t>
            </a:r>
            <a:r>
              <a:rPr lang="en-US" sz="2400" i="1" dirty="0"/>
              <a:t>Viva </a:t>
            </a:r>
            <a:r>
              <a:rPr lang="en-US" sz="2400"/>
              <a:t>(</a:t>
            </a:r>
            <a:r>
              <a:rPr lang="en-US" sz="2400" smtClean="0"/>
              <a:t>Januar </a:t>
            </a:r>
            <a:r>
              <a:rPr lang="en-US" sz="2400" dirty="0"/>
              <a:t>2005).</a:t>
            </a:r>
          </a:p>
        </p:txBody>
      </p:sp>
    </p:spTree>
    <p:extLst>
      <p:ext uri="{BB962C8B-B14F-4D97-AF65-F5344CB8AC3E}">
        <p14:creationId xmlns:p14="http://schemas.microsoft.com/office/powerpoint/2010/main" val="72357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838200"/>
            <a:ext cx="4800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67346" y="4953000"/>
            <a:ext cx="48049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sz="2400" b="1" dirty="0" err="1" smtClean="0"/>
              <a:t>Bild</a:t>
            </a:r>
            <a:r>
              <a:rPr lang="en-US" sz="2400" b="1" dirty="0" smtClean="0"/>
              <a:t> 4: </a:t>
            </a:r>
            <a:r>
              <a:rPr lang="en-US" sz="2400" dirty="0"/>
              <a:t>Gerhard </a:t>
            </a:r>
            <a:r>
              <a:rPr lang="en-US" sz="2400" dirty="0" err="1"/>
              <a:t>Schröder</a:t>
            </a:r>
            <a:r>
              <a:rPr lang="en-US" sz="2400" dirty="0"/>
              <a:t>. </a:t>
            </a:r>
            <a:r>
              <a:rPr lang="en-US" sz="2400" i="1" dirty="0"/>
              <a:t>Newsweek </a:t>
            </a:r>
            <a:r>
              <a:rPr lang="en-US" sz="2400" dirty="0"/>
              <a:t>(</a:t>
            </a:r>
            <a:r>
              <a:rPr lang="en-US" sz="2400"/>
              <a:t>06–13 </a:t>
            </a:r>
            <a:r>
              <a:rPr lang="en-US" sz="2400" smtClean="0"/>
              <a:t>Juni </a:t>
            </a:r>
            <a:r>
              <a:rPr lang="en-US" sz="2400" dirty="0"/>
              <a:t>2005: 3).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46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4229" y="51816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 smtClean="0"/>
              <a:t>Bild</a:t>
            </a:r>
            <a:r>
              <a:rPr lang="en-US" sz="2400" b="1" dirty="0" smtClean="0"/>
              <a:t> 5</a:t>
            </a:r>
            <a:r>
              <a:rPr lang="en-US" sz="2400" dirty="0" smtClean="0"/>
              <a:t>: Condoleezza </a:t>
            </a:r>
            <a:r>
              <a:rPr lang="en-US" sz="2400" dirty="0"/>
              <a:t>Rice. </a:t>
            </a:r>
            <a:r>
              <a:rPr lang="en-US" sz="2400" i="1" dirty="0"/>
              <a:t>Newsweek </a:t>
            </a:r>
            <a:r>
              <a:rPr lang="en-US" sz="2400" dirty="0"/>
              <a:t>(</a:t>
            </a:r>
            <a:r>
              <a:rPr lang="en-US" sz="2400"/>
              <a:t>11 </a:t>
            </a:r>
            <a:r>
              <a:rPr lang="en-US" sz="2400" smtClean="0"/>
              <a:t>Juni </a:t>
            </a:r>
            <a:r>
              <a:rPr lang="en-US" sz="2400" dirty="0"/>
              <a:t>2007: 32).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817" y="457200"/>
            <a:ext cx="3567672" cy="474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69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14399"/>
            <a:ext cx="5951310" cy="396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90600" y="5019763"/>
            <a:ext cx="777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Bild</a:t>
            </a:r>
            <a:r>
              <a:rPr lang="en-US" sz="2400" b="1" dirty="0" smtClean="0"/>
              <a:t> 6</a:t>
            </a:r>
            <a:r>
              <a:rPr lang="en-US" sz="2400" dirty="0" smtClean="0"/>
              <a:t>: </a:t>
            </a:r>
            <a:r>
              <a:rPr lang="en-US" sz="2400" dirty="0"/>
              <a:t>George W. Bush and Alan </a:t>
            </a:r>
            <a:r>
              <a:rPr lang="en-US" sz="2400" dirty="0" err="1"/>
              <a:t>García</a:t>
            </a:r>
            <a:r>
              <a:rPr lang="en-US" sz="2400" dirty="0"/>
              <a:t>.</a:t>
            </a:r>
          </a:p>
          <a:p>
            <a:r>
              <a:rPr lang="en-US" sz="2400" dirty="0" smtClean="0"/>
              <a:t>&lt;http://</a:t>
            </a:r>
            <a:r>
              <a:rPr lang="en-US" sz="2400" dirty="0" smtClean="0">
                <a:hlinkClick r:id="rId3"/>
              </a:rPr>
              <a:t>www.whitehouse.gov/news/releases/2007/04/</a:t>
            </a:r>
          </a:p>
          <a:p>
            <a:r>
              <a:rPr lang="en-US" sz="2400" dirty="0" smtClean="0">
                <a:hlinkClick r:id="rId3"/>
              </a:rPr>
              <a:t>images/20070423-1d-0185-2-515h.html</a:t>
            </a:r>
            <a:r>
              <a:rPr lang="en-US" sz="24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85705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/>
            </a:r>
            <a:br>
              <a:rPr lang="de-DE"/>
            </a:br>
            <a:r>
              <a:rPr lang="de-DE" smtClean="0"/>
              <a:t/>
            </a:r>
            <a:br>
              <a:rPr lang="de-DE" smtClean="0"/>
            </a:br>
            <a:r>
              <a:rPr lang="de-DE" smtClean="0"/>
              <a:t>Zusammenfassung </a:t>
            </a:r>
            <a:r>
              <a:rPr lang="de-DE"/>
              <a:t>der Ergebnisse </a:t>
            </a:r>
            <a:r>
              <a:rPr lang="de-DE" smtClean="0"/>
              <a:t>von Rominieckas Fragen 1-5</a:t>
            </a:r>
            <a:r>
              <a:rPr lang="de-DE"/>
              <a:t> </a:t>
            </a:r>
            <a:r>
              <a:rPr lang="de-DE" smtClean="0"/>
              <a:t>(2008)</a:t>
            </a:r>
            <a:r>
              <a:rPr lang="en-US"/>
              <a:t/>
            </a:r>
            <a:br>
              <a:rPr lang="en-US"/>
            </a:br>
            <a:r>
              <a:rPr lang="de-DE"/>
              <a:t> 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7672957"/>
              </p:ext>
            </p:extLst>
          </p:nvPr>
        </p:nvGraphicFramePr>
        <p:xfrm>
          <a:off x="990602" y="1981199"/>
          <a:ext cx="7086597" cy="3657600"/>
        </p:xfrm>
        <a:graphic>
          <a:graphicData uri="http://schemas.openxmlformats.org/drawingml/2006/table">
            <a:tbl>
              <a:tblPr firstRow="1" firstCol="1" bandRow="1"/>
              <a:tblGrid>
                <a:gridCol w="513136"/>
                <a:gridCol w="1077965"/>
                <a:gridCol w="1185154"/>
                <a:gridCol w="1077965"/>
                <a:gridCol w="1142583"/>
                <a:gridCol w="1014869"/>
                <a:gridCol w="1074925"/>
              </a:tblGrid>
              <a:tr h="609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Bild 1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Bild 2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Bild 3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Bild 4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Bild 5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Bild 6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68%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 b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70%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72%</a:t>
                      </a:r>
                      <a:endParaRPr lang="en-US" sz="2000" b="1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72%</a:t>
                      </a:r>
                      <a:endParaRPr lang="en-US" sz="2000" b="1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88%</a:t>
                      </a:r>
                      <a:endParaRPr lang="en-US" sz="2000" b="1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48%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76%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66%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78%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86%</a:t>
                      </a:r>
                      <a:endParaRPr lang="en-US" sz="2000" b="1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72%</a:t>
                      </a:r>
                      <a:endParaRPr lang="en-US" sz="2000" b="1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48%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64%</a:t>
                      </a:r>
                      <a:endParaRPr lang="en-US" sz="2000" b="1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46%</a:t>
                      </a:r>
                      <a:endParaRPr lang="en-US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01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Fazit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nonverbale </a:t>
            </a:r>
            <a:r>
              <a:rPr lang="de-DE" smtClean="0"/>
              <a:t>Verhaltensweisen </a:t>
            </a:r>
            <a:r>
              <a:rPr lang="de-DE"/>
              <a:t>beeinflussen</a:t>
            </a:r>
            <a:r>
              <a:rPr lang="de-DE" smtClean="0"/>
              <a:t> </a:t>
            </a:r>
            <a:r>
              <a:rPr lang="de-DE"/>
              <a:t>die Art und </a:t>
            </a:r>
            <a:r>
              <a:rPr lang="de-DE" smtClean="0"/>
              <a:t>Weise, </a:t>
            </a:r>
            <a:r>
              <a:rPr lang="de-DE"/>
              <a:t>wie die Politiker wahrgenommen </a:t>
            </a:r>
            <a:r>
              <a:rPr lang="de-DE" smtClean="0"/>
              <a:t>werden</a:t>
            </a:r>
          </a:p>
          <a:p>
            <a:r>
              <a:rPr lang="de-DE"/>
              <a:t>„positive</a:t>
            </a:r>
            <a:r>
              <a:rPr lang="de-DE" smtClean="0"/>
              <a:t>" und </a:t>
            </a:r>
            <a:r>
              <a:rPr lang="mk-MK" smtClean="0"/>
              <a:t>„</a:t>
            </a:r>
            <a:r>
              <a:rPr lang="de-DE" smtClean="0"/>
              <a:t>negative</a:t>
            </a:r>
            <a:r>
              <a:rPr lang="mk-MK" smtClean="0"/>
              <a:t>“ </a:t>
            </a:r>
            <a:r>
              <a:rPr lang="de-DE" smtClean="0"/>
              <a:t>Gesten</a:t>
            </a:r>
          </a:p>
          <a:p>
            <a:r>
              <a:rPr lang="de-DE"/>
              <a:t>unterschiedliche Bilder desselben Individuums können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7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Fazit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unterschiedliche Vorstellungen erzeugen politische Gesten sind kulturspezifisch </a:t>
            </a:r>
            <a:endParaRPr lang="de-DE" smtClean="0"/>
          </a:p>
          <a:p>
            <a:r>
              <a:rPr lang="de-DE" smtClean="0"/>
              <a:t>das Kleid und die Details als </a:t>
            </a:r>
            <a:r>
              <a:rPr lang="de-DE"/>
              <a:t>der überzeugendste nonverbale </a:t>
            </a:r>
            <a:r>
              <a:rPr lang="de-DE" smtClean="0"/>
              <a:t>Kanal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0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Politische Kommunikation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mtClean="0"/>
          </a:p>
          <a:p>
            <a:r>
              <a:rPr lang="de-DE" smtClean="0"/>
              <a:t>Propaganda</a:t>
            </a:r>
            <a:r>
              <a:rPr lang="de-DE"/>
              <a:t>, Wahlanalysen, Massenkommunikation und </a:t>
            </a:r>
            <a:r>
              <a:rPr lang="de-DE" smtClean="0"/>
              <a:t>Beziehungen </a:t>
            </a:r>
            <a:r>
              <a:rPr lang="de-DE"/>
              <a:t>zwischen Medien und öffentlicher Meinung</a:t>
            </a:r>
            <a:r>
              <a:rPr lang="de-DE" smtClean="0"/>
              <a:t> </a:t>
            </a:r>
          </a:p>
          <a:p>
            <a:r>
              <a:rPr lang="de-DE"/>
              <a:t>Verbindung zwischen der politischen und Massenkommunikation </a:t>
            </a:r>
            <a:endParaRPr lang="de-DE" smtClean="0"/>
          </a:p>
          <a:p>
            <a:r>
              <a:rPr lang="de-DE" smtClean="0"/>
              <a:t>Verbindung </a:t>
            </a:r>
            <a:r>
              <a:rPr lang="de-DE"/>
              <a:t>zwischen der politischen und nonverbalen Kommunikation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8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Non-verbale Kommunikation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alle kommunikativen Handlungen, die ohne Worte </a:t>
            </a:r>
            <a:r>
              <a:rPr lang="de-DE" smtClean="0"/>
              <a:t>durchgeführt werden </a:t>
            </a:r>
            <a:r>
              <a:rPr lang="de-DE"/>
              <a:t>(</a:t>
            </a:r>
            <a:r>
              <a:rPr lang="de-DE" smtClean="0"/>
              <a:t>Knapp/ Halle </a:t>
            </a:r>
            <a:r>
              <a:rPr lang="de-DE"/>
              <a:t>2000:23) </a:t>
            </a:r>
            <a:endParaRPr lang="en-US" smtClean="0"/>
          </a:p>
          <a:p>
            <a:r>
              <a:rPr lang="de-DE" smtClean="0"/>
              <a:t>gestische </a:t>
            </a:r>
            <a:r>
              <a:rPr lang="de-DE"/>
              <a:t>Verhaltensweisen </a:t>
            </a:r>
            <a:r>
              <a:rPr lang="de-DE" smtClean="0"/>
              <a:t>als </a:t>
            </a:r>
            <a:r>
              <a:rPr lang="de-DE"/>
              <a:t>ein unverzichtbarer Bestandteil eines kommunikativen </a:t>
            </a:r>
            <a:r>
              <a:rPr lang="de-DE" smtClean="0"/>
              <a:t>Aktes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8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mtClean="0"/>
              <a:t>Kommunikationskanäle der nonverbalen </a:t>
            </a:r>
            <a:r>
              <a:rPr lang="de-DE"/>
              <a:t>Kommunikation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Blickkontakt, Mimik, Gestik, Körperhaltung, Bekleidung und Parasprache (Lautqualitäten der verbalen Nachrichten</a:t>
            </a:r>
            <a:r>
              <a:rPr lang="de-DE" smtClean="0"/>
              <a:t>) </a:t>
            </a:r>
          </a:p>
          <a:p>
            <a:r>
              <a:rPr lang="de-DE" smtClean="0"/>
              <a:t>Haptik </a:t>
            </a:r>
            <a:r>
              <a:rPr lang="de-DE"/>
              <a:t>(Lehre vom Tastsinn) </a:t>
            </a:r>
            <a:endParaRPr lang="de-DE" smtClean="0"/>
          </a:p>
          <a:p>
            <a:r>
              <a:rPr lang="de-DE" smtClean="0"/>
              <a:t>Proxemik </a:t>
            </a:r>
            <a:r>
              <a:rPr lang="de-DE"/>
              <a:t>(Raumverhalten und Raumbedeutung)  (Kopacz 2006: 8; Steward 2003:122).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0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N</a:t>
            </a:r>
            <a:r>
              <a:rPr lang="de-DE" smtClean="0"/>
              <a:t>onverbale </a:t>
            </a:r>
            <a:r>
              <a:rPr lang="de-DE"/>
              <a:t>Signale </a:t>
            </a:r>
            <a:r>
              <a:rPr lang="de-DE" smtClean="0"/>
              <a:t>der politischen Kommunikation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Blickkontakt</a:t>
            </a:r>
          </a:p>
          <a:p>
            <a:r>
              <a:rPr lang="de-DE" smtClean="0"/>
              <a:t>Gesichtsausdrücke</a:t>
            </a:r>
          </a:p>
          <a:p>
            <a:r>
              <a:rPr lang="de-DE" smtClean="0"/>
              <a:t>Handbewegungen</a:t>
            </a:r>
          </a:p>
          <a:p>
            <a:r>
              <a:rPr lang="de-DE" smtClean="0"/>
              <a:t>Beingesten</a:t>
            </a:r>
          </a:p>
          <a:p>
            <a:r>
              <a:rPr lang="de-DE" smtClean="0"/>
              <a:t>Körperhaltung</a:t>
            </a:r>
          </a:p>
          <a:p>
            <a:r>
              <a:rPr lang="de-DE"/>
              <a:t>Bekleidung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0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499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sz="3800" smtClean="0"/>
              <a:t>Ditkos Analyse der Handbewegungen </a:t>
            </a:r>
            <a:r>
              <a:rPr lang="en-US" sz="3800"/>
              <a:t>von Merkel und </a:t>
            </a:r>
            <a:r>
              <a:rPr lang="en-US" sz="3800" smtClean="0"/>
              <a:t>Steinbr</a:t>
            </a:r>
            <a:r>
              <a:rPr lang="de-DE" sz="3800"/>
              <a:t>ü</a:t>
            </a:r>
            <a:r>
              <a:rPr lang="en-US" sz="3800" smtClean="0"/>
              <a:t>ck in der </a:t>
            </a:r>
            <a:r>
              <a:rPr lang="en-US" sz="3800" i="1" smtClean="0"/>
              <a:t>Berliner </a:t>
            </a:r>
            <a:r>
              <a:rPr lang="en-US" sz="3800" i="1"/>
              <a:t>Morgenpost </a:t>
            </a:r>
            <a:r>
              <a:rPr lang="en-US" sz="3800" smtClean="0"/>
              <a:t>(2013)</a:t>
            </a:r>
            <a:endParaRPr lang="en-US" sz="3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4953000"/>
            <a:ext cx="4040188" cy="1752600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Der </a:t>
            </a:r>
            <a:r>
              <a:rPr lang="en-US" smtClean="0"/>
              <a:t>Wegdrücker</a:t>
            </a:r>
          </a:p>
          <a:p>
            <a:pPr marL="342900" indent="-342900">
              <a:buFontTx/>
              <a:buChar char="-"/>
            </a:pPr>
            <a:r>
              <a:rPr lang="de-DE" b="0" smtClean="0"/>
              <a:t>verteidigt sich;</a:t>
            </a:r>
          </a:p>
          <a:p>
            <a:pPr marL="342900" indent="-342900">
              <a:buFontTx/>
              <a:buChar char="-"/>
            </a:pPr>
            <a:r>
              <a:rPr lang="de-DE" b="0"/>
              <a:t>näher mit ihren Händen am Körper als Steinbrück und wirkt dadurch </a:t>
            </a:r>
            <a:r>
              <a:rPr lang="de-DE" b="0" smtClean="0"/>
              <a:t>ausgeglichener</a:t>
            </a:r>
            <a:r>
              <a:rPr lang="mk-MK" b="0" smtClean="0"/>
              <a:t>.</a:t>
            </a:r>
            <a:endParaRPr lang="en-US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71" y="1709400"/>
            <a:ext cx="2876629" cy="328562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5800" y="4800600"/>
            <a:ext cx="4346575" cy="2057400"/>
          </a:xfrm>
        </p:spPr>
        <p:txBody>
          <a:bodyPr>
            <a:normAutofit fontScale="85000" lnSpcReduction="20000"/>
          </a:bodyPr>
          <a:lstStyle/>
          <a:p>
            <a:r>
              <a:rPr lang="en-US" sz="2600"/>
              <a:t>Der </a:t>
            </a:r>
            <a:r>
              <a:rPr lang="en-US" sz="2600" smtClean="0"/>
              <a:t>Stapler</a:t>
            </a:r>
          </a:p>
          <a:p>
            <a:r>
              <a:rPr lang="en-US" sz="2600" b="0" smtClean="0"/>
              <a:t>- Schlag-Geste;</a:t>
            </a:r>
          </a:p>
          <a:p>
            <a:r>
              <a:rPr lang="en-US" sz="2600" b="0" smtClean="0"/>
              <a:t>- "Ich </a:t>
            </a:r>
            <a:r>
              <a:rPr lang="en-US" sz="2600" b="0"/>
              <a:t>kann mich </a:t>
            </a:r>
            <a:r>
              <a:rPr lang="en-US" sz="2600" b="0" smtClean="0"/>
              <a:t>durchsetzen“;</a:t>
            </a:r>
          </a:p>
          <a:p>
            <a:r>
              <a:rPr lang="de-DE" sz="2600" b="0" smtClean="0"/>
              <a:t>-  nicht </a:t>
            </a:r>
            <a:r>
              <a:rPr lang="de-DE" sz="2600" b="0"/>
              <a:t>optimal: synchrone Gesten sind weniger überzeugend </a:t>
            </a:r>
            <a:r>
              <a:rPr lang="en-US" sz="2600" b="0"/>
              <a:t> als </a:t>
            </a:r>
            <a:r>
              <a:rPr lang="en-US" sz="2600" b="0" smtClean="0"/>
              <a:t>asynchrone</a:t>
            </a:r>
            <a:r>
              <a:rPr lang="mk-MK" sz="2600" b="0" smtClean="0"/>
              <a:t>.</a:t>
            </a:r>
            <a:r>
              <a:rPr lang="de-DE" sz="2600" b="0" smtClean="0"/>
              <a:t> </a:t>
            </a:r>
            <a:r>
              <a:rPr lang="en-US" sz="2600" b="0"/>
              <a:t> </a:t>
            </a:r>
            <a:endParaRPr lang="en-US" sz="2600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1679649"/>
            <a:ext cx="2971801" cy="3197151"/>
          </a:xfrm>
        </p:spPr>
      </p:pic>
    </p:spTree>
    <p:extLst>
      <p:ext uri="{BB962C8B-B14F-4D97-AF65-F5344CB8AC3E}">
        <p14:creationId xmlns:p14="http://schemas.microsoft.com/office/powerpoint/2010/main" val="413786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33400" y="4800600"/>
            <a:ext cx="4116388" cy="1905000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Der </a:t>
            </a:r>
            <a:r>
              <a:rPr lang="en-US" smtClean="0"/>
              <a:t>Vertrauenstanz</a:t>
            </a:r>
          </a:p>
          <a:p>
            <a:r>
              <a:rPr lang="de-DE" b="0" smtClean="0"/>
              <a:t>- Merkels charakteristische </a:t>
            </a:r>
            <a:r>
              <a:rPr lang="de-DE" b="0"/>
              <a:t>Gefühlsgestik, die zeigt, dass sie stetig </a:t>
            </a:r>
            <a:r>
              <a:rPr lang="de-DE" b="0" smtClean="0"/>
              <a:t>abwägt, </a:t>
            </a:r>
            <a:r>
              <a:rPr lang="de-DE" b="0"/>
              <a:t>bevor sie eine Entscheidung </a:t>
            </a:r>
            <a:r>
              <a:rPr lang="de-DE" b="0" smtClean="0"/>
              <a:t>trifft</a:t>
            </a:r>
            <a:r>
              <a:rPr lang="mk-MK" b="0" smtClean="0"/>
              <a:t>;</a:t>
            </a:r>
            <a:endParaRPr lang="de-DE" b="0" smtClean="0"/>
          </a:p>
          <a:p>
            <a:r>
              <a:rPr lang="de-DE" b="0" smtClean="0"/>
              <a:t>- Vertrauen schaffen</a:t>
            </a:r>
            <a:r>
              <a:rPr lang="mk-MK" b="0" smtClean="0"/>
              <a:t>.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28" y="1295400"/>
            <a:ext cx="3010387" cy="335280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724400" y="4724400"/>
            <a:ext cx="4117975" cy="1981200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Der </a:t>
            </a:r>
            <a:r>
              <a:rPr lang="en-US" smtClean="0"/>
              <a:t>Nadelstich</a:t>
            </a:r>
          </a:p>
          <a:p>
            <a:pPr marL="342900" indent="-342900">
              <a:buFontTx/>
              <a:buChar char="-"/>
            </a:pPr>
            <a:r>
              <a:rPr lang="de-DE" b="0" smtClean="0"/>
              <a:t>dominant-erhobener Zeigefinger, </a:t>
            </a:r>
            <a:r>
              <a:rPr lang="de-DE" b="0"/>
              <a:t>so geht </a:t>
            </a:r>
            <a:r>
              <a:rPr lang="de-DE" b="0" smtClean="0"/>
              <a:t>die Geste </a:t>
            </a:r>
            <a:r>
              <a:rPr lang="de-DE" b="0"/>
              <a:t>zum Ende hin fließend über in eine </a:t>
            </a:r>
            <a:r>
              <a:rPr lang="de-DE" b="0" smtClean="0"/>
              <a:t>Gefühlsgestik</a:t>
            </a:r>
            <a:r>
              <a:rPr lang="mk-MK" b="0" smtClean="0"/>
              <a:t>;</a:t>
            </a:r>
            <a:endParaRPr lang="de-DE" b="0" smtClean="0"/>
          </a:p>
          <a:p>
            <a:pPr marL="342900" indent="-342900">
              <a:buFontTx/>
              <a:buChar char="-"/>
            </a:pPr>
            <a:r>
              <a:rPr lang="de-DE" b="0" smtClean="0"/>
              <a:t>Punkt </a:t>
            </a:r>
            <a:r>
              <a:rPr lang="de-DE" b="0"/>
              <a:t>machen und Vertrauen </a:t>
            </a:r>
            <a:r>
              <a:rPr lang="de-DE" b="0" smtClean="0"/>
              <a:t>erzeugen</a:t>
            </a:r>
            <a:r>
              <a:rPr lang="mk-MK" b="0" smtClean="0"/>
              <a:t>.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426" y="1248813"/>
            <a:ext cx="2825974" cy="3323187"/>
          </a:xfrm>
        </p:spPr>
      </p:pic>
    </p:spTree>
    <p:extLst>
      <p:ext uri="{BB962C8B-B14F-4D97-AF65-F5344CB8AC3E}">
        <p14:creationId xmlns:p14="http://schemas.microsoft.com/office/powerpoint/2010/main" val="290309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28600" y="4191000"/>
            <a:ext cx="4116388" cy="2209800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Der </a:t>
            </a:r>
            <a:r>
              <a:rPr lang="en-US" smtClean="0"/>
              <a:t>Breitmacher</a:t>
            </a:r>
          </a:p>
          <a:p>
            <a:r>
              <a:rPr lang="de-DE" b="0" smtClean="0"/>
              <a:t>- Macht- </a:t>
            </a:r>
            <a:r>
              <a:rPr lang="de-DE" b="0"/>
              <a:t>oder </a:t>
            </a:r>
            <a:r>
              <a:rPr lang="de-DE" b="0" smtClean="0"/>
              <a:t>Raumgestik</a:t>
            </a:r>
            <a:r>
              <a:rPr lang="mk-MK" b="0"/>
              <a:t>;</a:t>
            </a:r>
            <a:endParaRPr lang="de-DE" b="0" smtClean="0"/>
          </a:p>
          <a:p>
            <a:r>
              <a:rPr lang="de-DE" b="0" smtClean="0"/>
              <a:t>- macht </a:t>
            </a:r>
            <a:r>
              <a:rPr lang="de-DE" b="0"/>
              <a:t>ihren Körper </a:t>
            </a:r>
            <a:r>
              <a:rPr lang="de-DE" b="0" smtClean="0"/>
              <a:t>größer</a:t>
            </a:r>
            <a:r>
              <a:rPr lang="mk-MK" b="0" smtClean="0"/>
              <a:t>;</a:t>
            </a:r>
            <a:endParaRPr lang="de-DE" b="0" smtClean="0"/>
          </a:p>
          <a:p>
            <a:r>
              <a:rPr lang="de-DE" b="0" smtClean="0"/>
              <a:t>- nimmt </a:t>
            </a:r>
            <a:r>
              <a:rPr lang="de-DE" b="0"/>
              <a:t>mehr Raum ein </a:t>
            </a:r>
            <a:r>
              <a:rPr lang="de-DE" b="0" smtClean="0"/>
              <a:t>signalisiert </a:t>
            </a:r>
            <a:r>
              <a:rPr lang="de-DE" b="0"/>
              <a:t>damit ihren Anspruch auf Macht. 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07914"/>
            <a:ext cx="2895600" cy="3142618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419600" y="4267200"/>
            <a:ext cx="4267200" cy="2362200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Die </a:t>
            </a:r>
            <a:r>
              <a:rPr lang="en-US" smtClean="0"/>
              <a:t>Schelle</a:t>
            </a:r>
          </a:p>
          <a:p>
            <a:r>
              <a:rPr lang="mk-MK" b="0" smtClean="0"/>
              <a:t>- </a:t>
            </a:r>
            <a:r>
              <a:rPr lang="de-DE" b="0" smtClean="0"/>
              <a:t>"</a:t>
            </a:r>
            <a:r>
              <a:rPr lang="de-DE" b="0"/>
              <a:t>Schluss. Aus. Keine Diskussion</a:t>
            </a:r>
            <a:r>
              <a:rPr lang="de-DE" b="0" smtClean="0"/>
              <a:t>"</a:t>
            </a:r>
            <a:r>
              <a:rPr lang="mk-MK" b="0" smtClean="0"/>
              <a:t>;</a:t>
            </a:r>
          </a:p>
          <a:p>
            <a:r>
              <a:rPr lang="de-DE" b="0" smtClean="0"/>
              <a:t> </a:t>
            </a:r>
            <a:r>
              <a:rPr lang="mk-MK" b="0" smtClean="0"/>
              <a:t>- </a:t>
            </a:r>
            <a:r>
              <a:rPr lang="de-DE" b="0" smtClean="0"/>
              <a:t>im </a:t>
            </a:r>
            <a:r>
              <a:rPr lang="de-DE" b="0"/>
              <a:t>Gegensatz zu Merkel </a:t>
            </a:r>
            <a:r>
              <a:rPr lang="de-DE" b="0" smtClean="0"/>
              <a:t>nimmt er weitaus </a:t>
            </a:r>
            <a:r>
              <a:rPr lang="de-DE" b="0"/>
              <a:t>mehr Raum in </a:t>
            </a:r>
            <a:r>
              <a:rPr lang="de-DE" b="0" smtClean="0"/>
              <a:t>Anspruch</a:t>
            </a:r>
            <a:r>
              <a:rPr lang="mk-MK" b="0" smtClean="0"/>
              <a:t>;</a:t>
            </a:r>
            <a:endParaRPr lang="de-DE" b="0" smtClean="0"/>
          </a:p>
          <a:p>
            <a:r>
              <a:rPr lang="de-DE" b="0" smtClean="0"/>
              <a:t>- sollte </a:t>
            </a:r>
            <a:r>
              <a:rPr lang="de-DE" b="0"/>
              <a:t>seine Gestik reduzieren und mehr an einer freundlicheren Mimik arbeiten.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982414"/>
            <a:ext cx="2819400" cy="3286351"/>
          </a:xfrm>
        </p:spPr>
      </p:pic>
    </p:spTree>
    <p:extLst>
      <p:ext uri="{BB962C8B-B14F-4D97-AF65-F5344CB8AC3E}">
        <p14:creationId xmlns:p14="http://schemas.microsoft.com/office/powerpoint/2010/main" val="70407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81000" y="4267200"/>
            <a:ext cx="3810000" cy="1752600"/>
          </a:xfrm>
        </p:spPr>
        <p:txBody>
          <a:bodyPr>
            <a:normAutofit/>
          </a:bodyPr>
          <a:lstStyle/>
          <a:p>
            <a:r>
              <a:rPr lang="en-US"/>
              <a:t>Das </a:t>
            </a:r>
            <a:r>
              <a:rPr lang="en-US" smtClean="0"/>
              <a:t>Macht-Dreieck</a:t>
            </a:r>
          </a:p>
          <a:p>
            <a:r>
              <a:rPr lang="de-DE" b="0" smtClean="0"/>
              <a:t>- Ruhephase</a:t>
            </a:r>
            <a:r>
              <a:rPr lang="mk-MK" b="0" smtClean="0"/>
              <a:t>;</a:t>
            </a:r>
            <a:endParaRPr lang="de-DE" b="0" smtClean="0"/>
          </a:p>
          <a:p>
            <a:r>
              <a:rPr lang="de-DE" b="0" smtClean="0"/>
              <a:t>-"</a:t>
            </a:r>
            <a:r>
              <a:rPr lang="de-DE" b="0"/>
              <a:t>Ich lasse mir nichts einreden</a:t>
            </a:r>
            <a:r>
              <a:rPr lang="de-DE" b="0" smtClean="0"/>
              <a:t>.</a:t>
            </a:r>
            <a:r>
              <a:rPr lang="de-DE" b="0"/>
              <a:t> "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09600"/>
            <a:ext cx="2819400" cy="3527591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495800" y="4191000"/>
            <a:ext cx="4038601" cy="2514600"/>
          </a:xfrm>
        </p:spPr>
        <p:txBody>
          <a:bodyPr>
            <a:normAutofit fontScale="92500" lnSpcReduction="20000"/>
          </a:bodyPr>
          <a:lstStyle/>
          <a:p>
            <a:r>
              <a:rPr lang="en-US" b="0" smtClean="0"/>
              <a:t>  </a:t>
            </a:r>
            <a:r>
              <a:rPr lang="en-US" smtClean="0"/>
              <a:t>Der Pfahl</a:t>
            </a:r>
          </a:p>
          <a:p>
            <a:r>
              <a:rPr lang="de-DE" b="0" smtClean="0"/>
              <a:t>- setzt </a:t>
            </a:r>
            <a:r>
              <a:rPr lang="de-DE" b="0"/>
              <a:t>mit seiner Geste von weit oben an, nimmt sehr viel Platz </a:t>
            </a:r>
            <a:r>
              <a:rPr lang="de-DE" b="0" smtClean="0"/>
              <a:t>ein</a:t>
            </a:r>
            <a:r>
              <a:rPr lang="mk-MK" b="0" smtClean="0"/>
              <a:t>;</a:t>
            </a:r>
            <a:r>
              <a:rPr lang="de-DE" b="0" smtClean="0"/>
              <a:t> </a:t>
            </a:r>
          </a:p>
          <a:p>
            <a:r>
              <a:rPr lang="de-DE" b="0" smtClean="0"/>
              <a:t>- Dominanz-Geste </a:t>
            </a:r>
            <a:r>
              <a:rPr lang="mk-MK" b="0" smtClean="0"/>
              <a:t>;</a:t>
            </a:r>
            <a:endParaRPr lang="de-DE" b="0" smtClean="0"/>
          </a:p>
          <a:p>
            <a:r>
              <a:rPr lang="de-DE" b="0" smtClean="0"/>
              <a:t>- man sollte auf </a:t>
            </a:r>
            <a:r>
              <a:rPr lang="de-DE" b="0"/>
              <a:t>solche Gesten verzichten – sie können dem Zuschauer Angst machen.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86" y="609600"/>
            <a:ext cx="3081655" cy="3505200"/>
          </a:xfrm>
        </p:spPr>
      </p:pic>
    </p:spTree>
    <p:extLst>
      <p:ext uri="{BB962C8B-B14F-4D97-AF65-F5344CB8AC3E}">
        <p14:creationId xmlns:p14="http://schemas.microsoft.com/office/powerpoint/2010/main" val="339377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543</Words>
  <Application>Microsoft Office PowerPoint</Application>
  <PresentationFormat>On-screen Show (4:3)</PresentationFormat>
  <Paragraphs>118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NONVERBALE STICHWÖRTER DER POLITIKER IN DER PRESSE</vt:lpstr>
      <vt:lpstr>Politische Kommunikation </vt:lpstr>
      <vt:lpstr>Non-verbale Kommunikation</vt:lpstr>
      <vt:lpstr>Kommunikationskanäle der nonverbalen Kommunikation </vt:lpstr>
      <vt:lpstr>Nonverbale Signale der politischen Kommunikation</vt:lpstr>
      <vt:lpstr> Ditkos Analyse der Handbewegungen von Merkel und Steinbrück in der Berliner Morgenpost (2013)</vt:lpstr>
      <vt:lpstr>PowerPoint Presentation</vt:lpstr>
      <vt:lpstr>PowerPoint Presentation</vt:lpstr>
      <vt:lpstr>PowerPoint Presentation</vt:lpstr>
      <vt:lpstr>Rominieckas Umfrage (2008)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Zusammenfassung der Ergebnisse von Rominieckas Fragen 1-5 (2008)   </vt:lpstr>
      <vt:lpstr>Fazit</vt:lpstr>
      <vt:lpstr>Fazit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NONVERBALE STICHWÖRTER IN DER POLITIK: ANALYSE DER GESTISCHEN SIGNALE DIE UNS DIE POLITIKER SENDEN</dc:title>
  <dc:creator>Profesor</dc:creator>
  <cp:lastModifiedBy>Profesor</cp:lastModifiedBy>
  <cp:revision>78</cp:revision>
  <dcterms:created xsi:type="dcterms:W3CDTF">2006-08-16T00:00:00Z</dcterms:created>
  <dcterms:modified xsi:type="dcterms:W3CDTF">2016-11-07T10:12:13Z</dcterms:modified>
</cp:coreProperties>
</file>