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67" r:id="rId4"/>
    <p:sldId id="268" r:id="rId5"/>
    <p:sldId id="277" r:id="rId6"/>
    <p:sldId id="257" r:id="rId7"/>
    <p:sldId id="258" r:id="rId8"/>
    <p:sldId id="259" r:id="rId9"/>
    <p:sldId id="269" r:id="rId10"/>
    <p:sldId id="262" r:id="rId11"/>
    <p:sldId id="265" r:id="rId12"/>
    <p:sldId id="263" r:id="rId13"/>
    <p:sldId id="270" r:id="rId14"/>
    <p:sldId id="261" r:id="rId15"/>
    <p:sldId id="264" r:id="rId16"/>
    <p:sldId id="285" r:id="rId17"/>
    <p:sldId id="286" r:id="rId18"/>
    <p:sldId id="271" r:id="rId19"/>
    <p:sldId id="278" r:id="rId20"/>
    <p:sldId id="280" r:id="rId21"/>
    <p:sldId id="281" r:id="rId22"/>
    <p:sldId id="283" r:id="rId23"/>
    <p:sldId id="273" r:id="rId24"/>
    <p:sldId id="272" r:id="rId25"/>
    <p:sldId id="274" r:id="rId26"/>
    <p:sldId id="275" r:id="rId27"/>
    <p:sldId id="279" r:id="rId28"/>
    <p:sldId id="282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'[Chart in Microsoft Office PowerPoint]Sheet1'!$B$1:$B$2</c:f>
              <c:numCache>
                <c:formatCode>General</c:formatCode>
                <c:ptCount val="2"/>
                <c:pt idx="0">
                  <c:v>196</c:v>
                </c:pt>
                <c:pt idx="1">
                  <c:v>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41548896"/>
        <c:axId val="50079312"/>
        <c:axId val="0"/>
      </c:bar3DChart>
      <c:catAx>
        <c:axId val="2141548896"/>
        <c:scaling>
          <c:orientation val="minMax"/>
        </c:scaling>
        <c:delete val="0"/>
        <c:axPos val="b"/>
        <c:majorTickMark val="out"/>
        <c:minorTickMark val="none"/>
        <c:tickLblPos val="nextTo"/>
        <c:crossAx val="50079312"/>
        <c:crosses val="autoZero"/>
        <c:auto val="1"/>
        <c:lblAlgn val="ctr"/>
        <c:lblOffset val="100"/>
        <c:noMultiLvlLbl val="0"/>
      </c:catAx>
      <c:valAx>
        <c:axId val="50079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415488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2141" y="1758321"/>
            <a:ext cx="8804102" cy="2421464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Surgical procedures in patients with single level  cervical and lumbar disc herniation, treated at PHI University clinic for neurosurgery </a:t>
            </a:r>
            <a:r>
              <a:rPr lang="en-US" sz="4000" dirty="0" smtClean="0"/>
              <a:t>Skopje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9615" y="4927899"/>
            <a:ext cx="10062845" cy="1405467"/>
          </a:xfrm>
        </p:spPr>
        <p:txBody>
          <a:bodyPr/>
          <a:lstStyle/>
          <a:p>
            <a:pPr algn="l"/>
            <a:r>
              <a:rPr lang="en-US" dirty="0"/>
              <a:t>Doc. d-r Vladimir </a:t>
            </a:r>
            <a:r>
              <a:rPr lang="en-US" dirty="0" err="1"/>
              <a:t>Rendevski</a:t>
            </a:r>
            <a:r>
              <a:rPr lang="en-US" dirty="0"/>
              <a:t>, Prof. d-r </a:t>
            </a:r>
            <a:r>
              <a:rPr lang="en-US" dirty="0" err="1"/>
              <a:t>Venko</a:t>
            </a:r>
            <a:r>
              <a:rPr lang="en-US" dirty="0"/>
              <a:t> </a:t>
            </a:r>
            <a:r>
              <a:rPr lang="en-US" dirty="0" err="1"/>
              <a:t>Filipce</a:t>
            </a:r>
            <a:r>
              <a:rPr lang="en-US" dirty="0"/>
              <a:t>, Prof. d-r </a:t>
            </a:r>
            <a:r>
              <a:rPr lang="en-US" dirty="0" err="1"/>
              <a:t>Aleksandar</a:t>
            </a:r>
            <a:r>
              <a:rPr lang="en-US" dirty="0"/>
              <a:t> </a:t>
            </a:r>
            <a:r>
              <a:rPr lang="en-US" dirty="0" err="1"/>
              <a:t>Chaparoski</a:t>
            </a:r>
            <a:r>
              <a:rPr lang="en-US" dirty="0"/>
              <a:t>, Prof. d-r Vladimir </a:t>
            </a:r>
            <a:r>
              <a:rPr lang="en-US" dirty="0" err="1"/>
              <a:t>Mirchevski</a:t>
            </a:r>
            <a:r>
              <a:rPr lang="en-US" dirty="0"/>
              <a:t>,  Doc. d-r Aleksandra </a:t>
            </a:r>
            <a:r>
              <a:rPr lang="en-US" dirty="0" err="1"/>
              <a:t>Gavrilovska</a:t>
            </a:r>
            <a:r>
              <a:rPr lang="en-US" dirty="0"/>
              <a:t>, N. </a:t>
            </a:r>
            <a:r>
              <a:rPr lang="en-US" dirty="0" err="1"/>
              <a:t>sor</a:t>
            </a:r>
            <a:r>
              <a:rPr lang="en-US" dirty="0"/>
              <a:t>. d-r Milenko </a:t>
            </a:r>
            <a:r>
              <a:rPr lang="en-US" dirty="0" err="1"/>
              <a:t>Kostov</a:t>
            </a:r>
            <a:r>
              <a:rPr lang="en-US" dirty="0"/>
              <a:t>, Ass. d-r Robert </a:t>
            </a:r>
            <a:r>
              <a:rPr lang="en-US" dirty="0" err="1"/>
              <a:t>Shumkovski</a:t>
            </a:r>
            <a:r>
              <a:rPr lang="en-US" dirty="0"/>
              <a:t>, Ass. </a:t>
            </a:r>
            <a:r>
              <a:rPr lang="en-US" dirty="0" err="1"/>
              <a:t>Blagoj</a:t>
            </a:r>
            <a:r>
              <a:rPr lang="en-US" dirty="0"/>
              <a:t> </a:t>
            </a:r>
            <a:r>
              <a:rPr lang="en-US" dirty="0" err="1"/>
              <a:t>Shuntov</a:t>
            </a:r>
            <a:r>
              <a:rPr lang="en-US" dirty="0"/>
              <a:t>, Ass. Dr. </a:t>
            </a:r>
            <a:r>
              <a:rPr lang="en-US" dirty="0" err="1"/>
              <a:t>Tomi</a:t>
            </a:r>
            <a:r>
              <a:rPr lang="en-US" dirty="0"/>
              <a:t> </a:t>
            </a:r>
            <a:r>
              <a:rPr lang="en-US" dirty="0" err="1"/>
              <a:t>Kamiloski</a:t>
            </a:r>
            <a:r>
              <a:rPr lang="en-US" dirty="0"/>
              <a:t>, Dr. </a:t>
            </a:r>
            <a:r>
              <a:rPr lang="en-US" dirty="0" err="1"/>
              <a:t>Fatmir</a:t>
            </a:r>
            <a:r>
              <a:rPr lang="en-US" dirty="0"/>
              <a:t> </a:t>
            </a:r>
            <a:r>
              <a:rPr lang="en-US" dirty="0" err="1"/>
              <a:t>Elezi</a:t>
            </a:r>
            <a:r>
              <a:rPr lang="en-US" dirty="0"/>
              <a:t>, Dr. </a:t>
            </a:r>
            <a:r>
              <a:rPr lang="en-US" dirty="0" err="1"/>
              <a:t>Aleksandar</a:t>
            </a:r>
            <a:r>
              <a:rPr lang="en-US" dirty="0"/>
              <a:t> </a:t>
            </a:r>
            <a:r>
              <a:rPr lang="en-US" dirty="0" err="1"/>
              <a:t>Zupanoski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72868" cy="483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060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198" y="609600"/>
            <a:ext cx="11340349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41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Radiculopathy</a:t>
            </a:r>
            <a:r>
              <a:rPr lang="en-US" dirty="0" smtClean="0"/>
              <a:t> - summarized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4056"/>
            <a:ext cx="10131425" cy="279569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Radiculopathy</a:t>
            </a:r>
            <a:r>
              <a:rPr lang="en-US" dirty="0"/>
              <a:t> is a common symptom with </a:t>
            </a:r>
            <a:r>
              <a:rPr lang="en-US" dirty="0" err="1"/>
              <a:t>intraspinal</a:t>
            </a:r>
            <a:r>
              <a:rPr lang="en-US" dirty="0"/>
              <a:t> and </a:t>
            </a:r>
            <a:r>
              <a:rPr lang="en-US" dirty="0" err="1"/>
              <a:t>extraspinal</a:t>
            </a:r>
            <a:r>
              <a:rPr lang="en-US" dirty="0"/>
              <a:t> causes</a:t>
            </a:r>
          </a:p>
          <a:p>
            <a:r>
              <a:rPr lang="en-US" dirty="0"/>
              <a:t>• Mechanical compression is associated to inflammation and immunological triggering</a:t>
            </a:r>
          </a:p>
          <a:p>
            <a:r>
              <a:rPr lang="en-US" dirty="0"/>
              <a:t>• Conservative treatment is effective and cost effective</a:t>
            </a:r>
          </a:p>
          <a:p>
            <a:r>
              <a:rPr lang="en-US" dirty="0"/>
              <a:t>• Surgery relieve symptoms faster but same </a:t>
            </a:r>
            <a:r>
              <a:rPr lang="en-US" dirty="0" err="1"/>
              <a:t>longterm</a:t>
            </a:r>
            <a:r>
              <a:rPr lang="en-US" dirty="0"/>
              <a:t> outcome</a:t>
            </a:r>
          </a:p>
          <a:p>
            <a:r>
              <a:rPr lang="en-US" dirty="0"/>
              <a:t>• Surgery is safe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83" y="4348774"/>
            <a:ext cx="9507058" cy="226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18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165463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Clinical examination and clinical signs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8103" y="1459980"/>
            <a:ext cx="6143897" cy="48347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949" y="1621730"/>
            <a:ext cx="5394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FAIR Pace sign: flexion, adduction, and internal rotation with the patient in lateral position with the affected side up for 30sec (all) 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Beatty </a:t>
            </a:r>
            <a:r>
              <a:rPr lang="en-US" dirty="0"/>
              <a:t>sign: lying on the unaffected side and lifting and holding 10cm the superior knee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Freiberg </a:t>
            </a:r>
            <a:r>
              <a:rPr lang="en-US" dirty="0"/>
              <a:t>sign: passive internal rotation of the hip 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Laseque</a:t>
            </a:r>
            <a:r>
              <a:rPr lang="en-US" dirty="0" smtClean="0"/>
              <a:t> </a:t>
            </a:r>
            <a:r>
              <a:rPr lang="en-US" dirty="0"/>
              <a:t>sign : pressure over muscle and tendon with hip flexed 90o and knee extended</a:t>
            </a:r>
          </a:p>
        </p:txBody>
      </p:sp>
    </p:spTree>
    <p:extLst>
      <p:ext uri="{BB962C8B-B14F-4D97-AF65-F5344CB8AC3E}">
        <p14:creationId xmlns:p14="http://schemas.microsoft.com/office/powerpoint/2010/main" val="2873569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Conservative</a:t>
            </a:r>
            <a:r>
              <a:rPr lang="en-US" sz="2800" b="1" dirty="0" smtClean="0"/>
              <a:t> – 4-6 weeks </a:t>
            </a:r>
          </a:p>
          <a:p>
            <a:r>
              <a:rPr lang="en-US" sz="2800" b="1" dirty="0" smtClean="0">
                <a:solidFill>
                  <a:srgbClr val="92D050"/>
                </a:solidFill>
              </a:rPr>
              <a:t>Surgical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Absolute indication for surgery – signs of newly developed neurologic deficit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59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554" y="0"/>
            <a:ext cx="111574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32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2019 statistics</a:t>
            </a:r>
          </a:p>
          <a:p>
            <a:pPr lvl="1"/>
            <a:r>
              <a:rPr lang="en-US" dirty="0" smtClean="0"/>
              <a:t>196 cases including cervical, lumbar and thoracic degenerative disc disease, spinal tumors, vascular malformations, infections</a:t>
            </a:r>
            <a:endParaRPr lang="en-US" dirty="0"/>
          </a:p>
          <a:p>
            <a:r>
              <a:rPr lang="en-US" dirty="0" smtClean="0"/>
              <a:t>2020 statistics during the COVID 19 crisis </a:t>
            </a:r>
          </a:p>
          <a:p>
            <a:pPr lvl="1"/>
            <a:r>
              <a:rPr lang="en-US" dirty="0" smtClean="0"/>
              <a:t>152 cases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762000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2428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039" y="0"/>
            <a:ext cx="10131425" cy="1225608"/>
          </a:xfrm>
        </p:spPr>
        <p:txBody>
          <a:bodyPr/>
          <a:lstStyle/>
          <a:p>
            <a:pPr algn="ctr"/>
            <a:r>
              <a:rPr lang="en-US" dirty="0" smtClean="0"/>
              <a:t>Standard of care in surgical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32239"/>
            <a:ext cx="10131425" cy="5000366"/>
          </a:xfrm>
        </p:spPr>
        <p:txBody>
          <a:bodyPr/>
          <a:lstStyle/>
          <a:p>
            <a:r>
              <a:rPr lang="en-US" b="1" dirty="0" smtClean="0"/>
              <a:t>In cervical disc </a:t>
            </a:r>
            <a:r>
              <a:rPr lang="en-US" b="1" dirty="0" err="1" smtClean="0"/>
              <a:t>herniation</a:t>
            </a:r>
            <a:r>
              <a:rPr lang="en-US" b="1" dirty="0" smtClean="0"/>
              <a:t> </a:t>
            </a:r>
            <a:r>
              <a:rPr lang="en-US" dirty="0" smtClean="0"/>
              <a:t>on one level most commonly we use – </a:t>
            </a:r>
            <a:r>
              <a:rPr lang="en-US" b="1" dirty="0" smtClean="0">
                <a:solidFill>
                  <a:srgbClr val="FFFF00"/>
                </a:solidFill>
              </a:rPr>
              <a:t>Medtronic PEEK prevail cage </a:t>
            </a:r>
            <a:r>
              <a:rPr lang="en-US" dirty="0" smtClean="0"/>
              <a:t>for ACDF procedures or </a:t>
            </a:r>
            <a:r>
              <a:rPr lang="en-US" b="1" dirty="0" smtClean="0">
                <a:solidFill>
                  <a:srgbClr val="FFFF00"/>
                </a:solidFill>
              </a:rPr>
              <a:t>standard PEEK cage with plate </a:t>
            </a:r>
            <a:r>
              <a:rPr lang="en-US" dirty="0" smtClean="0"/>
              <a:t>(ACDFP)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In lumbar disc </a:t>
            </a:r>
            <a:r>
              <a:rPr lang="en-US" b="1" dirty="0" err="1" smtClean="0"/>
              <a:t>herniation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FFFF00"/>
                </a:solidFill>
              </a:rPr>
              <a:t>open or minimally invasive </a:t>
            </a:r>
            <a:r>
              <a:rPr lang="en-US" b="1" dirty="0" err="1" smtClean="0">
                <a:solidFill>
                  <a:srgbClr val="FFFF00"/>
                </a:solidFill>
              </a:rPr>
              <a:t>microdiscectomy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941" y="0"/>
            <a:ext cx="10131425" cy="1077326"/>
          </a:xfrm>
        </p:spPr>
        <p:txBody>
          <a:bodyPr/>
          <a:lstStyle/>
          <a:p>
            <a:pPr algn="ctr"/>
            <a:r>
              <a:rPr lang="en-US" dirty="0" smtClean="0"/>
              <a:t>PEEK cages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48197"/>
            <a:ext cx="4075384" cy="275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0683" y="829962"/>
            <a:ext cx="4132648" cy="276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__2011-11-02_12-13-52_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868" y="848498"/>
            <a:ext cx="3976132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User\Downloads\__2017-04-05_10-04-55_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65190" y="3598776"/>
            <a:ext cx="3257893" cy="325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User\Downloads\__2017-04-05_10-09-01_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193957" y="3635976"/>
            <a:ext cx="4296032" cy="3222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612" y="123568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Cervical disc </a:t>
            </a:r>
            <a:r>
              <a:rPr lang="en-US" dirty="0" err="1" smtClean="0"/>
              <a:t>herniation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251" y="1828499"/>
            <a:ext cx="6215398" cy="34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821" y="1822494"/>
            <a:ext cx="56483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17755"/>
            <a:ext cx="6675088" cy="395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7025" y="0"/>
            <a:ext cx="5514975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304" y="0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Biology of the disc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009" y="1186600"/>
            <a:ext cx="10824304" cy="548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06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08115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3599" y="1235804"/>
            <a:ext cx="4668401" cy="448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0562" y="3756453"/>
            <a:ext cx="3890706" cy="291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92195"/>
            <a:ext cx="7445638" cy="379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9957" y="826985"/>
            <a:ext cx="4712043" cy="540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169773"/>
            <a:ext cx="6820930" cy="405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9784" y="127301"/>
            <a:ext cx="5272216" cy="66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612" y="148281"/>
            <a:ext cx="10131425" cy="1250322"/>
          </a:xfrm>
        </p:spPr>
        <p:txBody>
          <a:bodyPr/>
          <a:lstStyle/>
          <a:p>
            <a:pPr algn="ctr"/>
            <a:r>
              <a:rPr lang="en-US" dirty="0" smtClean="0"/>
              <a:t>Thoracic disc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09" y="1087623"/>
            <a:ext cx="6201032" cy="691749"/>
          </a:xfrm>
        </p:spPr>
        <p:txBody>
          <a:bodyPr/>
          <a:lstStyle/>
          <a:p>
            <a:r>
              <a:rPr lang="en-US" dirty="0" smtClean="0"/>
              <a:t>Lateral approach with partial </a:t>
            </a:r>
            <a:r>
              <a:rPr lang="en-US" dirty="0" err="1" smtClean="0"/>
              <a:t>costotransversectomy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9166" y="1697124"/>
            <a:ext cx="4791075" cy="258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091" y="1682966"/>
            <a:ext cx="6936420" cy="260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1036" y="4366253"/>
            <a:ext cx="4868563" cy="2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8295502" y="3723503"/>
            <a:ext cx="1153297" cy="2306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555892" y="3443416"/>
            <a:ext cx="939113" cy="774357"/>
          </a:xfrm>
          <a:prstGeom prst="ellipse">
            <a:avLst/>
          </a:prstGeom>
          <a:noFill/>
          <a:ln w="508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849" y="238897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Lumbar disc disease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79526" y="1787611"/>
            <a:ext cx="5590189" cy="405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408" y="1579220"/>
            <a:ext cx="5921151" cy="193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0963" y="3705519"/>
            <a:ext cx="4707796" cy="293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281" y="1647567"/>
            <a:ext cx="6983115" cy="332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8049" y="1655805"/>
            <a:ext cx="4875098" cy="331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9512" y="332845"/>
            <a:ext cx="7042862" cy="622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1146" y="667265"/>
            <a:ext cx="4550113" cy="478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43914"/>
            <a:ext cx="7369095" cy="366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2292" y="1227438"/>
            <a:ext cx="4769708" cy="369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dirty="0" smtClean="0"/>
              <a:t>Far lateral lumbar disc </a:t>
            </a:r>
            <a:r>
              <a:rPr lang="en-US" dirty="0" err="1" smtClean="0"/>
              <a:t>herniation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22769" y="0"/>
            <a:ext cx="3969231" cy="2974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6825" y="2981195"/>
            <a:ext cx="3185175" cy="387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8342" y="2957384"/>
            <a:ext cx="3963783" cy="3900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42290"/>
            <a:ext cx="4983891" cy="404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612" y="0"/>
            <a:ext cx="10131425" cy="1233845"/>
          </a:xfrm>
        </p:spPr>
        <p:txBody>
          <a:bodyPr/>
          <a:lstStyle/>
          <a:p>
            <a:pPr algn="ctr"/>
            <a:r>
              <a:rPr lang="en-US" dirty="0" smtClean="0"/>
              <a:t>Lumbar spinal </a:t>
            </a:r>
            <a:r>
              <a:rPr lang="en-US" dirty="0" err="1" smtClean="0"/>
              <a:t>stenosis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474273"/>
            <a:ext cx="6722076" cy="384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50304" y="1121762"/>
            <a:ext cx="4885177" cy="234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2206" y="3586420"/>
            <a:ext cx="4924554" cy="255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833" y="738929"/>
            <a:ext cx="11709618" cy="549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47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28" y="152400"/>
            <a:ext cx="4474028" cy="1456267"/>
          </a:xfrm>
        </p:spPr>
        <p:txBody>
          <a:bodyPr/>
          <a:lstStyle/>
          <a:p>
            <a:r>
              <a:rPr lang="en-US" dirty="0" smtClean="0"/>
              <a:t>Disc degeneration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5419" y="-2"/>
            <a:ext cx="7916581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373" y="1754659"/>
            <a:ext cx="37235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disc degenerative disease there is limited diffusion through the vertebral endplate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Loss of demarcation between nucleus </a:t>
            </a:r>
            <a:r>
              <a:rPr lang="en-US" dirty="0" err="1" smtClean="0"/>
              <a:t>pulposus</a:t>
            </a:r>
            <a:r>
              <a:rPr lang="en-US" dirty="0" smtClean="0"/>
              <a:t> and </a:t>
            </a:r>
            <a:r>
              <a:rPr lang="en-US" dirty="0" err="1" smtClean="0"/>
              <a:t>anulus</a:t>
            </a:r>
            <a:r>
              <a:rPr lang="en-US" dirty="0" smtClean="0"/>
              <a:t> </a:t>
            </a:r>
            <a:r>
              <a:rPr lang="en-US" dirty="0" err="1" smtClean="0"/>
              <a:t>fibrossus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Local inflammation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disc bulging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Osteophyte</a:t>
            </a:r>
            <a:r>
              <a:rPr lang="en-US" dirty="0" smtClean="0"/>
              <a:t> formation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Intervertebral</a:t>
            </a:r>
            <a:r>
              <a:rPr lang="en-US" dirty="0" smtClean="0"/>
              <a:t> foramen </a:t>
            </a:r>
            <a:r>
              <a:rPr lang="en-US" dirty="0" err="1" smtClean="0"/>
              <a:t>stenosis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Central canal </a:t>
            </a:r>
            <a:r>
              <a:rPr lang="en-US" dirty="0" err="1" smtClean="0"/>
              <a:t>stenosis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Degeneration of the </a:t>
            </a:r>
            <a:r>
              <a:rPr lang="en-US" dirty="0" err="1" smtClean="0"/>
              <a:t>fasset</a:t>
            </a:r>
            <a:r>
              <a:rPr lang="en-US" dirty="0" smtClean="0"/>
              <a:t> </a:t>
            </a:r>
            <a:r>
              <a:rPr lang="en-US" dirty="0" err="1" smtClean="0"/>
              <a:t>foints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59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85535" y="69284"/>
            <a:ext cx="5296929" cy="673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087" y="337751"/>
            <a:ext cx="10131425" cy="1456267"/>
          </a:xfrm>
        </p:spPr>
        <p:txBody>
          <a:bodyPr/>
          <a:lstStyle/>
          <a:p>
            <a:pPr algn="ctr"/>
            <a:r>
              <a:rPr lang="en-US" dirty="0"/>
              <a:t>Cervical radiculopathy 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53515"/>
            <a:ext cx="10131425" cy="43166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presents like </a:t>
            </a:r>
            <a:r>
              <a:rPr lang="en-US" b="1" dirty="0" err="1" smtClean="0">
                <a:solidFill>
                  <a:srgbClr val="00B0F0"/>
                </a:solidFill>
              </a:rPr>
              <a:t>cervicobrachial</a:t>
            </a:r>
            <a:r>
              <a:rPr lang="en-US" b="1" dirty="0" smtClean="0">
                <a:solidFill>
                  <a:srgbClr val="00B0F0"/>
                </a:solidFill>
              </a:rPr>
              <a:t> syndrome</a:t>
            </a:r>
            <a:r>
              <a:rPr lang="en-US" dirty="0" smtClean="0"/>
              <a:t>, </a:t>
            </a:r>
            <a:r>
              <a:rPr lang="en-US" dirty="0"/>
              <a:t>motor/sensory deficit</a:t>
            </a:r>
            <a:r>
              <a:rPr lang="en-US" dirty="0" smtClean="0"/>
              <a:t>, impairment of the muscle-tendon reflexes</a:t>
            </a:r>
          </a:p>
          <a:p>
            <a:r>
              <a:rPr lang="en-US" dirty="0" smtClean="0"/>
              <a:t>Compression </a:t>
            </a:r>
            <a:r>
              <a:rPr lang="en-US" dirty="0"/>
              <a:t>of cervical nerve root (disc herniation, spondylosis, </a:t>
            </a:r>
            <a:r>
              <a:rPr lang="en-US" dirty="0" err="1" smtClean="0"/>
              <a:t>spondylolisthesis</a:t>
            </a:r>
            <a:r>
              <a:rPr lang="en-US" dirty="0"/>
              <a:t>, neoplasm, infection, trauma) </a:t>
            </a:r>
            <a:endParaRPr lang="en-US" dirty="0" smtClean="0"/>
          </a:p>
          <a:p>
            <a:r>
              <a:rPr lang="en-US" dirty="0" smtClean="0"/>
              <a:t>True </a:t>
            </a:r>
            <a:r>
              <a:rPr lang="en-US" dirty="0"/>
              <a:t>incidence is unknown </a:t>
            </a:r>
            <a:endParaRPr lang="en-US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Rochester </a:t>
            </a:r>
            <a:r>
              <a:rPr lang="en-US" b="1" dirty="0" err="1">
                <a:solidFill>
                  <a:srgbClr val="FFFF00"/>
                </a:solidFill>
              </a:rPr>
              <a:t>Minessota</a:t>
            </a:r>
            <a:r>
              <a:rPr lang="en-US" b="1" dirty="0">
                <a:solidFill>
                  <a:srgbClr val="FFFF00"/>
                </a:solidFill>
              </a:rPr>
              <a:t> 1976-1990 annual incidence 107,3/100K men and 63,5/100K </a:t>
            </a:r>
            <a:r>
              <a:rPr lang="en-US" b="1" dirty="0" smtClean="0">
                <a:solidFill>
                  <a:srgbClr val="FFFF00"/>
                </a:solidFill>
              </a:rPr>
              <a:t>women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(Brain</a:t>
            </a:r>
            <a:r>
              <a:rPr lang="en-US" b="1" dirty="0">
                <a:solidFill>
                  <a:srgbClr val="FFFF00"/>
                </a:solidFill>
              </a:rPr>
              <a:t>. 1994;117(Pt 2):325–35. 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dirty="0" smtClean="0"/>
              <a:t>2000-2009 </a:t>
            </a:r>
            <a:r>
              <a:rPr lang="en-US" dirty="0"/>
              <a:t>military USA </a:t>
            </a:r>
            <a:r>
              <a:rPr lang="en-US" dirty="0" smtClean="0"/>
              <a:t>- 1,79 </a:t>
            </a:r>
            <a:r>
              <a:rPr lang="en-US" dirty="0"/>
              <a:t>per 100 person-years </a:t>
            </a:r>
            <a:endParaRPr lang="en-US" dirty="0" smtClean="0"/>
          </a:p>
          <a:p>
            <a:r>
              <a:rPr lang="en-US" dirty="0" smtClean="0"/>
              <a:t>Peak </a:t>
            </a:r>
            <a:r>
              <a:rPr lang="en-US" dirty="0"/>
              <a:t>4th and 5th decade </a:t>
            </a:r>
            <a:endParaRPr lang="en-US" dirty="0" smtClean="0"/>
          </a:p>
          <a:p>
            <a:r>
              <a:rPr lang="en-US" dirty="0" smtClean="0"/>
              <a:t>Risk </a:t>
            </a:r>
            <a:r>
              <a:rPr lang="en-US" dirty="0"/>
              <a:t>factors: white race, smoking, lumbar radiculopathy </a:t>
            </a:r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/>
              <a:t>risks: lifting heavy objects, frequent diving, driving vibrating equipment, golf </a:t>
            </a:r>
            <a:endParaRPr lang="en-US" dirty="0" smtClean="0"/>
          </a:p>
          <a:p>
            <a:r>
              <a:rPr lang="en-US" dirty="0" smtClean="0"/>
              <a:t>1/3 </a:t>
            </a:r>
            <a:r>
              <a:rPr lang="en-US" dirty="0"/>
              <a:t>of patients report onset when sitting, walking or standing </a:t>
            </a:r>
          </a:p>
        </p:txBody>
      </p:sp>
    </p:spTree>
    <p:extLst>
      <p:ext uri="{BB962C8B-B14F-4D97-AF65-F5344CB8AC3E}">
        <p14:creationId xmlns:p14="http://schemas.microsoft.com/office/powerpoint/2010/main" val="6186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112" y="117566"/>
            <a:ext cx="11889881" cy="651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924" y="1"/>
            <a:ext cx="8436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92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953" y="288325"/>
            <a:ext cx="5797377" cy="1456267"/>
          </a:xfrm>
        </p:spPr>
        <p:txBody>
          <a:bodyPr/>
          <a:lstStyle/>
          <a:p>
            <a:r>
              <a:rPr lang="en-US" dirty="0" smtClean="0"/>
              <a:t>Lumbar radiculopathy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379" y="2199732"/>
            <a:ext cx="10131425" cy="4126928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Lumbar radiculopathy </a:t>
            </a:r>
            <a:r>
              <a:rPr lang="en-US" dirty="0"/>
              <a:t>is one of the most common </a:t>
            </a:r>
            <a:r>
              <a:rPr lang="en-US" dirty="0" smtClean="0"/>
              <a:t>complaints</a:t>
            </a:r>
          </a:p>
          <a:p>
            <a:r>
              <a:rPr lang="en-US" dirty="0"/>
              <a:t>Its prevalence has been estimated to be 3%-5% of the population, affecting both men and women</a:t>
            </a:r>
            <a:r>
              <a:rPr lang="en-US" dirty="0" smtClean="0"/>
              <a:t>.</a:t>
            </a:r>
          </a:p>
          <a:p>
            <a:r>
              <a:rPr lang="en-US" dirty="0"/>
              <a:t>Females have a higher </a:t>
            </a:r>
            <a:r>
              <a:rPr lang="en-US" dirty="0" smtClean="0"/>
              <a:t>risk</a:t>
            </a:r>
          </a:p>
          <a:p>
            <a:r>
              <a:rPr lang="en-US" dirty="0"/>
              <a:t>Degenerative </a:t>
            </a:r>
            <a:r>
              <a:rPr lang="en-US" dirty="0" err="1"/>
              <a:t>spondyloarthropathies</a:t>
            </a:r>
            <a:r>
              <a:rPr lang="en-US" dirty="0"/>
              <a:t> are the primary cause of lumbar </a:t>
            </a:r>
            <a:r>
              <a:rPr lang="en-US" dirty="0" err="1" smtClean="0"/>
              <a:t>radiculopathy</a:t>
            </a:r>
            <a:endParaRPr lang="en-US" dirty="0" smtClean="0"/>
          </a:p>
          <a:p>
            <a:r>
              <a:rPr lang="en-US" dirty="0" smtClean="0"/>
              <a:t>The most common underlying cause of </a:t>
            </a:r>
            <a:r>
              <a:rPr lang="en-US" dirty="0" err="1" smtClean="0"/>
              <a:t>radiculopathy</a:t>
            </a:r>
            <a:r>
              <a:rPr lang="en-US" dirty="0" smtClean="0"/>
              <a:t> is irritation of a particular nerve, which can occur at any point along the nerve itself and is most often a result of a compressive force </a:t>
            </a:r>
          </a:p>
          <a:p>
            <a:r>
              <a:rPr lang="en-US" dirty="0" smtClean="0"/>
              <a:t>In the case of lumbar </a:t>
            </a:r>
            <a:r>
              <a:rPr lang="en-US" dirty="0" err="1" smtClean="0"/>
              <a:t>radiculopathy</a:t>
            </a:r>
            <a:r>
              <a:rPr lang="en-US" dirty="0" smtClean="0"/>
              <a:t>, this compressive force may occur</a:t>
            </a:r>
          </a:p>
          <a:p>
            <a:pPr lvl="1"/>
            <a:r>
              <a:rPr lang="en-US" dirty="0" smtClean="0"/>
              <a:t>in the </a:t>
            </a:r>
            <a:r>
              <a:rPr lang="en-US" dirty="0" err="1" smtClean="0"/>
              <a:t>thecal</a:t>
            </a:r>
            <a:r>
              <a:rPr lang="en-US" dirty="0" smtClean="0"/>
              <a:t> sac, as the nerve root exits the </a:t>
            </a:r>
            <a:r>
              <a:rPr lang="en-US" dirty="0" err="1" smtClean="0"/>
              <a:t>thecal</a:t>
            </a:r>
            <a:r>
              <a:rPr lang="en-US" dirty="0" smtClean="0"/>
              <a:t> sac (</a:t>
            </a:r>
            <a:r>
              <a:rPr lang="en-US" dirty="0" err="1" smtClean="0">
                <a:solidFill>
                  <a:srgbClr val="FFFF00"/>
                </a:solidFill>
              </a:rPr>
              <a:t>dorsomedial</a:t>
            </a:r>
            <a:r>
              <a:rPr lang="en-US" dirty="0" smtClean="0">
                <a:solidFill>
                  <a:srgbClr val="FFFF00"/>
                </a:solidFill>
              </a:rPr>
              <a:t> /</a:t>
            </a:r>
            <a:r>
              <a:rPr lang="en-US" dirty="0" err="1" smtClean="0">
                <a:solidFill>
                  <a:srgbClr val="FFFF00"/>
                </a:solidFill>
              </a:rPr>
              <a:t>dorsolateral</a:t>
            </a:r>
            <a:r>
              <a:rPr lang="en-US" dirty="0" smtClean="0">
                <a:solidFill>
                  <a:srgbClr val="FFFF00"/>
                </a:solidFill>
              </a:rPr>
              <a:t> disc </a:t>
            </a:r>
            <a:r>
              <a:rPr lang="en-US" dirty="0" err="1" smtClean="0">
                <a:solidFill>
                  <a:srgbClr val="FFFF00"/>
                </a:solidFill>
              </a:rPr>
              <a:t>herniation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 the lateral recess, as the nerve root traverses the neural foramina (</a:t>
            </a:r>
            <a:r>
              <a:rPr lang="en-US" dirty="0" err="1" smtClean="0">
                <a:solidFill>
                  <a:srgbClr val="FFFF00"/>
                </a:solidFill>
              </a:rPr>
              <a:t>foraminal</a:t>
            </a:r>
            <a:r>
              <a:rPr lang="en-US" dirty="0" smtClean="0">
                <a:solidFill>
                  <a:srgbClr val="FFFF00"/>
                </a:solidFill>
              </a:rPr>
              <a:t> disc </a:t>
            </a:r>
            <a:r>
              <a:rPr lang="en-US" dirty="0" err="1" smtClean="0">
                <a:solidFill>
                  <a:srgbClr val="FFFF00"/>
                </a:solidFill>
              </a:rPr>
              <a:t>herniation</a:t>
            </a:r>
            <a:r>
              <a:rPr lang="en-US" dirty="0" smtClean="0"/>
              <a:t>) or </a:t>
            </a:r>
          </a:p>
          <a:p>
            <a:pPr lvl="1"/>
            <a:r>
              <a:rPr lang="en-US" dirty="0" smtClean="0"/>
              <a:t>Or in the </a:t>
            </a:r>
            <a:r>
              <a:rPr lang="en-US" dirty="0" err="1" smtClean="0"/>
              <a:t>extraforaminal</a:t>
            </a:r>
            <a:r>
              <a:rPr lang="en-US" dirty="0" smtClean="0"/>
              <a:t> space after the nerve root as exited the foramina (</a:t>
            </a:r>
            <a:r>
              <a:rPr lang="en-US" dirty="0" err="1" smtClean="0">
                <a:solidFill>
                  <a:srgbClr val="FFFF00"/>
                </a:solidFill>
              </a:rPr>
              <a:t>extraforaminal</a:t>
            </a:r>
            <a:r>
              <a:rPr lang="en-US" dirty="0" smtClean="0"/>
              <a:t>/lateral disc </a:t>
            </a:r>
            <a:r>
              <a:rPr lang="en-US" dirty="0" err="1" smtClean="0"/>
              <a:t>herniation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383" y="13063"/>
            <a:ext cx="3138615" cy="264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56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163</TotalTime>
  <Words>497</Words>
  <Application>Microsoft Office PowerPoint</Application>
  <PresentationFormat>Widescreen</PresentationFormat>
  <Paragraphs>70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Celestial</vt:lpstr>
      <vt:lpstr>Surgical procedures in patients with single level  cervical and lumbar disc herniation, treated at PHI University clinic for neurosurgery Skopje</vt:lpstr>
      <vt:lpstr>Biology of the disc</vt:lpstr>
      <vt:lpstr>PowerPoint Presentation</vt:lpstr>
      <vt:lpstr>Disc degeneration</vt:lpstr>
      <vt:lpstr>PowerPoint Presentation</vt:lpstr>
      <vt:lpstr>Cervical radiculopathy EPIDEMIOLOGY</vt:lpstr>
      <vt:lpstr>PowerPoint Presentation</vt:lpstr>
      <vt:lpstr>PowerPoint Presentation</vt:lpstr>
      <vt:lpstr>Lumbar radiculopathy</vt:lpstr>
      <vt:lpstr>PowerPoint Presentation</vt:lpstr>
      <vt:lpstr>Radiculopathy - summarized</vt:lpstr>
      <vt:lpstr>Clinical examination and clinical signs</vt:lpstr>
      <vt:lpstr>Treatment</vt:lpstr>
      <vt:lpstr>PowerPoint Presentation</vt:lpstr>
      <vt:lpstr>Our Cases</vt:lpstr>
      <vt:lpstr>Standard of care in surgical treatment</vt:lpstr>
      <vt:lpstr>PEEK cages</vt:lpstr>
      <vt:lpstr>Cervical disc herniation</vt:lpstr>
      <vt:lpstr>PowerPoint Presentation</vt:lpstr>
      <vt:lpstr>PowerPoint Presentation</vt:lpstr>
      <vt:lpstr>PowerPoint Presentation</vt:lpstr>
      <vt:lpstr>PowerPoint Presentation</vt:lpstr>
      <vt:lpstr>Thoracic disc disease</vt:lpstr>
      <vt:lpstr>Lumbar disc disease</vt:lpstr>
      <vt:lpstr>PowerPoint Presentation</vt:lpstr>
      <vt:lpstr>PowerPoint Presentation</vt:lpstr>
      <vt:lpstr>PowerPoint Presentation</vt:lpstr>
      <vt:lpstr>Far lateral lumbar disc herniation</vt:lpstr>
      <vt:lpstr>Lumbar spinal stenosis</vt:lpstr>
    </vt:vector>
  </TitlesOfParts>
  <Company>Windows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18</cp:revision>
  <dcterms:created xsi:type="dcterms:W3CDTF">2021-12-03T04:59:41Z</dcterms:created>
  <dcterms:modified xsi:type="dcterms:W3CDTF">2021-12-03T10:35:11Z</dcterms:modified>
</cp:coreProperties>
</file>