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86" r:id="rId3"/>
    <p:sldId id="409" r:id="rId4"/>
    <p:sldId id="410" r:id="rId5"/>
    <p:sldId id="445" r:id="rId6"/>
    <p:sldId id="411" r:id="rId7"/>
    <p:sldId id="412" r:id="rId8"/>
    <p:sldId id="446" r:id="rId9"/>
    <p:sldId id="414" r:id="rId10"/>
    <p:sldId id="447" r:id="rId11"/>
    <p:sldId id="448" r:id="rId12"/>
    <p:sldId id="449" r:id="rId13"/>
    <p:sldId id="450" r:id="rId14"/>
    <p:sldId id="451" r:id="rId15"/>
    <p:sldId id="452" r:id="rId16"/>
    <p:sldId id="453" r:id="rId17"/>
    <p:sldId id="454" r:id="rId18"/>
    <p:sldId id="418" r:id="rId19"/>
    <p:sldId id="416" r:id="rId20"/>
    <p:sldId id="417" r:id="rId21"/>
    <p:sldId id="419" r:id="rId22"/>
    <p:sldId id="426" r:id="rId23"/>
    <p:sldId id="427" r:id="rId24"/>
    <p:sldId id="432" r:id="rId25"/>
    <p:sldId id="455" r:id="rId26"/>
    <p:sldId id="456" r:id="rId27"/>
    <p:sldId id="457" r:id="rId28"/>
    <p:sldId id="460" r:id="rId29"/>
    <p:sldId id="458" r:id="rId30"/>
    <p:sldId id="459" r:id="rId31"/>
    <p:sldId id="461" r:id="rId32"/>
    <p:sldId id="462" r:id="rId33"/>
    <p:sldId id="463" r:id="rId34"/>
    <p:sldId id="464" r:id="rId35"/>
    <p:sldId id="465" r:id="rId36"/>
    <p:sldId id="466" r:id="rId37"/>
    <p:sldId id="467" r:id="rId38"/>
    <p:sldId id="468" r:id="rId39"/>
    <p:sldId id="469" r:id="rId40"/>
    <p:sldId id="470" r:id="rId41"/>
    <p:sldId id="471" r:id="rId42"/>
    <p:sldId id="472" r:id="rId43"/>
    <p:sldId id="473" r:id="rId44"/>
    <p:sldId id="474" r:id="rId45"/>
    <p:sldId id="475" r:id="rId46"/>
    <p:sldId id="476" r:id="rId47"/>
    <p:sldId id="477" r:id="rId48"/>
    <p:sldId id="478" r:id="rId49"/>
    <p:sldId id="479" r:id="rId50"/>
    <p:sldId id="480" r:id="rId51"/>
    <p:sldId id="481" r:id="rId52"/>
    <p:sldId id="482" r:id="rId53"/>
    <p:sldId id="434" r:id="rId54"/>
    <p:sldId id="483" r:id="rId55"/>
    <p:sldId id="484" r:id="rId56"/>
    <p:sldId id="485" r:id="rId57"/>
    <p:sldId id="486" r:id="rId58"/>
    <p:sldId id="487" r:id="rId59"/>
    <p:sldId id="488" r:id="rId60"/>
    <p:sldId id="489" r:id="rId61"/>
    <p:sldId id="439" r:id="rId62"/>
    <p:sldId id="405" r:id="rId63"/>
    <p:sldId id="380" r:id="rId6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a:cs typeface="宋体"/>
      </a:defRPr>
    </a:lvl1pPr>
    <a:lvl2pPr marL="457200" algn="l" rtl="0" fontAlgn="base">
      <a:spcBef>
        <a:spcPct val="0"/>
      </a:spcBef>
      <a:spcAft>
        <a:spcPct val="0"/>
      </a:spcAft>
      <a:defRPr kern="1200">
        <a:solidFill>
          <a:schemeClr val="tx1"/>
        </a:solidFill>
        <a:latin typeface="Arial" pitchFamily="34" charset="0"/>
        <a:ea typeface="宋体"/>
        <a:cs typeface="宋体"/>
      </a:defRPr>
    </a:lvl2pPr>
    <a:lvl3pPr marL="914400" algn="l" rtl="0" fontAlgn="base">
      <a:spcBef>
        <a:spcPct val="0"/>
      </a:spcBef>
      <a:spcAft>
        <a:spcPct val="0"/>
      </a:spcAft>
      <a:defRPr kern="1200">
        <a:solidFill>
          <a:schemeClr val="tx1"/>
        </a:solidFill>
        <a:latin typeface="Arial" pitchFamily="34" charset="0"/>
        <a:ea typeface="宋体"/>
        <a:cs typeface="宋体"/>
      </a:defRPr>
    </a:lvl3pPr>
    <a:lvl4pPr marL="1371600" algn="l" rtl="0" fontAlgn="base">
      <a:spcBef>
        <a:spcPct val="0"/>
      </a:spcBef>
      <a:spcAft>
        <a:spcPct val="0"/>
      </a:spcAft>
      <a:defRPr kern="1200">
        <a:solidFill>
          <a:schemeClr val="tx1"/>
        </a:solidFill>
        <a:latin typeface="Arial" pitchFamily="34" charset="0"/>
        <a:ea typeface="宋体"/>
        <a:cs typeface="宋体"/>
      </a:defRPr>
    </a:lvl4pPr>
    <a:lvl5pPr marL="1828800" algn="l" rtl="0" fontAlgn="base">
      <a:spcBef>
        <a:spcPct val="0"/>
      </a:spcBef>
      <a:spcAft>
        <a:spcPct val="0"/>
      </a:spcAft>
      <a:defRPr kern="1200">
        <a:solidFill>
          <a:schemeClr val="tx1"/>
        </a:solidFill>
        <a:latin typeface="Arial" pitchFamily="34" charset="0"/>
        <a:ea typeface="宋体"/>
        <a:cs typeface="宋体"/>
      </a:defRPr>
    </a:lvl5pPr>
    <a:lvl6pPr marL="2286000" algn="l" defTabSz="914400" rtl="0" eaLnBrk="1" latinLnBrk="0" hangingPunct="1">
      <a:defRPr kern="1200">
        <a:solidFill>
          <a:schemeClr val="tx1"/>
        </a:solidFill>
        <a:latin typeface="Arial" pitchFamily="34" charset="0"/>
        <a:ea typeface="宋体"/>
        <a:cs typeface="宋体"/>
      </a:defRPr>
    </a:lvl6pPr>
    <a:lvl7pPr marL="2743200" algn="l" defTabSz="914400" rtl="0" eaLnBrk="1" latinLnBrk="0" hangingPunct="1">
      <a:defRPr kern="1200">
        <a:solidFill>
          <a:schemeClr val="tx1"/>
        </a:solidFill>
        <a:latin typeface="Arial" pitchFamily="34" charset="0"/>
        <a:ea typeface="宋体"/>
        <a:cs typeface="宋体"/>
      </a:defRPr>
    </a:lvl7pPr>
    <a:lvl8pPr marL="3200400" algn="l" defTabSz="914400" rtl="0" eaLnBrk="1" latinLnBrk="0" hangingPunct="1">
      <a:defRPr kern="1200">
        <a:solidFill>
          <a:schemeClr val="tx1"/>
        </a:solidFill>
        <a:latin typeface="Arial" pitchFamily="34" charset="0"/>
        <a:ea typeface="宋体"/>
        <a:cs typeface="宋体"/>
      </a:defRPr>
    </a:lvl8pPr>
    <a:lvl9pPr marL="3657600" algn="l" defTabSz="914400" rtl="0" eaLnBrk="1" latinLnBrk="0" hangingPunct="1">
      <a:defRPr kern="1200">
        <a:solidFill>
          <a:schemeClr val="tx1"/>
        </a:solidFill>
        <a:latin typeface="Arial" pitchFamily="34"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日期占位符 3"/>
          <p:cNvSpPr>
            <a:spLocks noGrp="1"/>
          </p:cNvSpPr>
          <p:nvPr>
            <p:ph type="dt" sz="half" idx="10"/>
          </p:nvPr>
        </p:nvSpPr>
        <p:spPr/>
        <p:txBody>
          <a:bodyPr/>
          <a:lstStyle>
            <a:lvl1pPr>
              <a:defRPr/>
            </a:lvl1pPr>
          </a:lstStyle>
          <a:p>
            <a:pPr>
              <a:defRPr/>
            </a:pPr>
            <a:fld id="{59DBF298-8454-480B-9AA3-AD3CB9C60CBA}" type="datetimeFigureOut">
              <a:rPr lang="zh-CN" altLang="en-US"/>
              <a:pPr>
                <a:defRPr/>
              </a:pPr>
              <a:t>2016-8-14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9AE10BF-DB6C-40A1-B131-474B9048AEC2}"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p:cNvSpPr>
            <a:spLocks noGrp="1"/>
          </p:cNvSpPr>
          <p:nvPr>
            <p:ph type="dt" sz="half" idx="10"/>
          </p:nvPr>
        </p:nvSpPr>
        <p:spPr/>
        <p:txBody>
          <a:bodyPr/>
          <a:lstStyle>
            <a:lvl1pPr>
              <a:defRPr/>
            </a:lvl1pPr>
          </a:lstStyle>
          <a:p>
            <a:pPr>
              <a:defRPr/>
            </a:pPr>
            <a:fld id="{47FE672A-ABB9-46A2-8E68-6936564C2F7B}" type="datetimeFigureOut">
              <a:rPr lang="zh-CN" altLang="en-US"/>
              <a:pPr>
                <a:defRPr/>
              </a:pPr>
              <a:t>2016-8-14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DA10F31-55EE-4263-85C0-3069B47F3EF4}"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p:cNvSpPr>
            <a:spLocks noGrp="1"/>
          </p:cNvSpPr>
          <p:nvPr>
            <p:ph type="dt" sz="half" idx="10"/>
          </p:nvPr>
        </p:nvSpPr>
        <p:spPr/>
        <p:txBody>
          <a:bodyPr/>
          <a:lstStyle>
            <a:lvl1pPr>
              <a:defRPr/>
            </a:lvl1pPr>
          </a:lstStyle>
          <a:p>
            <a:pPr>
              <a:defRPr/>
            </a:pPr>
            <a:fld id="{458C9B0A-21E9-49A8-AF53-BD44598D3326}" type="datetimeFigureOut">
              <a:rPr lang="zh-CN" altLang="en-US"/>
              <a:pPr>
                <a:defRPr/>
              </a:pPr>
              <a:t>2016-8-14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89E218-A9D5-4FFB-AE09-2F57036B2235}"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p:cNvSpPr>
            <a:spLocks noGrp="1"/>
          </p:cNvSpPr>
          <p:nvPr>
            <p:ph type="dt" sz="half" idx="10"/>
          </p:nvPr>
        </p:nvSpPr>
        <p:spPr/>
        <p:txBody>
          <a:bodyPr/>
          <a:lstStyle>
            <a:lvl1pPr>
              <a:defRPr/>
            </a:lvl1pPr>
          </a:lstStyle>
          <a:p>
            <a:pPr>
              <a:defRPr/>
            </a:pPr>
            <a:fld id="{1CDA9E32-34BB-47E6-BC8A-2081C20B33A5}" type="datetimeFigureOut">
              <a:rPr lang="zh-CN" altLang="en-US"/>
              <a:pPr>
                <a:defRPr/>
              </a:pPr>
              <a:t>2016-8-14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ACA2776-E1B6-4B52-A9D1-7C5667828AC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日期占位符 3"/>
          <p:cNvSpPr>
            <a:spLocks noGrp="1"/>
          </p:cNvSpPr>
          <p:nvPr>
            <p:ph type="dt" sz="half" idx="10"/>
          </p:nvPr>
        </p:nvSpPr>
        <p:spPr/>
        <p:txBody>
          <a:bodyPr/>
          <a:lstStyle>
            <a:lvl1pPr>
              <a:defRPr/>
            </a:lvl1pPr>
          </a:lstStyle>
          <a:p>
            <a:pPr>
              <a:defRPr/>
            </a:pPr>
            <a:fld id="{0333D6BE-51BC-4FBB-AE37-822247709936}" type="datetimeFigureOut">
              <a:rPr lang="zh-CN" altLang="en-US"/>
              <a:pPr>
                <a:defRPr/>
              </a:pPr>
              <a:t>2016-8-14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7AC2673-62B0-4EE8-B85A-378561797DC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3"/>
          <p:cNvSpPr>
            <a:spLocks noGrp="1"/>
          </p:cNvSpPr>
          <p:nvPr>
            <p:ph type="dt" sz="half" idx="10"/>
          </p:nvPr>
        </p:nvSpPr>
        <p:spPr/>
        <p:txBody>
          <a:bodyPr/>
          <a:lstStyle>
            <a:lvl1pPr>
              <a:defRPr/>
            </a:lvl1pPr>
          </a:lstStyle>
          <a:p>
            <a:pPr>
              <a:defRPr/>
            </a:pPr>
            <a:fld id="{47443AB4-FB8D-48EC-A48C-17D77B693364}" type="datetimeFigureOut">
              <a:rPr lang="zh-CN" altLang="en-US"/>
              <a:pPr>
                <a:defRPr/>
              </a:pPr>
              <a:t>2016-8-14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F1CC01-246F-4B2D-ACA9-C98A7280B9D9}"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3"/>
          <p:cNvSpPr>
            <a:spLocks noGrp="1"/>
          </p:cNvSpPr>
          <p:nvPr>
            <p:ph type="dt" sz="half" idx="10"/>
          </p:nvPr>
        </p:nvSpPr>
        <p:spPr/>
        <p:txBody>
          <a:bodyPr/>
          <a:lstStyle>
            <a:lvl1pPr>
              <a:defRPr/>
            </a:lvl1pPr>
          </a:lstStyle>
          <a:p>
            <a:pPr>
              <a:defRPr/>
            </a:pPr>
            <a:fld id="{143E9921-7B13-4A32-8B7F-7ACF5CAE5DD0}" type="datetimeFigureOut">
              <a:rPr lang="zh-CN" altLang="en-US"/>
              <a:pPr>
                <a:defRPr/>
              </a:pPr>
              <a:t>2016-8-14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C57B374-9414-422D-9E0B-AEB990DBA4E0}"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zh-CN" altLang="en-US"/>
          </a:p>
        </p:txBody>
      </p:sp>
      <p:sp>
        <p:nvSpPr>
          <p:cNvPr id="3" name="日期占位符 3"/>
          <p:cNvSpPr>
            <a:spLocks noGrp="1"/>
          </p:cNvSpPr>
          <p:nvPr>
            <p:ph type="dt" sz="half" idx="10"/>
          </p:nvPr>
        </p:nvSpPr>
        <p:spPr/>
        <p:txBody>
          <a:bodyPr/>
          <a:lstStyle>
            <a:lvl1pPr>
              <a:defRPr/>
            </a:lvl1pPr>
          </a:lstStyle>
          <a:p>
            <a:pPr>
              <a:defRPr/>
            </a:pPr>
            <a:fld id="{6BCFE0CE-0513-4EE3-AC6A-CEB398DF6990}" type="datetimeFigureOut">
              <a:rPr lang="zh-CN" altLang="en-US"/>
              <a:pPr>
                <a:defRPr/>
              </a:pPr>
              <a:t>2016-8-14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4FB12F8-A072-4BFE-9BC7-71B50F4A16B5}"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DA073FA-2FDA-4058-BD7C-E2037E89632C}" type="datetimeFigureOut">
              <a:rPr lang="zh-CN" altLang="en-US"/>
              <a:pPr>
                <a:defRPr/>
              </a:pPr>
              <a:t>2016-8-14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35954FB-0C4A-4F8B-8EA3-75AEA65F50AA}"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3"/>
          <p:cNvSpPr>
            <a:spLocks noGrp="1"/>
          </p:cNvSpPr>
          <p:nvPr>
            <p:ph type="dt" sz="half" idx="10"/>
          </p:nvPr>
        </p:nvSpPr>
        <p:spPr/>
        <p:txBody>
          <a:bodyPr/>
          <a:lstStyle>
            <a:lvl1pPr>
              <a:defRPr/>
            </a:lvl1pPr>
          </a:lstStyle>
          <a:p>
            <a:pPr>
              <a:defRPr/>
            </a:pPr>
            <a:fld id="{5A984D50-29E0-497B-A6A0-230BDF941F1C}" type="datetimeFigureOut">
              <a:rPr lang="zh-CN" altLang="en-US"/>
              <a:pPr>
                <a:defRPr/>
              </a:pPr>
              <a:t>2016-8-14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AAF3F49-192B-421A-B88E-F9CF9264A40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3"/>
          <p:cNvSpPr>
            <a:spLocks noGrp="1"/>
          </p:cNvSpPr>
          <p:nvPr>
            <p:ph type="dt" sz="half" idx="10"/>
          </p:nvPr>
        </p:nvSpPr>
        <p:spPr/>
        <p:txBody>
          <a:bodyPr/>
          <a:lstStyle>
            <a:lvl1pPr>
              <a:defRPr/>
            </a:lvl1pPr>
          </a:lstStyle>
          <a:p>
            <a:pPr>
              <a:defRPr/>
            </a:pPr>
            <a:fld id="{5CC7DC6B-12C6-4CDB-B320-A30F73857C89}" type="datetimeFigureOut">
              <a:rPr lang="zh-CN" altLang="en-US"/>
              <a:pPr>
                <a:defRPr/>
              </a:pPr>
              <a:t>2016-8-14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DF9847C-CB6E-4D77-BEAB-27B8A21723D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A4E77A2F-7762-4ADA-98D2-8FD50E66FB3F}" type="datetimeFigureOut">
              <a:rPr lang="zh-CN" altLang="en-US"/>
              <a:pPr>
                <a:defRPr/>
              </a:pPr>
              <a:t>2016-8-14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5D4A8604-6834-4A38-A64F-A387C810415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宋体"/>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宋体"/>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宋体"/>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宋体"/>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宋体"/>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7.jpeg"/><Relationship Id="rId7" Type="http://schemas.openxmlformats.org/officeDocument/2006/relationships/image" Target="../media/image4.jpeg"/><Relationship Id="rId2" Type="http://schemas.openxmlformats.org/officeDocument/2006/relationships/hyperlink" Target="mailto:bsimovski@sf.ukim.edu.mk" TargetMode="External"/><Relationship Id="rId1" Type="http://schemas.openxmlformats.org/officeDocument/2006/relationships/slideLayout" Target="../slideLayouts/slideLayout1.xml"/><Relationship Id="rId6" Type="http://schemas.openxmlformats.org/officeDocument/2006/relationships/image" Target="../media/image3.jpeg"/><Relationship Id="rId11" Type="http://schemas.openxmlformats.org/officeDocument/2006/relationships/image" Target="../media/image8.gif"/><Relationship Id="rId5" Type="http://schemas.openxmlformats.org/officeDocument/2006/relationships/image" Target="../media/image49.jpeg"/><Relationship Id="rId10" Type="http://schemas.openxmlformats.org/officeDocument/2006/relationships/image" Target="../media/image7.jpeg"/><Relationship Id="rId4" Type="http://schemas.openxmlformats.org/officeDocument/2006/relationships/image" Target="../media/image48.jpeg"/><Relationship Id="rId9"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 name="Rectangle 5"/>
          <p:cNvSpPr txBox="1">
            <a:spLocks noChangeArrowheads="1"/>
          </p:cNvSpPr>
          <p:nvPr/>
        </p:nvSpPr>
        <p:spPr bwMode="auto">
          <a:xfrm>
            <a:off x="5000628" y="5929330"/>
            <a:ext cx="4071966" cy="1000132"/>
          </a:xfrm>
          <a:prstGeom prst="rect">
            <a:avLst/>
          </a:prstGeom>
          <a:noFill/>
          <a:ln w="9525">
            <a:noFill/>
            <a:miter lim="800000"/>
            <a:headEnd/>
            <a:tailEnd/>
          </a:ln>
          <a:effectLst/>
        </p:spPr>
        <p:txBody>
          <a:bodyPr/>
          <a:lstStyle/>
          <a:p>
            <a:pPr algn="r" fontAlgn="auto">
              <a:spcBef>
                <a:spcPts val="0"/>
              </a:spcBef>
              <a:spcAft>
                <a:spcPts val="0"/>
              </a:spcAft>
              <a:defRPr/>
            </a:pPr>
            <a:r>
              <a:rPr lang="en-US" smtClean="0">
                <a:effectLst>
                  <a:outerShdw blurRad="38100" dist="38100" dir="2700000" algn="tl">
                    <a:srgbClr val="000000">
                      <a:alpha val="43137"/>
                    </a:srgbClr>
                  </a:outerShdw>
                </a:effectLst>
              </a:rPr>
              <a:t>International Scientific Conference</a:t>
            </a:r>
          </a:p>
          <a:p>
            <a:pPr algn="r" fontAlgn="auto">
              <a:spcBef>
                <a:spcPts val="0"/>
              </a:spcBef>
              <a:spcAft>
                <a:spcPts val="0"/>
              </a:spcAft>
              <a:defRPr/>
            </a:pPr>
            <a:r>
              <a:rPr lang="en-US" kern="0" smtClean="0">
                <a:effectLst>
                  <a:outerShdw blurRad="38100" dist="38100" dir="2700000" algn="tl">
                    <a:srgbClr val="000000">
                      <a:alpha val="43137"/>
                    </a:srgbClr>
                  </a:outerShdw>
                </a:effectLst>
              </a:rPr>
              <a:t>Sofia, Republic of Bulgaria</a:t>
            </a:r>
          </a:p>
          <a:p>
            <a:pPr algn="r" fontAlgn="auto">
              <a:spcBef>
                <a:spcPts val="0"/>
              </a:spcBef>
              <a:spcAft>
                <a:spcPts val="0"/>
              </a:spcAft>
              <a:defRPr/>
            </a:pPr>
            <a:r>
              <a:rPr lang="en-US" kern="0" smtClean="0">
                <a:effectLst>
                  <a:outerShdw blurRad="38100" dist="38100" dir="2700000" algn="tl">
                    <a:srgbClr val="000000">
                      <a:alpha val="43137"/>
                    </a:srgbClr>
                  </a:outerShdw>
                </a:effectLst>
              </a:rPr>
              <a:t>1-2.X 2013</a:t>
            </a:r>
            <a:endParaRPr lang="mk-MK" kern="0" smtClean="0">
              <a:effectLst>
                <a:outerShdw blurRad="38100" dist="38100" dir="2700000" algn="tl">
                  <a:srgbClr val="000000">
                    <a:alpha val="43137"/>
                  </a:srgbClr>
                </a:outerShdw>
              </a:effectLst>
            </a:endParaRPr>
          </a:p>
          <a:p>
            <a:pPr algn="r" fontAlgn="auto">
              <a:spcBef>
                <a:spcPts val="0"/>
              </a:spcBef>
              <a:spcAft>
                <a:spcPts val="0"/>
              </a:spcAft>
              <a:defRPr/>
            </a:pPr>
            <a:endParaRPr lang="en-US" b="1" smtClean="0">
              <a:effectLst>
                <a:outerShdw blurRad="38100" dist="38100" dir="2700000" algn="tl">
                  <a:srgbClr val="000000">
                    <a:alpha val="43137"/>
                  </a:srgbClr>
                </a:outerShdw>
              </a:effectLst>
            </a:endParaRPr>
          </a:p>
        </p:txBody>
      </p:sp>
      <p:sp>
        <p:nvSpPr>
          <p:cNvPr id="23" name="Rectangle 5"/>
          <p:cNvSpPr txBox="1">
            <a:spLocks noChangeArrowheads="1"/>
          </p:cNvSpPr>
          <p:nvPr/>
        </p:nvSpPr>
        <p:spPr bwMode="auto">
          <a:xfrm>
            <a:off x="285721" y="3786190"/>
            <a:ext cx="8572559" cy="2643203"/>
          </a:xfrm>
          <a:prstGeom prst="rect">
            <a:avLst/>
          </a:prstGeom>
          <a:noFill/>
          <a:ln w="9525">
            <a:noFill/>
            <a:miter lim="800000"/>
            <a:headEnd/>
            <a:tailEnd/>
          </a:ln>
          <a:effectLst/>
        </p:spPr>
        <p:txBody>
          <a:bodyPr/>
          <a:lstStyle/>
          <a:p>
            <a:pPr algn="ctr">
              <a:spcBef>
                <a:spcPct val="20000"/>
              </a:spcBef>
              <a:defRPr/>
            </a:pPr>
            <a:r>
              <a:rPr lang="en-US" sz="2800" b="1" kern="0" smtClean="0">
                <a:latin typeface="+mn-lt"/>
                <a:ea typeface="+mn-ea"/>
                <a:cs typeface="+mn-cs"/>
              </a:rPr>
              <a:t>Bojan </a:t>
            </a:r>
            <a:r>
              <a:rPr lang="en-US" sz="2800" b="1" kern="0">
                <a:latin typeface="+mn-lt"/>
                <a:ea typeface="+mn-ea"/>
                <a:cs typeface="+mn-cs"/>
              </a:rPr>
              <a:t>Simovski </a:t>
            </a:r>
            <a:r>
              <a:rPr lang="en-US" sz="2800" b="1" kern="0" smtClean="0">
                <a:latin typeface="+mn-lt"/>
                <a:ea typeface="+mn-ea"/>
                <a:cs typeface="+mn-cs"/>
              </a:rPr>
              <a:t>MSc</a:t>
            </a:r>
            <a:endParaRPr lang="en-US" sz="2800" b="1" kern="0">
              <a:latin typeface="+mn-lt"/>
              <a:ea typeface="+mn-ea"/>
              <a:cs typeface="+mn-cs"/>
            </a:endParaRPr>
          </a:p>
          <a:p>
            <a:pPr algn="ctr" fontAlgn="auto">
              <a:spcBef>
                <a:spcPct val="20000"/>
              </a:spcBef>
              <a:spcAft>
                <a:spcPts val="0"/>
              </a:spcAft>
              <a:defRPr/>
            </a:pPr>
            <a:r>
              <a:rPr lang="en-US" sz="2000" b="1" kern="0">
                <a:latin typeface="+mn-lt"/>
                <a:ea typeface="+mn-ea"/>
                <a:cs typeface="+mn-cs"/>
              </a:rPr>
              <a:t>Ss. Cyril and Methodius University in Skopje</a:t>
            </a:r>
          </a:p>
          <a:p>
            <a:pPr algn="ctr" fontAlgn="auto">
              <a:spcBef>
                <a:spcPct val="20000"/>
              </a:spcBef>
              <a:spcAft>
                <a:spcPts val="0"/>
              </a:spcAft>
              <a:defRPr/>
            </a:pPr>
            <a:r>
              <a:rPr lang="en-US" sz="2000" b="1" kern="0">
                <a:latin typeface="+mn-lt"/>
                <a:ea typeface="+mn-ea"/>
                <a:cs typeface="+mn-cs"/>
              </a:rPr>
              <a:t>Faculty of Forestry in Skopje</a:t>
            </a:r>
          </a:p>
          <a:p>
            <a:pPr algn="ctr" fontAlgn="auto">
              <a:spcBef>
                <a:spcPct val="20000"/>
              </a:spcBef>
              <a:spcAft>
                <a:spcPts val="0"/>
              </a:spcAft>
              <a:defRPr/>
            </a:pPr>
            <a:r>
              <a:rPr lang="en-US" sz="2000" b="1" kern="0">
                <a:latin typeface="+mn-lt"/>
                <a:ea typeface="+mn-ea"/>
                <a:cs typeface="+mn-cs"/>
              </a:rPr>
              <a:t>Department of Botany and Dendrology</a:t>
            </a:r>
          </a:p>
          <a:p>
            <a:pPr algn="ctr" fontAlgn="auto">
              <a:spcBef>
                <a:spcPct val="20000"/>
              </a:spcBef>
              <a:spcAft>
                <a:spcPts val="0"/>
              </a:spcAft>
              <a:defRPr/>
            </a:pPr>
            <a:r>
              <a:rPr lang="en-US" sz="2000" b="1" kern="0">
                <a:latin typeface="+mn-lt"/>
                <a:ea typeface="+mn-ea"/>
                <a:cs typeface="+mn-cs"/>
              </a:rPr>
              <a:t>Skopje, Republic of </a:t>
            </a:r>
            <a:r>
              <a:rPr lang="en-US" sz="2000" b="1" kern="0" smtClean="0">
                <a:latin typeface="+mn-lt"/>
                <a:ea typeface="+mn-ea"/>
                <a:cs typeface="+mn-cs"/>
              </a:rPr>
              <a:t>Macedonia</a:t>
            </a:r>
          </a:p>
          <a:p>
            <a:pPr algn="ctr" fontAlgn="auto">
              <a:spcBef>
                <a:spcPct val="20000"/>
              </a:spcBef>
              <a:spcAft>
                <a:spcPts val="0"/>
              </a:spcAft>
              <a:defRPr/>
            </a:pPr>
            <a:endParaRPr lang="en-US" sz="2000" b="1" kern="0" smtClean="0">
              <a:latin typeface="+mn-lt"/>
              <a:ea typeface="+mn-ea"/>
              <a:cs typeface="+mn-cs"/>
            </a:endParaRPr>
          </a:p>
        </p:txBody>
      </p:sp>
      <p:grpSp>
        <p:nvGrpSpPr>
          <p:cNvPr id="22" name="Group 21"/>
          <p:cNvGrpSpPr/>
          <p:nvPr/>
        </p:nvGrpSpPr>
        <p:grpSpPr>
          <a:xfrm>
            <a:off x="0" y="-98758"/>
            <a:ext cx="9144000" cy="1575141"/>
            <a:chOff x="0" y="-98758"/>
            <a:chExt cx="9144000" cy="1575141"/>
          </a:xfrm>
        </p:grpSpPr>
        <p:pic>
          <p:nvPicPr>
            <p:cNvPr id="18" name="Picture 5" descr="D:\Dokumenti\Bojan\Trudovi\IKA_2012\LOGO-IUFRO.jpg"/>
            <p:cNvPicPr>
              <a:picLocks noChangeAspect="1" noChangeArrowheads="1"/>
            </p:cNvPicPr>
            <p:nvPr/>
          </p:nvPicPr>
          <p:blipFill>
            <a:blip r:embed="rId3" cstate="email"/>
            <a:srcRect/>
            <a:stretch>
              <a:fillRect/>
            </a:stretch>
          </p:blipFill>
          <p:spPr bwMode="auto">
            <a:xfrm>
              <a:off x="3929058" y="-1"/>
              <a:ext cx="2214578" cy="1476384"/>
            </a:xfrm>
            <a:prstGeom prst="rect">
              <a:avLst/>
            </a:prstGeom>
            <a:noFill/>
          </p:spPr>
        </p:pic>
        <p:pic>
          <p:nvPicPr>
            <p:cNvPr id="40962" name="Picture 2" descr="Home page"/>
            <p:cNvPicPr>
              <a:picLocks noChangeAspect="1" noChangeArrowheads="1"/>
            </p:cNvPicPr>
            <p:nvPr/>
          </p:nvPicPr>
          <p:blipFill>
            <a:blip r:embed="rId4" cstate="email"/>
            <a:srcRect/>
            <a:stretch>
              <a:fillRect/>
            </a:stretch>
          </p:blipFill>
          <p:spPr bwMode="auto">
            <a:xfrm>
              <a:off x="0" y="1"/>
              <a:ext cx="1357289" cy="1202171"/>
            </a:xfrm>
            <a:prstGeom prst="rect">
              <a:avLst/>
            </a:prstGeom>
            <a:noFill/>
          </p:spPr>
        </p:pic>
        <p:pic>
          <p:nvPicPr>
            <p:cNvPr id="40966" name="Picture 6" descr="http://www.bas.bg/fribas/images/img0055.png"/>
            <p:cNvPicPr>
              <a:picLocks noChangeAspect="1" noChangeArrowheads="1"/>
            </p:cNvPicPr>
            <p:nvPr/>
          </p:nvPicPr>
          <p:blipFill>
            <a:blip r:embed="rId5" cstate="email"/>
            <a:srcRect/>
            <a:stretch>
              <a:fillRect/>
            </a:stretch>
          </p:blipFill>
          <p:spPr bwMode="auto">
            <a:xfrm>
              <a:off x="1415080" y="-98758"/>
              <a:ext cx="1370970" cy="1391743"/>
            </a:xfrm>
            <a:prstGeom prst="rect">
              <a:avLst/>
            </a:prstGeom>
            <a:noFill/>
          </p:spPr>
        </p:pic>
        <p:pic>
          <p:nvPicPr>
            <p:cNvPr id="40968" name="Picture 8" descr="http://www.eurosofia.eu/files/Image/Firmi/Obrazovanie/Leso/logo_2.jpg"/>
            <p:cNvPicPr>
              <a:picLocks noChangeAspect="1" noChangeArrowheads="1"/>
            </p:cNvPicPr>
            <p:nvPr/>
          </p:nvPicPr>
          <p:blipFill>
            <a:blip r:embed="rId6" cstate="email"/>
            <a:srcRect/>
            <a:stretch>
              <a:fillRect/>
            </a:stretch>
          </p:blipFill>
          <p:spPr bwMode="auto">
            <a:xfrm>
              <a:off x="5929322" y="0"/>
              <a:ext cx="2000264" cy="1244978"/>
            </a:xfrm>
            <a:prstGeom prst="rect">
              <a:avLst/>
            </a:prstGeom>
            <a:noFill/>
          </p:spPr>
        </p:pic>
        <p:pic>
          <p:nvPicPr>
            <p:cNvPr id="40970" name="Picture 10" descr="http://www.usb-bg.org/_borders/top.ht1.jpg"/>
            <p:cNvPicPr>
              <a:picLocks noChangeAspect="1" noChangeArrowheads="1"/>
            </p:cNvPicPr>
            <p:nvPr/>
          </p:nvPicPr>
          <p:blipFill>
            <a:blip r:embed="rId7" cstate="email"/>
            <a:srcRect/>
            <a:stretch>
              <a:fillRect/>
            </a:stretch>
          </p:blipFill>
          <p:spPr bwMode="auto">
            <a:xfrm>
              <a:off x="7929586" y="0"/>
              <a:ext cx="1214414" cy="1154884"/>
            </a:xfrm>
            <a:prstGeom prst="rect">
              <a:avLst/>
            </a:prstGeom>
            <a:noFill/>
          </p:spPr>
        </p:pic>
        <p:pic>
          <p:nvPicPr>
            <p:cNvPr id="40972" name="Picture 12" descr="http://www.fnts.bg/fnts-znakW122%202%201.gif"/>
            <p:cNvPicPr>
              <a:picLocks noChangeAspect="1" noChangeArrowheads="1"/>
            </p:cNvPicPr>
            <p:nvPr/>
          </p:nvPicPr>
          <p:blipFill>
            <a:blip r:embed="rId8" cstate="print"/>
            <a:srcRect/>
            <a:stretch>
              <a:fillRect/>
            </a:stretch>
          </p:blipFill>
          <p:spPr bwMode="auto">
            <a:xfrm>
              <a:off x="2775869" y="0"/>
              <a:ext cx="1224627" cy="1142984"/>
            </a:xfrm>
            <a:prstGeom prst="rect">
              <a:avLst/>
            </a:prstGeom>
            <a:noFill/>
          </p:spPr>
        </p:pic>
      </p:grpSp>
      <p:sp>
        <p:nvSpPr>
          <p:cNvPr id="17" name="Rectangle 5"/>
          <p:cNvSpPr txBox="1">
            <a:spLocks noChangeArrowheads="1"/>
          </p:cNvSpPr>
          <p:nvPr/>
        </p:nvSpPr>
        <p:spPr>
          <a:xfrm>
            <a:off x="464315" y="1357307"/>
            <a:ext cx="8215370" cy="1285875"/>
          </a:xfrm>
          <a:prstGeom prst="rect">
            <a:avLst/>
          </a:prstGeom>
        </p:spPr>
        <p:txBody>
          <a:bodyPr>
            <a:normAutofit/>
          </a:bodyPr>
          <a:lstStyle/>
          <a:p>
            <a:pPr algn="ctr" fontAlgn="auto">
              <a:spcBef>
                <a:spcPts val="0"/>
              </a:spcBef>
              <a:spcAft>
                <a:spcPts val="0"/>
              </a:spcAft>
              <a:defRPr/>
            </a:pPr>
            <a:r>
              <a:rPr lang="en-US" sz="3200" b="1" smtClean="0">
                <a:effectLst>
                  <a:outerShdw blurRad="38100" dist="38100" dir="2700000" algn="tl">
                    <a:srgbClr val="000000">
                      <a:alpha val="43137"/>
                    </a:srgbClr>
                  </a:outerShdw>
                </a:effectLst>
              </a:rPr>
              <a:t>Woody plants of the National Park Mavrovo, Republic of Macedonia</a:t>
            </a:r>
            <a:endParaRPr lang="mk-MK" sz="3200" b="1">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graphicFrame>
        <p:nvGraphicFramePr>
          <p:cNvPr id="54274" name="Object 2"/>
          <p:cNvGraphicFramePr>
            <a:graphicFrameLocks noChangeAspect="1"/>
          </p:cNvGraphicFramePr>
          <p:nvPr/>
        </p:nvGraphicFramePr>
        <p:xfrm>
          <a:off x="612805" y="1214422"/>
          <a:ext cx="8245475" cy="5980113"/>
        </p:xfrm>
        <a:graphic>
          <a:graphicData uri="http://schemas.openxmlformats.org/presentationml/2006/ole">
            <p:oleObj spid="_x0000_s54274" name="Document" r:id="rId3" imgW="6964706" imgH="4940793" progId="Word.Document.12">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pic>
        <p:nvPicPr>
          <p:cNvPr id="5" name="Content Placeholder 3" descr="НП_Маврово_Фитоценолошка_Мала (Medium).jpg"/>
          <p:cNvPicPr>
            <a:picLocks noGrp="1" noChangeAspect="1"/>
          </p:cNvPicPr>
          <p:nvPr>
            <p:ph idx="1"/>
          </p:nvPr>
        </p:nvPicPr>
        <p:blipFill>
          <a:blip r:embed="rId2" cstate="email"/>
          <a:stretch>
            <a:fillRect/>
          </a:stretch>
        </p:blipFill>
        <p:spPr>
          <a:xfrm>
            <a:off x="2786050" y="1133710"/>
            <a:ext cx="3643338" cy="5155667"/>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graphicFrame>
        <p:nvGraphicFramePr>
          <p:cNvPr id="5" name="Table 4"/>
          <p:cNvGraphicFramePr>
            <a:graphicFrameLocks noGrp="1"/>
          </p:cNvGraphicFramePr>
          <p:nvPr/>
        </p:nvGraphicFramePr>
        <p:xfrm>
          <a:off x="242064" y="2357430"/>
          <a:ext cx="8659872" cy="1839604"/>
        </p:xfrm>
        <a:graphic>
          <a:graphicData uri="http://schemas.openxmlformats.org/drawingml/2006/table">
            <a:tbl>
              <a:tblPr/>
              <a:tblGrid>
                <a:gridCol w="558701"/>
                <a:gridCol w="1664893"/>
                <a:gridCol w="1177648"/>
                <a:gridCol w="642942"/>
                <a:gridCol w="1000946"/>
                <a:gridCol w="648393"/>
                <a:gridCol w="1994695"/>
                <a:gridCol w="971654"/>
              </a:tblGrid>
              <a:tr h="1580807">
                <a:tc>
                  <a:txBody>
                    <a:bodyPr/>
                    <a:lstStyle/>
                    <a:p>
                      <a:pPr algn="ctr">
                        <a:lnSpc>
                          <a:spcPct val="115000"/>
                        </a:lnSpc>
                        <a:spcAft>
                          <a:spcPts val="0"/>
                        </a:spcAft>
                      </a:pPr>
                      <a:r>
                        <a:rPr lang="en-US" sz="1400" b="1" smtClean="0">
                          <a:latin typeface="Georgia"/>
                          <a:ea typeface="Times New Roman"/>
                          <a:cs typeface="Times New Roman"/>
                        </a:rPr>
                        <a:t>Ordinal number</a:t>
                      </a:r>
                      <a:endParaRPr lang="mk-MK" sz="1700" b="1">
                        <a:latin typeface="Calibri"/>
                        <a:ea typeface="Times New Roman"/>
                        <a:cs typeface="Times New Roman"/>
                      </a:endParaRPr>
                    </a:p>
                  </a:txBody>
                  <a:tcPr marL="100903" marR="1009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Scientific name</a:t>
                      </a:r>
                      <a:endParaRPr lang="mk-MK" sz="1700" b="1">
                        <a:latin typeface="Calibri"/>
                        <a:ea typeface="Times New Roman"/>
                        <a:cs typeface="Times New Roman"/>
                      </a:endParaRPr>
                    </a:p>
                  </a:txBody>
                  <a:tcPr marL="100903" marR="1009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Common name</a:t>
                      </a:r>
                      <a:endParaRPr lang="mk-MK" sz="1700" b="1">
                        <a:latin typeface="Calibri"/>
                        <a:ea typeface="Times New Roman"/>
                        <a:cs typeface="Times New Roman"/>
                      </a:endParaRPr>
                    </a:p>
                  </a:txBody>
                  <a:tcPr marL="100903" marR="1009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Form  according to habitus</a:t>
                      </a:r>
                      <a:endParaRPr lang="mk-MK" sz="1700" b="1">
                        <a:latin typeface="Calibri"/>
                        <a:ea typeface="Times New Roman"/>
                        <a:cs typeface="Times New Roman"/>
                      </a:endParaRPr>
                    </a:p>
                  </a:txBody>
                  <a:tcPr marL="100903" marR="1009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Phytogeographic (distribution) type</a:t>
                      </a:r>
                      <a:endParaRPr lang="mk-MK" sz="1700" b="1">
                        <a:latin typeface="Calibri"/>
                        <a:ea typeface="Times New Roman"/>
                        <a:cs typeface="Times New Roman"/>
                      </a:endParaRPr>
                    </a:p>
                  </a:txBody>
                  <a:tcPr marL="100903" marR="1009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Ecological valency</a:t>
                      </a:r>
                      <a:endParaRPr lang="mk-MK" sz="1700" b="1">
                        <a:latin typeface="Calibri"/>
                        <a:ea typeface="Times New Roman"/>
                        <a:cs typeface="Times New Roman"/>
                      </a:endParaRPr>
                    </a:p>
                  </a:txBody>
                  <a:tcPr marL="100903" marR="1009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66"/>
                    </a:solidFill>
                  </a:tcPr>
                </a:tc>
                <a:tc>
                  <a:txBody>
                    <a:bodyPr/>
                    <a:lstStyle/>
                    <a:p>
                      <a:pPr algn="ctr">
                        <a:lnSpc>
                          <a:spcPct val="115000"/>
                        </a:lnSpc>
                        <a:spcAft>
                          <a:spcPts val="0"/>
                        </a:spcAft>
                      </a:pPr>
                      <a:r>
                        <a:rPr lang="en-US" sz="1400" b="1" smtClean="0">
                          <a:latin typeface="Georgia"/>
                          <a:ea typeface="Times New Roman"/>
                          <a:cs typeface="Times New Roman"/>
                        </a:rPr>
                        <a:t>Phytocoenological representation</a:t>
                      </a:r>
                      <a:endParaRPr lang="mk-MK" sz="1700" b="1">
                        <a:latin typeface="Calibri"/>
                        <a:ea typeface="Times New Roman"/>
                        <a:cs typeface="Times New Roman"/>
                      </a:endParaRPr>
                    </a:p>
                    <a:p>
                      <a:pPr algn="ctr">
                        <a:lnSpc>
                          <a:spcPct val="115000"/>
                        </a:lnSpc>
                        <a:spcAft>
                          <a:spcPts val="0"/>
                        </a:spcAft>
                      </a:pPr>
                      <a:r>
                        <a:rPr lang="mk-MK" sz="1400" b="1" smtClean="0">
                          <a:latin typeface="Georgia"/>
                          <a:ea typeface="Times New Roman"/>
                          <a:cs typeface="Times New Roman"/>
                        </a:rPr>
                        <a:t>(</a:t>
                      </a:r>
                      <a:r>
                        <a:rPr lang="en-US" sz="1400" b="1" smtClean="0">
                          <a:latin typeface="Georgia"/>
                          <a:ea typeface="Times New Roman"/>
                          <a:cs typeface="Times New Roman"/>
                        </a:rPr>
                        <a:t>Forest community</a:t>
                      </a:r>
                      <a:r>
                        <a:rPr lang="mk-MK" sz="1400" b="1" smtClean="0">
                          <a:latin typeface="Georgia"/>
                          <a:ea typeface="Times New Roman"/>
                          <a:cs typeface="Times New Roman"/>
                        </a:rPr>
                        <a:t>)</a:t>
                      </a:r>
                      <a:endParaRPr lang="mk-MK" sz="1700" b="1">
                        <a:latin typeface="Calibri"/>
                        <a:ea typeface="Times New Roman"/>
                        <a:cs typeface="Times New Roman"/>
                      </a:endParaRPr>
                    </a:p>
                  </a:txBody>
                  <a:tcPr marL="100903" marR="1009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66"/>
                    </a:solidFill>
                  </a:tcPr>
                </a:tc>
                <a:tc>
                  <a:txBody>
                    <a:bodyPr/>
                    <a:lstStyle/>
                    <a:p>
                      <a:pPr marL="71755" marR="71755" algn="ctr">
                        <a:lnSpc>
                          <a:spcPct val="115000"/>
                        </a:lnSpc>
                        <a:spcAft>
                          <a:spcPts val="0"/>
                        </a:spcAft>
                      </a:pPr>
                      <a:r>
                        <a:rPr lang="en-US" sz="1400" b="1" smtClean="0">
                          <a:latin typeface="Georgia"/>
                          <a:ea typeface="Times New Roman"/>
                          <a:cs typeface="Times New Roman"/>
                        </a:rPr>
                        <a:t>Sociability</a:t>
                      </a:r>
                      <a:endParaRPr lang="mk-MK" sz="1700" b="1">
                        <a:latin typeface="Calibri"/>
                        <a:ea typeface="Times New Roman"/>
                        <a:cs typeface="Times New Roman"/>
                      </a:endParaRPr>
                    </a:p>
                  </a:txBody>
                  <a:tcPr marL="100903" marR="100903" marT="0" marB="0" vert="vert27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66"/>
                    </a:solidFill>
                  </a:tcPr>
                </a:tc>
              </a:tr>
              <a:tr h="258797">
                <a:tc>
                  <a:txBody>
                    <a:bodyPr/>
                    <a:lstStyle/>
                    <a:p>
                      <a:pPr algn="ctr">
                        <a:lnSpc>
                          <a:spcPct val="115000"/>
                        </a:lnSpc>
                        <a:spcAft>
                          <a:spcPts val="0"/>
                        </a:spcAft>
                      </a:pPr>
                      <a:r>
                        <a:rPr lang="mk-MK" sz="1400">
                          <a:latin typeface="Georgia"/>
                          <a:ea typeface="Times New Roman"/>
                          <a:cs typeface="Times New Roman"/>
                        </a:rPr>
                        <a:t>1</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2</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3</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4</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5</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6</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7</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c>
                  <a:txBody>
                    <a:bodyPr/>
                    <a:lstStyle/>
                    <a:p>
                      <a:pPr algn="ctr">
                        <a:lnSpc>
                          <a:spcPct val="115000"/>
                        </a:lnSpc>
                        <a:spcAft>
                          <a:spcPts val="0"/>
                        </a:spcAft>
                      </a:pPr>
                      <a:r>
                        <a:rPr lang="mk-MK" sz="1400">
                          <a:latin typeface="Georgia"/>
                          <a:ea typeface="Times New Roman"/>
                          <a:cs typeface="Times New Roman"/>
                        </a:rPr>
                        <a:t>8</a:t>
                      </a:r>
                      <a:endParaRPr lang="mk-MK" sz="1700">
                        <a:latin typeface="Calibri"/>
                        <a:ea typeface="Times New Roman"/>
                        <a:cs typeface="Times New Roman"/>
                      </a:endParaRPr>
                    </a:p>
                  </a:txBody>
                  <a:tcPr marL="100903" marR="100903"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66"/>
                    </a:solidFill>
                  </a:tcPr>
                </a:tc>
              </a:tr>
            </a:tbl>
          </a:graphicData>
        </a:graphic>
      </p:graphicFrame>
      <p:sp>
        <p:nvSpPr>
          <p:cNvPr id="6" name="Rectangle 4"/>
          <p:cNvSpPr>
            <a:spLocks noChangeArrowheads="1"/>
          </p:cNvSpPr>
          <p:nvPr/>
        </p:nvSpPr>
        <p:spPr bwMode="auto">
          <a:xfrm>
            <a:off x="142844" y="1681451"/>
            <a:ext cx="871543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2"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smtClean="0">
                <a:ln>
                  <a:noFill/>
                </a:ln>
                <a:solidFill>
                  <a:schemeClr val="tx1"/>
                </a:solidFill>
                <a:effectLst/>
                <a:ea typeface="Times New Roman" pitchFamily="18" charset="0"/>
              </a:rPr>
              <a:t>Table for the overview of the woody plants in NP Mavrovo</a:t>
            </a:r>
            <a:endParaRPr kumimoji="0" lang="mk-MK" sz="2400" b="1" i="0" u="none" strike="noStrike" cap="none" normalizeH="0" baseline="0" smtClean="0">
              <a:ln>
                <a:noFill/>
              </a:ln>
              <a:solidFill>
                <a:schemeClr val="tx1"/>
              </a:solidFill>
              <a:effectLst/>
            </a:endParaRPr>
          </a:p>
        </p:txBody>
      </p:sp>
      <p:sp>
        <p:nvSpPr>
          <p:cNvPr id="7" name="Content Placeholder 2"/>
          <p:cNvSpPr>
            <a:spLocks noGrp="1"/>
          </p:cNvSpPr>
          <p:nvPr>
            <p:ph idx="1"/>
          </p:nvPr>
        </p:nvSpPr>
        <p:spPr>
          <a:xfrm>
            <a:off x="457200" y="4643446"/>
            <a:ext cx="8229600" cy="1482717"/>
          </a:xfrm>
        </p:spPr>
        <p:txBody>
          <a:bodyPr>
            <a:normAutofit/>
          </a:bodyPr>
          <a:lstStyle/>
          <a:p>
            <a:pPr algn="ctr">
              <a:buNone/>
            </a:pPr>
            <a:r>
              <a:rPr lang="en-US" b="1" smtClean="0"/>
              <a:t>Determined are</a:t>
            </a:r>
            <a:r>
              <a:rPr lang="mk-MK" b="1" smtClean="0"/>
              <a:t> 149 </a:t>
            </a:r>
            <a:r>
              <a:rPr lang="en-US" b="1" smtClean="0"/>
              <a:t>species</a:t>
            </a:r>
            <a:r>
              <a:rPr lang="mk-MK" b="1" smtClean="0"/>
              <a:t>, </a:t>
            </a:r>
            <a:r>
              <a:rPr lang="en-US" b="1" smtClean="0"/>
              <a:t>i.e.</a:t>
            </a:r>
            <a:r>
              <a:rPr lang="mk-MK" b="1" smtClean="0"/>
              <a:t> </a:t>
            </a:r>
            <a:r>
              <a:rPr lang="en-US" b="1" smtClean="0"/>
              <a:t>more than </a:t>
            </a:r>
            <a:r>
              <a:rPr lang="mk-MK" b="1" smtClean="0"/>
              <a:t>45% </a:t>
            </a:r>
            <a:r>
              <a:rPr lang="en-US" b="1" smtClean="0"/>
              <a:t>of the overall Macedonian dendroflora.</a:t>
            </a:r>
            <a:endParaRPr lang="mk-MK"/>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pic>
        <p:nvPicPr>
          <p:cNvPr id="76802" name="Picture 2"/>
          <p:cNvPicPr>
            <a:picLocks noChangeAspect="1" noChangeArrowheads="1"/>
          </p:cNvPicPr>
          <p:nvPr/>
        </p:nvPicPr>
        <p:blipFill>
          <a:blip r:embed="rId2" cstate="print"/>
          <a:srcRect/>
          <a:stretch>
            <a:fillRect/>
          </a:stretch>
        </p:blipFill>
        <p:spPr bwMode="auto">
          <a:xfrm>
            <a:off x="214282" y="1285860"/>
            <a:ext cx="8632706" cy="46434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pic>
        <p:nvPicPr>
          <p:cNvPr id="77826" name="Picture 2"/>
          <p:cNvPicPr>
            <a:picLocks noChangeAspect="1" noChangeArrowheads="1"/>
          </p:cNvPicPr>
          <p:nvPr/>
        </p:nvPicPr>
        <p:blipFill>
          <a:blip r:embed="rId2" cstate="print"/>
          <a:srcRect/>
          <a:stretch>
            <a:fillRect/>
          </a:stretch>
        </p:blipFill>
        <p:spPr bwMode="auto">
          <a:xfrm>
            <a:off x="285720" y="1285861"/>
            <a:ext cx="8617976" cy="4214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pic>
        <p:nvPicPr>
          <p:cNvPr id="78850" name="Picture 2"/>
          <p:cNvPicPr>
            <a:picLocks noChangeAspect="1" noChangeArrowheads="1"/>
          </p:cNvPicPr>
          <p:nvPr/>
        </p:nvPicPr>
        <p:blipFill>
          <a:blip r:embed="rId2" cstate="print"/>
          <a:srcRect/>
          <a:stretch>
            <a:fillRect/>
          </a:stretch>
        </p:blipFill>
        <p:spPr bwMode="auto">
          <a:xfrm>
            <a:off x="571473" y="1251694"/>
            <a:ext cx="8001055" cy="48205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pic>
        <p:nvPicPr>
          <p:cNvPr id="79874" name="Picture 2"/>
          <p:cNvPicPr>
            <a:picLocks noChangeAspect="1" noChangeArrowheads="1"/>
          </p:cNvPicPr>
          <p:nvPr/>
        </p:nvPicPr>
        <p:blipFill>
          <a:blip r:embed="rId2" cstate="print"/>
          <a:srcRect/>
          <a:stretch>
            <a:fillRect/>
          </a:stretch>
        </p:blipFill>
        <p:spPr bwMode="auto">
          <a:xfrm>
            <a:off x="642911" y="1251694"/>
            <a:ext cx="8001056" cy="48205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fontScale="92500" lnSpcReduction="20000"/>
          </a:bodyPr>
          <a:lstStyle/>
          <a:p>
            <a:pPr algn="just">
              <a:buNone/>
            </a:pPr>
            <a:r>
              <a:rPr lang="en-US" b="1" i="1" smtClean="0"/>
              <a:t>Abies borisii-regis</a:t>
            </a:r>
            <a:endParaRPr lang="mk-MK" b="1" smtClean="0"/>
          </a:p>
          <a:p>
            <a:pPr algn="just"/>
            <a:r>
              <a:rPr lang="en-US" smtClean="0"/>
              <a:t>In all communities where fir is found in the upper part of the crown shows large fruitfulness, fertile branches are literally packed with cones with seeds. The occurrence of abundant fir fertility for this time of the year is important, both from the aspect of monitoring the phaeno-phases and propagation, also for collection of quality seeds. In addition, the fir is found in two forms in terms of bark - form shape with smooth bark and form shape with rougher bark.</a:t>
            </a:r>
            <a:endParaRPr lang="mk-MK"/>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fotki\volkovija-23 avgust\DSCN2432.JPG"/>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71414"/>
            <a:ext cx="8229600" cy="1143000"/>
          </a:xfrm>
        </p:spPr>
        <p:txBody>
          <a:bodyPr/>
          <a:lstStyle/>
          <a:p>
            <a:r>
              <a:rPr lang="ro-RO" sz="2800" b="1" smtClean="0"/>
              <a:t>Large fruitfulness of </a:t>
            </a:r>
            <a:r>
              <a:rPr lang="ro-RO" sz="2800" b="1" i="1" smtClean="0"/>
              <a:t>Abies borisii-regis</a:t>
            </a:r>
            <a:r>
              <a:rPr lang="ro-RO" sz="2800" b="1" smtClean="0"/>
              <a:t> Mattf., mountain massif Bistra (2010)</a:t>
            </a:r>
            <a:endParaRPr lang="mk-MK" sz="2800" b="1"/>
          </a:p>
        </p:txBody>
      </p:sp>
      <p:pic>
        <p:nvPicPr>
          <p:cNvPr id="5" name="Picture 2" descr="D:\Dokumenti\Bojan\Proekti\Magisterski studii\NP Mavrovo-foto_Acevski&amp;Simovski\Fago-Abietetum meridionale\DSCN2477 (Medium).JPG"/>
          <p:cNvPicPr>
            <a:picLocks noChangeAspect="1" noChangeArrowheads="1"/>
          </p:cNvPicPr>
          <p:nvPr/>
        </p:nvPicPr>
        <p:blipFill>
          <a:blip r:embed="rId3" cstate="email"/>
          <a:srcRect/>
          <a:stretch>
            <a:fillRect/>
          </a:stretch>
        </p:blipFill>
        <p:spPr bwMode="auto">
          <a:xfrm>
            <a:off x="5715008" y="-1"/>
            <a:ext cx="3428992" cy="2571745"/>
          </a:xfrm>
          <a:prstGeom prst="rect">
            <a:avLst/>
          </a:prstGeom>
          <a:ln>
            <a:noFill/>
          </a:ln>
          <a:effectLst>
            <a:softEdge rad="112500"/>
          </a:effectLst>
        </p:spPr>
      </p:pic>
      <p:pic>
        <p:nvPicPr>
          <p:cNvPr id="6" name="Picture 3" descr="D:\Dokumenti\Bojan\Proekti\Magisterski studii\NP Mavrovo-foto_Acevski&amp;Simovski\Fago-Abietetum meridionale\DSCN2473 (Medium).JPG"/>
          <p:cNvPicPr>
            <a:picLocks noChangeAspect="1" noChangeArrowheads="1"/>
          </p:cNvPicPr>
          <p:nvPr/>
        </p:nvPicPr>
        <p:blipFill>
          <a:blip r:embed="rId4" cstate="email"/>
          <a:srcRect/>
          <a:stretch>
            <a:fillRect/>
          </a:stretch>
        </p:blipFill>
        <p:spPr bwMode="auto">
          <a:xfrm>
            <a:off x="0" y="0"/>
            <a:ext cx="3428992" cy="257174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sp>
        <p:nvSpPr>
          <p:cNvPr id="3" name="Content Placeholder 2"/>
          <p:cNvSpPr>
            <a:spLocks noGrp="1"/>
          </p:cNvSpPr>
          <p:nvPr>
            <p:ph idx="1"/>
          </p:nvPr>
        </p:nvSpPr>
        <p:spPr/>
        <p:txBody>
          <a:bodyPr rtlCol="0">
            <a:normAutofit fontScale="70000" lnSpcReduction="20000"/>
          </a:bodyPr>
          <a:lstStyle/>
          <a:p>
            <a:pPr marL="0" indent="0" algn="just">
              <a:buNone/>
            </a:pPr>
            <a:r>
              <a:rPr lang="en-GB" b="1" smtClean="0"/>
              <a:t>Very shade tolerant species. </a:t>
            </a:r>
          </a:p>
          <a:p>
            <a:pPr marL="0" indent="0" algn="just">
              <a:buNone/>
            </a:pPr>
            <a:r>
              <a:rPr lang="en-GB" b="1" smtClean="0"/>
              <a:t>Reproduces by seed under the cover of the parental stand. It possesses high ability to have a long time to rest waiting the favourable moment for expansion in height. </a:t>
            </a:r>
            <a:endParaRPr lang="mk-MK" b="1" smtClean="0"/>
          </a:p>
          <a:p>
            <a:pPr marL="0" indent="0" algn="just">
              <a:buNone/>
            </a:pPr>
            <a:r>
              <a:rPr lang="en-GB" b="1" smtClean="0"/>
              <a:t>In the struggle for light in natural successive processes the fir manages to overcome many species, particularly the beech as a shade tolerant species too (in high density beech forests the fir’s offspring successfully adapt to site conditions). Concerning some of the heliophile species which thrive with the fir at higher altitudes, such as some oaks, pines, spruce, the fir has overwhelming power to develop and grow above their canopy, particularly when the forest cover is dense. This is very important because the expansion and the destruction role of the fir refer to fir related forests composed of these species as edificatory.</a:t>
            </a:r>
            <a:endParaRPr lang="mk-MK" b="1"/>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smtClean="0"/>
              <a:t>Brief I</a:t>
            </a:r>
            <a:r>
              <a:rPr lang="ro-RO" b="1" smtClean="0"/>
              <a:t>ntroduction</a:t>
            </a:r>
            <a:endParaRPr lang="mk-MK" b="1" smtClean="0">
              <a:ea typeface="宋体"/>
            </a:endParaRPr>
          </a:p>
        </p:txBody>
      </p:sp>
      <p:sp>
        <p:nvSpPr>
          <p:cNvPr id="3" name="Content Placeholder 2"/>
          <p:cNvSpPr>
            <a:spLocks noGrp="1"/>
          </p:cNvSpPr>
          <p:nvPr>
            <p:ph idx="1"/>
          </p:nvPr>
        </p:nvSpPr>
        <p:spPr/>
        <p:txBody>
          <a:bodyPr rtlCol="0">
            <a:normAutofit fontScale="85000" lnSpcReduction="10000"/>
          </a:bodyPr>
          <a:lstStyle/>
          <a:p>
            <a:pPr marL="0" indent="0" algn="just" fontAlgn="auto">
              <a:spcAft>
                <a:spcPts val="0"/>
              </a:spcAft>
              <a:buNone/>
              <a:defRPr/>
            </a:pPr>
            <a:r>
              <a:rPr lang="en-GB" b="1" smtClean="0"/>
              <a:t>The National Park Mavrovo in the Republic of Macedonia is characterized by great floristic richness, in particular woody plants and forest communities. </a:t>
            </a:r>
          </a:p>
          <a:p>
            <a:pPr marL="0" indent="0" algn="just" fontAlgn="auto">
              <a:spcAft>
                <a:spcPts val="0"/>
              </a:spcAft>
              <a:buNone/>
              <a:defRPr/>
            </a:pPr>
            <a:r>
              <a:rPr lang="en-GB" b="1" smtClean="0"/>
              <a:t>Part of this plant treasure has encountered in rare, endemic and </a:t>
            </a:r>
            <a:r>
              <a:rPr lang="en-GB" b="1" smtClean="0"/>
              <a:t>Tertiary relic </a:t>
            </a:r>
            <a:r>
              <a:rPr lang="en-GB" b="1" smtClean="0"/>
              <a:t>species </a:t>
            </a:r>
            <a:r>
              <a:rPr lang="ro-RO" b="1" smtClean="0"/>
              <a:t>(Simovski 2011)</a:t>
            </a:r>
            <a:r>
              <a:rPr lang="en-GB" b="1" smtClean="0"/>
              <a:t>. </a:t>
            </a:r>
          </a:p>
          <a:p>
            <a:pPr marL="0" indent="0" algn="just" fontAlgn="auto">
              <a:spcAft>
                <a:spcPts val="0"/>
              </a:spcAft>
              <a:buNone/>
              <a:defRPr/>
            </a:pPr>
            <a:endParaRPr lang="en-GB" b="1" smtClean="0"/>
          </a:p>
          <a:p>
            <a:pPr marL="0" indent="0" algn="just" fontAlgn="auto">
              <a:spcAft>
                <a:spcPts val="0"/>
              </a:spcAft>
              <a:buNone/>
              <a:defRPr/>
            </a:pPr>
            <a:r>
              <a:rPr lang="en-GB" b="1" smtClean="0"/>
              <a:t>In the conducted field research mainly during the period 2009-2012 within the Park are determined 149 woody species, which is more than 45% of the Macedonian dendroflora. </a:t>
            </a:r>
          </a:p>
          <a:p>
            <a:pPr marL="0" indent="0" algn="just" fontAlgn="auto">
              <a:spcAft>
                <a:spcPts val="0"/>
              </a:spcAft>
              <a:buNone/>
              <a:defRPr/>
            </a:pPr>
            <a:r>
              <a:rPr lang="en-GB" b="1" smtClean="0"/>
              <a:t>This represents the dendrofloral richness of the Park.</a:t>
            </a:r>
            <a:endParaRPr lang="mk-MK" b="1">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sp>
        <p:nvSpPr>
          <p:cNvPr id="3" name="Content Placeholder 2"/>
          <p:cNvSpPr>
            <a:spLocks noGrp="1"/>
          </p:cNvSpPr>
          <p:nvPr>
            <p:ph idx="1"/>
          </p:nvPr>
        </p:nvSpPr>
        <p:spPr/>
        <p:txBody>
          <a:bodyPr rtlCol="0">
            <a:normAutofit fontScale="77500" lnSpcReduction="20000"/>
          </a:bodyPr>
          <a:lstStyle/>
          <a:p>
            <a:pPr marL="0" indent="0" algn="ctr">
              <a:buNone/>
            </a:pPr>
            <a:r>
              <a:rPr lang="en-GB" b="1" smtClean="0"/>
              <a:t>Impact on:</a:t>
            </a:r>
          </a:p>
          <a:p>
            <a:pPr marL="0" indent="0" algn="ctr">
              <a:buNone/>
            </a:pPr>
            <a:endParaRPr lang="en-GB" b="1" smtClean="0"/>
          </a:p>
          <a:p>
            <a:pPr marL="0" indent="0" algn="just">
              <a:buFont typeface="Wingdings" pitchFamily="2" charset="2"/>
              <a:buChar char="q"/>
            </a:pPr>
            <a:r>
              <a:rPr lang="en-GB" b="1" smtClean="0"/>
              <a:t>Submontane beech forest (ass. </a:t>
            </a:r>
            <a:r>
              <a:rPr lang="en-GB" b="1" i="1" smtClean="0"/>
              <a:t>Festuco heterophyllae-Fagetum</a:t>
            </a:r>
            <a:r>
              <a:rPr lang="en-GB" b="1" smtClean="0"/>
              <a:t> Em 1965)</a:t>
            </a:r>
          </a:p>
          <a:p>
            <a:pPr marL="0" indent="0" algn="just">
              <a:buFont typeface="Wingdings" pitchFamily="2" charset="2"/>
              <a:buChar char="q"/>
            </a:pPr>
            <a:r>
              <a:rPr lang="en-GB" b="1" smtClean="0"/>
              <a:t>Montane beech forests (ass. </a:t>
            </a:r>
            <a:r>
              <a:rPr lang="en-GB" b="1" i="1" smtClean="0"/>
              <a:t>Calamintho grandiflorae-Fagetum</a:t>
            </a:r>
            <a:r>
              <a:rPr lang="en-GB" b="1" smtClean="0"/>
              <a:t> Em 1965)</a:t>
            </a:r>
          </a:p>
          <a:p>
            <a:pPr marL="0" indent="0" algn="just">
              <a:buFont typeface="Wingdings" pitchFamily="2" charset="2"/>
              <a:buChar char="q"/>
            </a:pPr>
            <a:r>
              <a:rPr lang="en-GB" b="1" smtClean="0"/>
              <a:t>Beech-fir forest communities (ass. </a:t>
            </a:r>
            <a:r>
              <a:rPr lang="en-GB" b="1" i="1" smtClean="0"/>
              <a:t>Abieti-Fagetum macedonicum</a:t>
            </a:r>
            <a:r>
              <a:rPr lang="en-GB" b="1" smtClean="0"/>
              <a:t> Em /1962/ 1985)</a:t>
            </a:r>
          </a:p>
          <a:p>
            <a:pPr marL="0" indent="0" algn="just">
              <a:buFont typeface="Wingdings" pitchFamily="2" charset="2"/>
              <a:buChar char="q"/>
            </a:pPr>
            <a:r>
              <a:rPr lang="en-GB" b="1" smtClean="0"/>
              <a:t>Spruce-fir forest (ass. </a:t>
            </a:r>
            <a:r>
              <a:rPr lang="en-GB" b="1" i="1" smtClean="0"/>
              <a:t>Abieti-Piceetum scardicum</a:t>
            </a:r>
            <a:r>
              <a:rPr lang="en-GB" b="1" smtClean="0"/>
              <a:t> Em /1958/ 1985) </a:t>
            </a:r>
          </a:p>
          <a:p>
            <a:pPr marL="0" indent="0" algn="just">
              <a:buFont typeface="Wingdings" pitchFamily="2" charset="2"/>
              <a:buChar char="q"/>
            </a:pPr>
            <a:r>
              <a:rPr lang="en-GB" b="1" smtClean="0"/>
              <a:t>Pure fir forests (ass.</a:t>
            </a:r>
            <a:r>
              <a:rPr lang="en-GB" b="1" i="1" smtClean="0"/>
              <a:t> Fago-Abietetum meridionale</a:t>
            </a:r>
            <a:r>
              <a:rPr lang="en-GB" b="1" smtClean="0"/>
              <a:t> Em 1973)</a:t>
            </a:r>
          </a:p>
          <a:p>
            <a:pPr marL="0" indent="0" algn="just">
              <a:buFont typeface="Wingdings" pitchFamily="2" charset="2"/>
              <a:buChar char="q"/>
            </a:pPr>
            <a:r>
              <a:rPr lang="en-GB" b="1" smtClean="0"/>
              <a:t>Juniper thickets in zone of high-montane pastures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Bojan\Proekti\Magisterski studii\Fotografii\12-V-2010\P5120153.JPG"/>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5" name="Title 1"/>
          <p:cNvSpPr>
            <a:spLocks noGrp="1"/>
          </p:cNvSpPr>
          <p:nvPr>
            <p:ph type="title"/>
          </p:nvPr>
        </p:nvSpPr>
        <p:spPr>
          <a:xfrm>
            <a:off x="142844" y="142860"/>
            <a:ext cx="8229600" cy="1143000"/>
          </a:xfrm>
        </p:spPr>
        <p:txBody>
          <a:bodyPr/>
          <a:lstStyle/>
          <a:p>
            <a:pPr algn="l"/>
            <a:r>
              <a:rPr lang="ro-RO" sz="2800" b="1" smtClean="0"/>
              <a:t>Expansion of </a:t>
            </a:r>
            <a:r>
              <a:rPr lang="ro-RO" sz="2800" b="1" i="1" smtClean="0"/>
              <a:t>Abies borisii-regis</a:t>
            </a:r>
            <a:r>
              <a:rPr lang="ro-RO" sz="2800" b="1" smtClean="0"/>
              <a:t> Mattf. in ass. </a:t>
            </a:r>
            <a:r>
              <a:rPr lang="ro-RO" sz="2800" b="1" i="1" smtClean="0"/>
              <a:t>Calamintho grandiflorae-Fagetum</a:t>
            </a:r>
            <a:r>
              <a:rPr lang="ro-RO" sz="2800" b="1" smtClean="0"/>
              <a:t> Em 1965, </a:t>
            </a:r>
            <a:r>
              <a:rPr lang="en-US" sz="2800" b="1" smtClean="0"/>
              <a:t/>
            </a:r>
            <a:br>
              <a:rPr lang="en-US" sz="2800" b="1" smtClean="0"/>
            </a:br>
            <a:r>
              <a:rPr lang="ro-RO" sz="2800" b="1" smtClean="0"/>
              <a:t>National Park Mavrovo (2010)</a:t>
            </a:r>
            <a:endParaRPr lang="mk-MK" sz="28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Dokumenti\Bojan\Dendrologija\Nastava\Teren\Fitocenologija\2008-2009\Mavrovo\HPIM0391.JPG"/>
          <p:cNvPicPr/>
          <p:nvPr/>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5" name="Title 1"/>
          <p:cNvSpPr>
            <a:spLocks noGrp="1"/>
          </p:cNvSpPr>
          <p:nvPr>
            <p:ph type="title"/>
          </p:nvPr>
        </p:nvSpPr>
        <p:spPr>
          <a:xfrm>
            <a:off x="571472" y="71414"/>
            <a:ext cx="8229600" cy="1143000"/>
          </a:xfrm>
        </p:spPr>
        <p:txBody>
          <a:bodyPr/>
          <a:lstStyle/>
          <a:p>
            <a:r>
              <a:rPr lang="ro-RO" sz="2800" b="1" smtClean="0">
                <a:solidFill>
                  <a:schemeClr val="bg1"/>
                </a:solidFill>
              </a:rPr>
              <a:t>Offspring of fir in ass. </a:t>
            </a:r>
            <a:r>
              <a:rPr lang="ro-RO" sz="2800" b="1" i="1" smtClean="0">
                <a:solidFill>
                  <a:schemeClr val="bg1"/>
                </a:solidFill>
              </a:rPr>
              <a:t>Abieti-Fagetum macedonicum</a:t>
            </a:r>
            <a:r>
              <a:rPr lang="ro-RO" sz="2800" b="1" smtClean="0">
                <a:solidFill>
                  <a:schemeClr val="bg1"/>
                </a:solidFill>
              </a:rPr>
              <a:t> Em (1962) 1985, mountain massif Bistra (2008)</a:t>
            </a:r>
            <a:endParaRPr lang="mk-MK" sz="2800" b="1">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Dokumenti\Bojan\Trudovi\IKA_2012\smrca-2 (Custom).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5" name="Title 1"/>
          <p:cNvSpPr>
            <a:spLocks noGrp="1"/>
          </p:cNvSpPr>
          <p:nvPr>
            <p:ph type="title"/>
          </p:nvPr>
        </p:nvSpPr>
        <p:spPr>
          <a:xfrm>
            <a:off x="557242" y="142860"/>
            <a:ext cx="8229600" cy="1143000"/>
          </a:xfrm>
        </p:spPr>
        <p:txBody>
          <a:bodyPr/>
          <a:lstStyle/>
          <a:p>
            <a:pPr algn="r"/>
            <a:r>
              <a:rPr lang="en-GB" sz="2800" b="1" smtClean="0">
                <a:solidFill>
                  <a:schemeClr val="bg1"/>
                </a:solidFill>
              </a:rPr>
              <a:t>Expansion of the fir in ass. </a:t>
            </a:r>
            <a:r>
              <a:rPr lang="en-GB" sz="2800" b="1" i="1" smtClean="0">
                <a:solidFill>
                  <a:schemeClr val="bg1"/>
                </a:solidFill>
              </a:rPr>
              <a:t>Abieti-Piceetum scardicum</a:t>
            </a:r>
            <a:r>
              <a:rPr lang="en-GB" sz="2800" b="1" smtClean="0">
                <a:solidFill>
                  <a:schemeClr val="bg1"/>
                </a:solidFill>
              </a:rPr>
              <a:t> Em /1958/ 1985)</a:t>
            </a:r>
            <a:r>
              <a:rPr lang="ro-RO" sz="2800" b="1" smtClean="0">
                <a:solidFill>
                  <a:schemeClr val="bg1"/>
                </a:solidFill>
              </a:rPr>
              <a:t>, </a:t>
            </a:r>
            <a:r>
              <a:rPr lang="en-US" sz="2800" b="1" smtClean="0">
                <a:solidFill>
                  <a:schemeClr val="bg1"/>
                </a:solidFill>
              </a:rPr>
              <a:t/>
            </a:r>
            <a:br>
              <a:rPr lang="en-US" sz="2800" b="1" smtClean="0">
                <a:solidFill>
                  <a:schemeClr val="bg1"/>
                </a:solidFill>
              </a:rPr>
            </a:br>
            <a:r>
              <a:rPr lang="ro-RO" sz="2800" b="1" smtClean="0">
                <a:solidFill>
                  <a:schemeClr val="bg1"/>
                </a:solidFill>
              </a:rPr>
              <a:t>National Park Mavrovo (2010)</a:t>
            </a:r>
            <a:endParaRPr lang="mk-MK" sz="2800" b="1">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Results and Discussion</a:t>
            </a:r>
            <a:endParaRPr lang="mk-MK" b="1" smtClean="0">
              <a:ea typeface="宋体"/>
            </a:endParaRPr>
          </a:p>
        </p:txBody>
      </p:sp>
      <p:sp>
        <p:nvSpPr>
          <p:cNvPr id="3" name="Content Placeholder 2"/>
          <p:cNvSpPr>
            <a:spLocks noGrp="1"/>
          </p:cNvSpPr>
          <p:nvPr>
            <p:ph idx="1"/>
          </p:nvPr>
        </p:nvSpPr>
        <p:spPr>
          <a:xfrm>
            <a:off x="457200" y="5214950"/>
            <a:ext cx="8229600" cy="1071570"/>
          </a:xfrm>
        </p:spPr>
        <p:txBody>
          <a:bodyPr rtlCol="0">
            <a:normAutofit/>
          </a:bodyPr>
          <a:lstStyle/>
          <a:p>
            <a:pPr marL="0" indent="0" algn="ctr">
              <a:buNone/>
            </a:pPr>
            <a:r>
              <a:rPr lang="en-GB" b="1" smtClean="0"/>
              <a:t>Enlargement of the fir’s territory for about 73% in a period of 25 years </a:t>
            </a:r>
            <a:r>
              <a:rPr lang="en-GB" smtClean="0"/>
              <a:t>(Acevski, Simovski 2012)</a:t>
            </a:r>
            <a:r>
              <a:rPr lang="en-GB" b="1" smtClean="0"/>
              <a:t>. </a:t>
            </a:r>
            <a:endParaRPr lang="mk-MK" b="1"/>
          </a:p>
        </p:txBody>
      </p:sp>
      <p:pic>
        <p:nvPicPr>
          <p:cNvPr id="4" name="Picture 3"/>
          <p:cNvPicPr/>
          <p:nvPr/>
        </p:nvPicPr>
        <p:blipFill>
          <a:blip r:embed="rId2" cstate="print"/>
          <a:srcRect/>
          <a:stretch>
            <a:fillRect/>
          </a:stretch>
        </p:blipFill>
        <p:spPr bwMode="auto">
          <a:xfrm>
            <a:off x="500034" y="2428868"/>
            <a:ext cx="8143932" cy="2643206"/>
          </a:xfrm>
          <a:prstGeom prst="rect">
            <a:avLst/>
          </a:prstGeom>
          <a:noFill/>
          <a:ln w="9525">
            <a:noFill/>
            <a:miter lim="800000"/>
            <a:headEnd/>
            <a:tailEnd/>
          </a:ln>
        </p:spPr>
      </p:pic>
      <p:sp>
        <p:nvSpPr>
          <p:cNvPr id="5" name="Content Placeholder 2"/>
          <p:cNvSpPr txBox="1">
            <a:spLocks/>
          </p:cNvSpPr>
          <p:nvPr/>
        </p:nvSpPr>
        <p:spPr bwMode="auto">
          <a:xfrm>
            <a:off x="500034" y="1857364"/>
            <a:ext cx="8143932" cy="42862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70000" lnSpcReduction="20000"/>
          </a:bodyPr>
          <a:lstStyle/>
          <a:p>
            <a:pPr lvl="0" algn="ctr">
              <a:spcBef>
                <a:spcPct val="20000"/>
              </a:spcBef>
            </a:pPr>
            <a:r>
              <a:rPr lang="ro-RO" sz="3200" smtClean="0"/>
              <a:t>Area under fir and forests with fir in the National Park Mavrovo</a:t>
            </a:r>
            <a:endParaRPr kumimoji="0" lang="mk-MK" sz="3200" b="1" i="0" u="none" strike="noStrike" kern="1200" cap="none" spc="0" normalizeH="0" baseline="0" noProof="0">
              <a:ln>
                <a:noFill/>
              </a:ln>
              <a:solidFill>
                <a:schemeClr val="tx1"/>
              </a:solidFill>
              <a:effectLst/>
              <a:uLnTx/>
              <a:uFillTx/>
              <a:latin typeface="+mn-lt"/>
              <a:ea typeface="+mn-ea"/>
              <a:cs typeface="宋体"/>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b="1" i="1" smtClean="0"/>
              <a:t>Picea abies</a:t>
            </a:r>
            <a:endParaRPr lang="mk-MK" b="1" smtClean="0"/>
          </a:p>
          <a:p>
            <a:pPr algn="just"/>
            <a:r>
              <a:rPr lang="en-US" smtClean="0"/>
              <a:t>Location: r. Adzhina Reka, within the spruce-fir forest (Ass.</a:t>
            </a:r>
            <a:r>
              <a:rPr lang="en-US" i="1" smtClean="0"/>
              <a:t> Abieti-Piceetum scardicum</a:t>
            </a:r>
            <a:r>
              <a:rPr lang="en-US" smtClean="0"/>
              <a:t> Em /1958/ 1985).</a:t>
            </a:r>
            <a:endParaRPr lang="mk-MK" smtClean="0"/>
          </a:p>
          <a:p>
            <a:pPr algn="just"/>
            <a:r>
              <a:rPr lang="en-US" smtClean="0"/>
              <a:t>The site represents the southernmost </a:t>
            </a:r>
            <a:r>
              <a:rPr lang="en-US" smtClean="0"/>
              <a:t>border point </a:t>
            </a:r>
            <a:r>
              <a:rPr lang="en-US" smtClean="0"/>
              <a:t>of distribution </a:t>
            </a:r>
            <a:r>
              <a:rPr lang="en-US" smtClean="0"/>
              <a:t>of</a:t>
            </a:r>
            <a:r>
              <a:rPr lang="en-US" smtClean="0"/>
              <a:t> </a:t>
            </a:r>
            <a:r>
              <a:rPr lang="en-US" smtClean="0"/>
              <a:t>its European </a:t>
            </a:r>
            <a:r>
              <a:rPr lang="en-US" smtClean="0"/>
              <a:t>range in Macedonia.</a:t>
            </a:r>
            <a:endParaRPr lang="mk-MK"/>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5059" name="Picture 3" descr="C:\NP Mavrovo-foto_Acevski&amp;Simovski\Dendroloshki specifichnosti\Picea abies\100_8250 (Medium).JPG"/>
          <p:cNvPicPr>
            <a:picLocks noChangeAspect="1" noChangeArrowheads="1"/>
          </p:cNvPicPr>
          <p:nvPr/>
        </p:nvPicPr>
        <p:blipFill>
          <a:blip r:embed="rId2" cstate="print"/>
          <a:srcRect/>
          <a:stretch>
            <a:fillRect/>
          </a:stretch>
        </p:blipFill>
        <p:spPr bwMode="auto">
          <a:xfrm>
            <a:off x="4000499" y="0"/>
            <a:ext cx="5143501" cy="6858000"/>
          </a:xfrm>
          <a:prstGeom prst="rect">
            <a:avLst/>
          </a:prstGeom>
          <a:noFill/>
        </p:spPr>
      </p:pic>
      <p:pic>
        <p:nvPicPr>
          <p:cNvPr id="45058" name="Picture 2" descr="C:\NP Mavrovo-foto_Acevski&amp;Simovski\Dendroloshki specifichnosti\Picea abies\100_8799 (Medium).JPG"/>
          <p:cNvPicPr>
            <a:picLocks noChangeAspect="1" noChangeArrowheads="1"/>
          </p:cNvPicPr>
          <p:nvPr/>
        </p:nvPicPr>
        <p:blipFill>
          <a:blip r:embed="rId3" cstate="print"/>
          <a:srcRect/>
          <a:stretch>
            <a:fillRect/>
          </a:stretch>
        </p:blipFill>
        <p:spPr bwMode="auto">
          <a:xfrm>
            <a:off x="0" y="0"/>
            <a:ext cx="5143504" cy="6858005"/>
          </a:xfrm>
          <a:prstGeom prst="rect">
            <a:avLst/>
          </a:prstGeom>
          <a:noFill/>
        </p:spPr>
      </p:pic>
      <p:sp>
        <p:nvSpPr>
          <p:cNvPr id="6" name="Title 1"/>
          <p:cNvSpPr txBox="1">
            <a:spLocks/>
          </p:cNvSpPr>
          <p:nvPr/>
        </p:nvSpPr>
        <p:spPr bwMode="auto">
          <a:xfrm>
            <a:off x="557242" y="14286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smtClean="0">
                <a:ln>
                  <a:noFill/>
                </a:ln>
                <a:solidFill>
                  <a:schemeClr val="bg1"/>
                </a:solidFill>
                <a:effectLst/>
                <a:uLnTx/>
                <a:uFillTx/>
                <a:latin typeface="+mj-lt"/>
                <a:ea typeface="+mj-ea"/>
                <a:cs typeface="宋体"/>
              </a:rPr>
              <a:t>The spruce in ass. </a:t>
            </a:r>
            <a:r>
              <a:rPr kumimoji="0" lang="en-GB" sz="2800" b="1" i="1" u="none" strike="noStrike" kern="1200" cap="none" spc="0" normalizeH="0" baseline="0" noProof="0" smtClean="0">
                <a:ln>
                  <a:noFill/>
                </a:ln>
                <a:solidFill>
                  <a:schemeClr val="bg1"/>
                </a:solidFill>
                <a:effectLst/>
                <a:uLnTx/>
                <a:uFillTx/>
                <a:latin typeface="+mj-lt"/>
                <a:ea typeface="+mj-ea"/>
                <a:cs typeface="宋体"/>
              </a:rPr>
              <a:t>Abieti-Piceetum scardicum</a:t>
            </a:r>
            <a:r>
              <a:rPr kumimoji="0" lang="en-GB" sz="2800" b="1" i="0" u="none" strike="noStrike" kern="1200" cap="none" spc="0" normalizeH="0" baseline="0" noProof="0" smtClean="0">
                <a:ln>
                  <a:noFill/>
                </a:ln>
                <a:solidFill>
                  <a:schemeClr val="bg1"/>
                </a:solidFill>
                <a:effectLst/>
                <a:uLnTx/>
                <a:uFillTx/>
                <a:latin typeface="+mj-lt"/>
                <a:ea typeface="+mj-ea"/>
                <a:cs typeface="宋体"/>
              </a:rPr>
              <a:t> Em /1958/ 1985) and its whitering</a:t>
            </a:r>
            <a:r>
              <a:rPr kumimoji="0" lang="ro-RO" sz="2800" b="1" i="0" u="none" strike="noStrike" kern="1200" cap="none" spc="0" normalizeH="0" baseline="0" noProof="0" smtClean="0">
                <a:ln>
                  <a:noFill/>
                </a:ln>
                <a:solidFill>
                  <a:schemeClr val="bg1"/>
                </a:solidFill>
                <a:effectLst/>
                <a:uLnTx/>
                <a:uFillTx/>
                <a:latin typeface="+mj-lt"/>
                <a:ea typeface="+mj-ea"/>
                <a:cs typeface="宋体"/>
              </a:rPr>
              <a:t>, </a:t>
            </a:r>
            <a:r>
              <a:rPr kumimoji="0" lang="en-US" sz="2800" b="1" i="0" u="none" strike="noStrike" kern="1200" cap="none" spc="0" normalizeH="0" baseline="0" noProof="0" smtClean="0">
                <a:ln>
                  <a:noFill/>
                </a:ln>
                <a:solidFill>
                  <a:schemeClr val="bg1"/>
                </a:solidFill>
                <a:effectLst/>
                <a:uLnTx/>
                <a:uFillTx/>
                <a:latin typeface="+mj-lt"/>
                <a:ea typeface="+mj-ea"/>
                <a:cs typeface="宋体"/>
              </a:rPr>
              <a:t/>
            </a:r>
            <a:br>
              <a:rPr kumimoji="0" lang="en-US" sz="2800" b="1" i="0" u="none" strike="noStrike" kern="1200" cap="none" spc="0" normalizeH="0" baseline="0" noProof="0" smtClean="0">
                <a:ln>
                  <a:noFill/>
                </a:ln>
                <a:solidFill>
                  <a:schemeClr val="bg1"/>
                </a:solidFill>
                <a:effectLst/>
                <a:uLnTx/>
                <a:uFillTx/>
                <a:latin typeface="+mj-lt"/>
                <a:ea typeface="+mj-ea"/>
                <a:cs typeface="宋体"/>
              </a:rPr>
            </a:br>
            <a:r>
              <a:rPr kumimoji="0" lang="ro-RO" sz="2800" b="1" i="0" u="none" strike="noStrike" kern="1200" cap="none" spc="0" normalizeH="0" baseline="0" noProof="0" smtClean="0">
                <a:ln>
                  <a:noFill/>
                </a:ln>
                <a:solidFill>
                  <a:schemeClr val="bg1"/>
                </a:solidFill>
                <a:effectLst/>
                <a:uLnTx/>
                <a:uFillTx/>
                <a:latin typeface="+mj-lt"/>
                <a:ea typeface="+mj-ea"/>
                <a:cs typeface="宋体"/>
              </a:rPr>
              <a:t>National Park Mavrovo (2010)</a:t>
            </a:r>
            <a:endParaRPr kumimoji="0" lang="mk-MK" sz="2800" b="1" i="0" u="none" strike="noStrike" kern="1200" cap="none" spc="0" normalizeH="0" baseline="0" noProof="0">
              <a:ln>
                <a:noFill/>
              </a:ln>
              <a:solidFill>
                <a:schemeClr val="bg1"/>
              </a:solidFill>
              <a:effectLst/>
              <a:uLnTx/>
              <a:uFillTx/>
              <a:latin typeface="+mj-lt"/>
              <a:ea typeface="+mj-ea"/>
              <a:cs typeface="宋体"/>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 name="Picture 3" descr="F:\Bojan\Proekti\Magisterski studii\Fotografii\17-VII-2010\P7170263.JPG"/>
          <p:cNvPicPr/>
          <p:nvPr/>
        </p:nvPicPr>
        <p:blipFill>
          <a:blip r:embed="rId2" cstate="email"/>
          <a:srcRect/>
          <a:stretch>
            <a:fillRect/>
          </a:stretch>
        </p:blipFill>
        <p:spPr bwMode="auto">
          <a:xfrm>
            <a:off x="0" y="0"/>
            <a:ext cx="9161188" cy="6858000"/>
          </a:xfrm>
          <a:prstGeom prst="rect">
            <a:avLst/>
          </a:prstGeom>
          <a:ln>
            <a:noFill/>
          </a:ln>
          <a:effectLst>
            <a:softEdge rad="112500"/>
          </a:effectLst>
        </p:spPr>
      </p:pic>
      <p:sp>
        <p:nvSpPr>
          <p:cNvPr id="5" name="Title 1"/>
          <p:cNvSpPr txBox="1">
            <a:spLocks/>
          </p:cNvSpPr>
          <p:nvPr/>
        </p:nvSpPr>
        <p:spPr bwMode="auto">
          <a:xfrm>
            <a:off x="557242" y="14286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smtClean="0">
                <a:ln>
                  <a:noFill/>
                </a:ln>
                <a:effectLst/>
                <a:uLnTx/>
                <a:uFillTx/>
                <a:latin typeface="+mj-lt"/>
                <a:ea typeface="+mj-ea"/>
                <a:cs typeface="宋体"/>
              </a:rPr>
              <a:t>The spruce in ass. </a:t>
            </a:r>
            <a:r>
              <a:rPr kumimoji="0" lang="en-GB" sz="2800" b="1" i="1" u="none" strike="noStrike" kern="1200" cap="none" spc="0" normalizeH="0" baseline="0" noProof="0" smtClean="0">
                <a:ln>
                  <a:noFill/>
                </a:ln>
                <a:effectLst/>
                <a:uLnTx/>
                <a:uFillTx/>
                <a:latin typeface="+mj-lt"/>
                <a:ea typeface="+mj-ea"/>
                <a:cs typeface="宋体"/>
              </a:rPr>
              <a:t>Abieti-Piceetum scardicum</a:t>
            </a:r>
            <a:r>
              <a:rPr kumimoji="0" lang="en-GB" sz="2800" b="1" i="0" u="none" strike="noStrike" kern="1200" cap="none" spc="0" normalizeH="0" baseline="0" noProof="0" smtClean="0">
                <a:ln>
                  <a:noFill/>
                </a:ln>
                <a:effectLst/>
                <a:uLnTx/>
                <a:uFillTx/>
                <a:latin typeface="+mj-lt"/>
                <a:ea typeface="+mj-ea"/>
                <a:cs typeface="宋体"/>
              </a:rPr>
              <a:t> Em /1958/ 1985) and its whitering</a:t>
            </a:r>
            <a:r>
              <a:rPr kumimoji="0" lang="ro-RO" sz="2800" b="1" i="0" u="none" strike="noStrike" kern="1200" cap="none" spc="0" normalizeH="0" baseline="0" noProof="0" smtClean="0">
                <a:ln>
                  <a:noFill/>
                </a:ln>
                <a:effectLst/>
                <a:uLnTx/>
                <a:uFillTx/>
                <a:latin typeface="+mj-lt"/>
                <a:ea typeface="+mj-ea"/>
                <a:cs typeface="宋体"/>
              </a:rPr>
              <a:t>, </a:t>
            </a:r>
            <a:r>
              <a:rPr kumimoji="0" lang="en-US" sz="2800" b="1" i="0" u="none" strike="noStrike" kern="1200" cap="none" spc="0" normalizeH="0" baseline="0" noProof="0" smtClean="0">
                <a:ln>
                  <a:noFill/>
                </a:ln>
                <a:effectLst/>
                <a:uLnTx/>
                <a:uFillTx/>
                <a:latin typeface="+mj-lt"/>
                <a:ea typeface="+mj-ea"/>
                <a:cs typeface="宋体"/>
              </a:rPr>
              <a:t/>
            </a:r>
            <a:br>
              <a:rPr kumimoji="0" lang="en-US" sz="2800" b="1" i="0" u="none" strike="noStrike" kern="1200" cap="none" spc="0" normalizeH="0" baseline="0" noProof="0" smtClean="0">
                <a:ln>
                  <a:noFill/>
                </a:ln>
                <a:effectLst/>
                <a:uLnTx/>
                <a:uFillTx/>
                <a:latin typeface="+mj-lt"/>
                <a:ea typeface="+mj-ea"/>
                <a:cs typeface="宋体"/>
              </a:rPr>
            </a:br>
            <a:r>
              <a:rPr kumimoji="0" lang="ro-RO" sz="2800" b="1" i="0" u="none" strike="noStrike" kern="1200" cap="none" spc="0" normalizeH="0" baseline="0" noProof="0" smtClean="0">
                <a:ln>
                  <a:noFill/>
                </a:ln>
                <a:effectLst/>
                <a:uLnTx/>
                <a:uFillTx/>
                <a:latin typeface="+mj-lt"/>
                <a:ea typeface="+mj-ea"/>
                <a:cs typeface="宋体"/>
              </a:rPr>
              <a:t>National Park Mavrovo (2010)</a:t>
            </a:r>
            <a:endParaRPr kumimoji="0" lang="mk-MK" sz="2800" b="1" i="0" u="none" strike="noStrike" kern="1200" cap="none" spc="0" normalizeH="0" baseline="0" noProof="0">
              <a:ln>
                <a:noFill/>
              </a:ln>
              <a:effectLst/>
              <a:uLnTx/>
              <a:uFillTx/>
              <a:latin typeface="+mj-lt"/>
              <a:ea typeface="+mj-ea"/>
              <a:cs typeface="宋体"/>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fontScale="92500" lnSpcReduction="20000"/>
          </a:bodyPr>
          <a:lstStyle/>
          <a:p>
            <a:pPr algn="just">
              <a:buNone/>
            </a:pPr>
            <a:r>
              <a:rPr lang="en-US" b="1" i="1" smtClean="0"/>
              <a:t>Pinus peuce</a:t>
            </a:r>
            <a:endParaRPr lang="mk-MK" smtClean="0"/>
          </a:p>
          <a:p>
            <a:pPr algn="just"/>
            <a:r>
              <a:rPr lang="en-US" smtClean="0"/>
              <a:t>Location: r. Adzhina Reka, near the spruce-fir forest (Ass.</a:t>
            </a:r>
            <a:r>
              <a:rPr lang="en-US" i="1" smtClean="0"/>
              <a:t> Abieti-Piceetum scardicum</a:t>
            </a:r>
            <a:r>
              <a:rPr lang="en-US" smtClean="0"/>
              <a:t> Em /1958/ 1985).</a:t>
            </a:r>
            <a:endParaRPr lang="mk-MK" smtClean="0"/>
          </a:p>
          <a:p>
            <a:pPr algn="just"/>
            <a:r>
              <a:rPr lang="en-US" smtClean="0"/>
              <a:t>Evidently, an adult Macedonian pine tree aged 30-40 years, with a height of about 10 m and reached reproductive maturity and its immediate surroundings offspring of 150-200, with great vitality.</a:t>
            </a:r>
            <a:endParaRPr lang="mk-MK" smtClean="0"/>
          </a:p>
          <a:p>
            <a:pPr algn="just"/>
            <a:r>
              <a:rPr lang="en-US" smtClean="0"/>
              <a:t>The Macedonian pine is the Balkan endemic species and </a:t>
            </a:r>
            <a:r>
              <a:rPr lang="en-US" smtClean="0"/>
              <a:t>Arcto-Tertiary relic </a:t>
            </a:r>
            <a:r>
              <a:rPr lang="en-US" smtClean="0"/>
              <a:t>in Macedonia.</a:t>
            </a:r>
            <a:endParaRPr lang="mk-MK"/>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3010" name="Picture 2" descr="C:\NP Mavrovo-foto_Acevski&amp;Simovski\Dendroloshki specifichnosti\Pinus peuce\100_8818 (Mediu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1"/>
          <p:cNvSpPr txBox="1">
            <a:spLocks/>
          </p:cNvSpPr>
          <p:nvPr/>
        </p:nvSpPr>
        <p:spPr bwMode="auto">
          <a:xfrm>
            <a:off x="571472" y="550070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1" u="none" strike="noStrike" kern="1200" cap="none" spc="0" normalizeH="0" baseline="0" noProof="0" smtClean="0">
                <a:ln>
                  <a:noFill/>
                </a:ln>
                <a:effectLst/>
                <a:uLnTx/>
                <a:uFillTx/>
                <a:latin typeface="+mj-lt"/>
                <a:ea typeface="+mj-ea"/>
                <a:cs typeface="宋体"/>
              </a:rPr>
              <a:t>Pinus peuce </a:t>
            </a:r>
            <a:r>
              <a:rPr kumimoji="0" lang="en-GB" sz="2800" b="1" i="0" u="none" strike="noStrike" kern="1200" cap="none" spc="0" normalizeH="0" baseline="0" noProof="0" smtClean="0">
                <a:ln>
                  <a:noFill/>
                </a:ln>
                <a:effectLst/>
                <a:uLnTx/>
                <a:uFillTx/>
                <a:latin typeface="+mj-lt"/>
                <a:ea typeface="+mj-ea"/>
                <a:cs typeface="宋体"/>
              </a:rPr>
              <a:t>(Macedonian pine)</a:t>
            </a:r>
            <a:r>
              <a:rPr kumimoji="0" lang="ro-RO" sz="2800" b="1" i="0" u="none" strike="noStrike" kern="1200" cap="none" spc="0" normalizeH="0" baseline="0" noProof="0" smtClean="0">
                <a:ln>
                  <a:noFill/>
                </a:ln>
                <a:effectLst/>
                <a:uLnTx/>
                <a:uFillTx/>
                <a:latin typeface="+mj-lt"/>
                <a:ea typeface="+mj-ea"/>
                <a:cs typeface="宋体"/>
              </a:rPr>
              <a:t>, </a:t>
            </a:r>
            <a:r>
              <a:rPr kumimoji="0" lang="en-US" sz="2800" b="1" i="0" u="none" strike="noStrike" kern="1200" cap="none" spc="0" normalizeH="0" baseline="0" noProof="0" smtClean="0">
                <a:ln>
                  <a:noFill/>
                </a:ln>
                <a:effectLst/>
                <a:uLnTx/>
                <a:uFillTx/>
                <a:latin typeface="+mj-lt"/>
                <a:ea typeface="+mj-ea"/>
                <a:cs typeface="宋体"/>
              </a:rPr>
              <a:t/>
            </a:r>
            <a:br>
              <a:rPr kumimoji="0" lang="en-US" sz="2800" b="1" i="0" u="none" strike="noStrike" kern="1200" cap="none" spc="0" normalizeH="0" baseline="0" noProof="0" smtClean="0">
                <a:ln>
                  <a:noFill/>
                </a:ln>
                <a:effectLst/>
                <a:uLnTx/>
                <a:uFillTx/>
                <a:latin typeface="+mj-lt"/>
                <a:ea typeface="+mj-ea"/>
                <a:cs typeface="宋体"/>
              </a:rPr>
            </a:br>
            <a:r>
              <a:rPr kumimoji="0" lang="ro-RO" sz="2800" b="1" i="0" u="none" strike="noStrike" kern="1200" cap="none" spc="0" normalizeH="0" baseline="0" noProof="0" smtClean="0">
                <a:ln>
                  <a:noFill/>
                </a:ln>
                <a:effectLst/>
                <a:uLnTx/>
                <a:uFillTx/>
                <a:latin typeface="+mj-lt"/>
                <a:ea typeface="+mj-ea"/>
                <a:cs typeface="宋体"/>
              </a:rPr>
              <a:t>National Park Mavrovo (2010)</a:t>
            </a:r>
            <a:endParaRPr kumimoji="0" lang="mk-MK" sz="2800" b="1" i="0" u="none" strike="noStrike" kern="1200" cap="none" spc="0" normalizeH="0" baseline="0" noProof="0">
              <a:ln>
                <a:noFill/>
              </a:ln>
              <a:effectLst/>
              <a:uLnTx/>
              <a:uFillTx/>
              <a:latin typeface="+mj-lt"/>
              <a:ea typeface="+mj-ea"/>
              <a:cs typeface="宋体"/>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smtClean="0"/>
              <a:t>Past and Recent Data</a:t>
            </a:r>
            <a:endParaRPr lang="mk-MK" b="1" smtClean="0">
              <a:ea typeface="宋体"/>
            </a:endParaRPr>
          </a:p>
        </p:txBody>
      </p:sp>
      <p:sp>
        <p:nvSpPr>
          <p:cNvPr id="3" name="Content Placeholder 2"/>
          <p:cNvSpPr>
            <a:spLocks noGrp="1"/>
          </p:cNvSpPr>
          <p:nvPr>
            <p:ph idx="1"/>
          </p:nvPr>
        </p:nvSpPr>
        <p:spPr/>
        <p:txBody>
          <a:bodyPr rtlCol="0">
            <a:normAutofit/>
          </a:bodyPr>
          <a:lstStyle/>
          <a:p>
            <a:pPr marL="0" indent="0" algn="just" fontAlgn="auto">
              <a:spcAft>
                <a:spcPts val="0"/>
              </a:spcAft>
              <a:buNone/>
              <a:defRPr/>
            </a:pPr>
            <a:r>
              <a:rPr lang="en-GB" b="1" smtClean="0"/>
              <a:t>From previous research, it is important to mention the data of Em </a:t>
            </a:r>
            <a:r>
              <a:rPr lang="ro-RO" b="1" smtClean="0"/>
              <a:t>(1959, 1961, 1962, 1967, 1974, 1985), D</a:t>
            </a:r>
            <a:r>
              <a:rPr lang="en-US" b="1" smtClean="0"/>
              <a:t>zh</a:t>
            </a:r>
            <a:r>
              <a:rPr lang="ro-RO" b="1" smtClean="0"/>
              <a:t>ekov (1962, 1985), Rizovski (1978, 1985, 1996, 1999), Nikolovski (1991), Micevski (1985, 1993, 1995, 1998, 2001, 2005)</a:t>
            </a:r>
            <a:r>
              <a:rPr lang="en-GB" b="1" smtClean="0"/>
              <a:t>, and certain new data of </a:t>
            </a:r>
            <a:r>
              <a:rPr lang="en-US" b="1" smtClean="0"/>
              <a:t>Matevski (2011), </a:t>
            </a:r>
            <a:r>
              <a:rPr lang="en-GB" b="1" smtClean="0"/>
              <a:t>Acevski and Simovski (2009, 2010, 2011), Simovski (2011, 2012), </a:t>
            </a:r>
            <a:r>
              <a:rPr lang="ro-RO" b="1" smtClean="0"/>
              <a:t>particularly those conducted within the Park.</a:t>
            </a:r>
            <a:endParaRPr lang="en-GB" b="1"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Bojan\Proekti\Magisterski studii\Fotografii\17-VII-2010\P7170242.JPG"/>
          <p:cNvPicPr/>
          <p:nvPr/>
        </p:nvPicPr>
        <p:blipFill>
          <a:blip r:embed="rId2" cstate="email"/>
          <a:srcRect/>
          <a:stretch>
            <a:fillRect/>
          </a:stretch>
        </p:blipFill>
        <p:spPr bwMode="auto">
          <a:xfrm>
            <a:off x="4429124" y="1185098"/>
            <a:ext cx="4714876" cy="3529786"/>
          </a:xfrm>
          <a:prstGeom prst="rect">
            <a:avLst/>
          </a:prstGeom>
          <a:ln>
            <a:noFill/>
          </a:ln>
          <a:effectLst>
            <a:softEdge rad="112500"/>
          </a:effectLst>
        </p:spPr>
      </p:pic>
      <p:pic>
        <p:nvPicPr>
          <p:cNvPr id="5" name="Picture 4" descr="F:\Bojan\Proekti\Magisterski studii\Fotografii\17-VII-2010\P7170241.JPG"/>
          <p:cNvPicPr/>
          <p:nvPr/>
        </p:nvPicPr>
        <p:blipFill>
          <a:blip r:embed="rId3" cstate="print"/>
          <a:srcRect/>
          <a:stretch>
            <a:fillRect/>
          </a:stretch>
        </p:blipFill>
        <p:spPr bwMode="auto">
          <a:xfrm>
            <a:off x="0" y="0"/>
            <a:ext cx="4572000" cy="6088673"/>
          </a:xfrm>
          <a:prstGeom prst="rect">
            <a:avLst/>
          </a:prstGeom>
          <a:ln>
            <a:noFill/>
          </a:ln>
          <a:effectLst>
            <a:softEdge rad="112500"/>
          </a:effectLst>
        </p:spPr>
      </p:pic>
      <p:sp>
        <p:nvSpPr>
          <p:cNvPr id="6" name="Title 1"/>
          <p:cNvSpPr txBox="1">
            <a:spLocks/>
          </p:cNvSpPr>
          <p:nvPr/>
        </p:nvSpPr>
        <p:spPr bwMode="auto">
          <a:xfrm>
            <a:off x="785786" y="7142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smtClean="0">
                <a:ln>
                  <a:noFill/>
                </a:ln>
                <a:effectLst/>
                <a:uLnTx/>
                <a:uFillTx/>
                <a:latin typeface="+mj-lt"/>
                <a:ea typeface="+mj-ea"/>
                <a:cs typeface="宋体"/>
              </a:rPr>
              <a:t>The </a:t>
            </a:r>
            <a:r>
              <a:rPr kumimoji="0" lang="en-GB" sz="2800" b="1" i="0" u="none" strike="noStrike" kern="1200" cap="none" spc="0" normalizeH="0" baseline="0" noProof="0" smtClean="0">
                <a:ln>
                  <a:noFill/>
                </a:ln>
                <a:effectLst/>
                <a:uLnTx/>
                <a:uFillTx/>
                <a:latin typeface="+mj-lt"/>
                <a:ea typeface="+mj-ea"/>
                <a:cs typeface="宋体"/>
              </a:rPr>
              <a:t>Macedonian </a:t>
            </a:r>
            <a:r>
              <a:rPr kumimoji="0" lang="en-GB" sz="2800" b="1" i="0" u="none" strike="noStrike" kern="1200" cap="none" spc="0" normalizeH="0" baseline="0" noProof="0" smtClean="0">
                <a:ln>
                  <a:noFill/>
                </a:ln>
                <a:effectLst/>
                <a:uLnTx/>
                <a:uFillTx/>
                <a:latin typeface="+mj-lt"/>
                <a:ea typeface="+mj-ea"/>
                <a:cs typeface="宋体"/>
              </a:rPr>
              <a:t>pine</a:t>
            </a:r>
            <a:r>
              <a:rPr kumimoji="0" lang="ro-RO" sz="2800" b="1" i="0" u="none" strike="noStrike" kern="1200" cap="none" spc="0" normalizeH="0" baseline="0" noProof="0" smtClean="0">
                <a:ln>
                  <a:noFill/>
                </a:ln>
                <a:effectLst/>
                <a:uLnTx/>
                <a:uFillTx/>
                <a:latin typeface="+mj-lt"/>
                <a:ea typeface="+mj-ea"/>
                <a:cs typeface="宋体"/>
              </a:rPr>
              <a:t>, </a:t>
            </a:r>
            <a:r>
              <a:rPr kumimoji="0" lang="en-US" sz="2800" b="1" i="0" u="none" strike="noStrike" kern="1200" cap="none" spc="0" normalizeH="0" baseline="0" noProof="0" smtClean="0">
                <a:ln>
                  <a:noFill/>
                </a:ln>
                <a:effectLst/>
                <a:uLnTx/>
                <a:uFillTx/>
                <a:latin typeface="+mj-lt"/>
                <a:ea typeface="+mj-ea"/>
                <a:cs typeface="宋体"/>
              </a:rPr>
              <a:t/>
            </a:r>
            <a:br>
              <a:rPr kumimoji="0" lang="en-US" sz="2800" b="1" i="0" u="none" strike="noStrike" kern="1200" cap="none" spc="0" normalizeH="0" baseline="0" noProof="0" smtClean="0">
                <a:ln>
                  <a:noFill/>
                </a:ln>
                <a:effectLst/>
                <a:uLnTx/>
                <a:uFillTx/>
                <a:latin typeface="+mj-lt"/>
                <a:ea typeface="+mj-ea"/>
                <a:cs typeface="宋体"/>
              </a:rPr>
            </a:br>
            <a:r>
              <a:rPr kumimoji="0" lang="ro-RO" sz="2800" b="1" i="0" u="none" strike="noStrike" kern="1200" cap="none" spc="0" normalizeH="0" baseline="0" noProof="0" smtClean="0">
                <a:ln>
                  <a:noFill/>
                </a:ln>
                <a:effectLst/>
                <a:uLnTx/>
                <a:uFillTx/>
                <a:latin typeface="+mj-lt"/>
                <a:ea typeface="+mj-ea"/>
                <a:cs typeface="宋体"/>
              </a:rPr>
              <a:t>National Park Mavrovo (2010)</a:t>
            </a:r>
            <a:endParaRPr kumimoji="0" lang="mk-MK" sz="2800" b="1" i="0" u="none" strike="noStrike" kern="1200" cap="none" spc="0" normalizeH="0" baseline="0" noProof="0">
              <a:ln>
                <a:noFill/>
              </a:ln>
              <a:effectLst/>
              <a:uLnTx/>
              <a:uFillTx/>
              <a:latin typeface="+mj-lt"/>
              <a:ea typeface="+mj-ea"/>
              <a:cs typeface="宋体"/>
            </a:endParaRPr>
          </a:p>
        </p:txBody>
      </p:sp>
      <p:sp>
        <p:nvSpPr>
          <p:cNvPr id="7" name="Title 1"/>
          <p:cNvSpPr txBox="1">
            <a:spLocks/>
          </p:cNvSpPr>
          <p:nvPr/>
        </p:nvSpPr>
        <p:spPr bwMode="auto">
          <a:xfrm>
            <a:off x="842994" y="5072074"/>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2800" b="1" smtClean="0">
                <a:latin typeface="+mj-lt"/>
                <a:ea typeface="+mj-ea"/>
              </a:rPr>
              <a:t>Mature cones (left); flower</a:t>
            </a:r>
            <a:r>
              <a:rPr kumimoji="0" lang="ro-RO" sz="2800" b="1" i="0" u="none" strike="noStrike" kern="1200" cap="none" spc="0" normalizeH="0" baseline="0" noProof="0" smtClean="0">
                <a:ln>
                  <a:noFill/>
                </a:ln>
                <a:effectLst/>
                <a:uLnTx/>
                <a:uFillTx/>
                <a:latin typeface="+mj-lt"/>
                <a:ea typeface="+mj-ea"/>
                <a:cs typeface="宋体"/>
              </a:rPr>
              <a:t>, </a:t>
            </a:r>
            <a:r>
              <a:rPr kumimoji="0" lang="en-US" sz="2800" b="1" i="0" u="none" strike="noStrike" kern="1200" cap="none" spc="0" normalizeH="0" baseline="0" noProof="0" smtClean="0">
                <a:ln>
                  <a:noFill/>
                </a:ln>
                <a:effectLst/>
                <a:uLnTx/>
                <a:uFillTx/>
                <a:latin typeface="+mj-lt"/>
                <a:ea typeface="+mj-ea"/>
                <a:cs typeface="宋体"/>
              </a:rPr>
              <a:t/>
            </a:r>
            <a:br>
              <a:rPr kumimoji="0" lang="en-US" sz="2800" b="1" i="0" u="none" strike="noStrike" kern="1200" cap="none" spc="0" normalizeH="0" baseline="0" noProof="0" smtClean="0">
                <a:ln>
                  <a:noFill/>
                </a:ln>
                <a:effectLst/>
                <a:uLnTx/>
                <a:uFillTx/>
                <a:latin typeface="+mj-lt"/>
                <a:ea typeface="+mj-ea"/>
                <a:cs typeface="宋体"/>
              </a:rPr>
            </a:br>
            <a:r>
              <a:rPr kumimoji="0" lang="ro-RO" sz="2800" b="1" i="0" u="none" strike="noStrike" kern="1200" cap="none" spc="0" normalizeH="0" baseline="0" noProof="0" smtClean="0">
                <a:ln>
                  <a:noFill/>
                </a:ln>
                <a:effectLst/>
                <a:uLnTx/>
                <a:uFillTx/>
                <a:latin typeface="+mj-lt"/>
                <a:ea typeface="+mj-ea"/>
                <a:cs typeface="宋体"/>
              </a:rPr>
              <a:t>National Park Mavrovo (2010)</a:t>
            </a:r>
            <a:endParaRPr kumimoji="0" lang="mk-MK" sz="2800" b="1" i="0" u="none" strike="noStrike" kern="1200" cap="none" spc="0" normalizeH="0" baseline="0" noProof="0">
              <a:ln>
                <a:noFill/>
              </a:ln>
              <a:effectLst/>
              <a:uLnTx/>
              <a:uFillTx/>
              <a:latin typeface="+mj-lt"/>
              <a:ea typeface="+mj-ea"/>
              <a:cs typeface="宋体"/>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fontScale="77500" lnSpcReduction="20000"/>
          </a:bodyPr>
          <a:lstStyle/>
          <a:p>
            <a:pPr algn="just">
              <a:buNone/>
            </a:pPr>
            <a:r>
              <a:rPr lang="en-US" b="1" i="1" smtClean="0"/>
              <a:t>Pinus nigra</a:t>
            </a:r>
            <a:endParaRPr lang="mk-MK" smtClean="0"/>
          </a:p>
          <a:p>
            <a:pPr algn="just"/>
            <a:r>
              <a:rPr lang="en-US" smtClean="0"/>
              <a:t>Location: Strezimir (Border Police Checkpoint), within the black pine grove (Ass.</a:t>
            </a:r>
            <a:r>
              <a:rPr lang="en-US" i="1" smtClean="0"/>
              <a:t> Abieti-Fagetum </a:t>
            </a:r>
            <a:r>
              <a:rPr lang="en-US" smtClean="0"/>
              <a:t>subass.</a:t>
            </a:r>
            <a:r>
              <a:rPr lang="en-US" i="1" smtClean="0"/>
              <a:t> Pinetosum nigrae </a:t>
            </a:r>
            <a:r>
              <a:rPr lang="en-US" smtClean="0"/>
              <a:t>nomen nudum /J. Acevski et B. Simovski</a:t>
            </a:r>
            <a:r>
              <a:rPr lang="mk-MK" smtClean="0"/>
              <a:t> 201</a:t>
            </a:r>
            <a:r>
              <a:rPr lang="en-US" smtClean="0"/>
              <a:t>1/).</a:t>
            </a:r>
            <a:endParaRPr lang="mk-MK" smtClean="0"/>
          </a:p>
          <a:p>
            <a:pPr algn="just"/>
            <a:r>
              <a:rPr lang="en-US" smtClean="0"/>
              <a:t>From a scientific standpoint, a very interesting phenomenon that deserves more intensive research to determine the reason for its spread (primary or secondary origin). Here black pine (</a:t>
            </a:r>
            <a:r>
              <a:rPr lang="en-US" i="1" smtClean="0"/>
              <a:t>Pinus nigra</a:t>
            </a:r>
            <a:r>
              <a:rPr lang="en-US" smtClean="0"/>
              <a:t>) has no competition from other species, and adjacent to well-developed mesophilic beech-fir forests, and even individual trees encountered by spruce (</a:t>
            </a:r>
            <a:r>
              <a:rPr lang="en-US" i="1" smtClean="0"/>
              <a:t>Picea abies</a:t>
            </a:r>
            <a:r>
              <a:rPr lang="en-US" smtClean="0"/>
              <a:t>).</a:t>
            </a:r>
            <a:endParaRPr lang="mk-MK" smtClean="0"/>
          </a:p>
          <a:p>
            <a:pPr algn="just"/>
            <a:r>
              <a:rPr lang="en-US" smtClean="0"/>
              <a:t>Location: St. Panteleimon, near Mavrovo lake, near the village Nikiforovo. Old trees of black pine.</a:t>
            </a:r>
            <a:endParaRPr lang="mk-MK"/>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Bojan\Proekti\Magisterski studii\Fotografii\25-VII-2010\P7250165.JPG"/>
          <p:cNvPicPr/>
          <p:nvPr/>
        </p:nvPicPr>
        <p:blipFill>
          <a:blip r:embed="rId2" cstate="email"/>
          <a:srcRect/>
          <a:stretch>
            <a:fillRect/>
          </a:stretch>
        </p:blipFill>
        <p:spPr bwMode="auto">
          <a:xfrm>
            <a:off x="0" y="0"/>
            <a:ext cx="9144000" cy="6852537"/>
          </a:xfrm>
          <a:prstGeom prst="rect">
            <a:avLst/>
          </a:prstGeom>
          <a:ln>
            <a:noFill/>
          </a:ln>
          <a:effectLst>
            <a:softEdge rad="112500"/>
          </a:effectLst>
        </p:spPr>
      </p:pic>
      <p:sp>
        <p:nvSpPr>
          <p:cNvPr id="3" name="Title 1"/>
          <p:cNvSpPr txBox="1">
            <a:spLocks/>
          </p:cNvSpPr>
          <p:nvPr/>
        </p:nvSpPr>
        <p:spPr bwMode="auto">
          <a:xfrm>
            <a:off x="214282" y="7142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smtClean="0">
                <a:ln>
                  <a:noFill/>
                </a:ln>
                <a:effectLst/>
                <a:uLnTx/>
                <a:uFillTx/>
                <a:latin typeface="+mj-lt"/>
                <a:ea typeface="+mj-ea"/>
                <a:cs typeface="宋体"/>
              </a:rPr>
              <a:t>The Black pine grove</a:t>
            </a:r>
            <a:r>
              <a:rPr kumimoji="0" lang="ro-RO" sz="2800" b="1" i="0" u="none" strike="noStrike" kern="1200" cap="none" spc="0" normalizeH="0" baseline="0" noProof="0" smtClean="0">
                <a:ln>
                  <a:noFill/>
                </a:ln>
                <a:effectLst/>
                <a:uLnTx/>
                <a:uFillTx/>
                <a:latin typeface="+mj-lt"/>
                <a:ea typeface="+mj-ea"/>
                <a:cs typeface="宋体"/>
              </a:rPr>
              <a:t>,</a:t>
            </a:r>
            <a:r>
              <a:rPr kumimoji="0" lang="en-US" sz="2800" b="1" i="0" u="none" strike="noStrike" kern="1200" cap="none" spc="0" normalizeH="0" baseline="0" noProof="0" smtClean="0">
                <a:ln>
                  <a:noFill/>
                </a:ln>
                <a:effectLst/>
                <a:uLnTx/>
                <a:uFillTx/>
                <a:latin typeface="+mj-lt"/>
                <a:ea typeface="+mj-ea"/>
                <a:cs typeface="宋体"/>
              </a:rPr>
              <a:t> Strezimir,</a:t>
            </a:r>
            <a:r>
              <a:rPr kumimoji="0" lang="ro-RO" sz="2800" b="1" i="0" u="none" strike="noStrike" kern="1200" cap="none" spc="0" normalizeH="0" baseline="0" noProof="0" smtClean="0">
                <a:ln>
                  <a:noFill/>
                </a:ln>
                <a:effectLst/>
                <a:uLnTx/>
                <a:uFillTx/>
                <a:latin typeface="+mj-lt"/>
                <a:ea typeface="+mj-ea"/>
                <a:cs typeface="宋体"/>
              </a:rPr>
              <a:t> </a:t>
            </a:r>
            <a:r>
              <a:rPr kumimoji="0" lang="en-US" sz="2800" b="1" i="0" u="none" strike="noStrike" kern="1200" cap="none" spc="0" normalizeH="0" baseline="0" noProof="0" smtClean="0">
                <a:ln>
                  <a:noFill/>
                </a:ln>
                <a:effectLst/>
                <a:uLnTx/>
                <a:uFillTx/>
                <a:latin typeface="+mj-lt"/>
                <a:ea typeface="+mj-ea"/>
                <a:cs typeface="宋体"/>
              </a:rPr>
              <a:t/>
            </a:r>
            <a:br>
              <a:rPr kumimoji="0" lang="en-US" sz="2800" b="1" i="0" u="none" strike="noStrike" kern="1200" cap="none" spc="0" normalizeH="0" baseline="0" noProof="0" smtClean="0">
                <a:ln>
                  <a:noFill/>
                </a:ln>
                <a:effectLst/>
                <a:uLnTx/>
                <a:uFillTx/>
                <a:latin typeface="+mj-lt"/>
                <a:ea typeface="+mj-ea"/>
                <a:cs typeface="宋体"/>
              </a:rPr>
            </a:br>
            <a:r>
              <a:rPr kumimoji="0" lang="ro-RO" sz="2800" b="1" i="0" u="none" strike="noStrike" kern="1200" cap="none" spc="0" normalizeH="0" baseline="0" noProof="0" smtClean="0">
                <a:ln>
                  <a:noFill/>
                </a:ln>
                <a:effectLst/>
                <a:uLnTx/>
                <a:uFillTx/>
                <a:latin typeface="+mj-lt"/>
                <a:ea typeface="+mj-ea"/>
                <a:cs typeface="宋体"/>
              </a:rPr>
              <a:t>National Park Mavrovo (2010)</a:t>
            </a:r>
            <a:endParaRPr kumimoji="0" lang="mk-MK" sz="2800" b="1" i="0" u="none" strike="noStrike" kern="1200" cap="none" spc="0" normalizeH="0" baseline="0" noProof="0">
              <a:ln>
                <a:noFill/>
              </a:ln>
              <a:effectLst/>
              <a:uLnTx/>
              <a:uFillTx/>
              <a:latin typeface="+mj-lt"/>
              <a:ea typeface="+mj-ea"/>
              <a:cs typeface="宋体"/>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Bojan\Proekti\Magisterski studii\Fotografii\8-IV-2010\P4080091.JPG"/>
          <p:cNvPicPr/>
          <p:nvPr/>
        </p:nvPicPr>
        <p:blipFill>
          <a:blip r:embed="rId2" cstate="email"/>
          <a:srcRect/>
          <a:stretch>
            <a:fillRect/>
          </a:stretch>
        </p:blipFill>
        <p:spPr bwMode="auto">
          <a:xfrm>
            <a:off x="0" y="0"/>
            <a:ext cx="5138606" cy="6858000"/>
          </a:xfrm>
          <a:prstGeom prst="rect">
            <a:avLst/>
          </a:prstGeom>
          <a:ln>
            <a:noFill/>
          </a:ln>
          <a:effectLst>
            <a:softEdge rad="112500"/>
          </a:effectLst>
        </p:spPr>
      </p:pic>
      <p:pic>
        <p:nvPicPr>
          <p:cNvPr id="6" name="Picture 5" descr="F:\Bojan\Proekti\Magisterski studii\Fotografii\18-VII-2010\P7180498.JPG"/>
          <p:cNvPicPr/>
          <p:nvPr/>
        </p:nvPicPr>
        <p:blipFill>
          <a:blip r:embed="rId3" cstate="email"/>
          <a:srcRect/>
          <a:stretch>
            <a:fillRect/>
          </a:stretch>
        </p:blipFill>
        <p:spPr bwMode="auto">
          <a:xfrm>
            <a:off x="4000497" y="0"/>
            <a:ext cx="5143504" cy="6859925"/>
          </a:xfrm>
          <a:prstGeom prst="rect">
            <a:avLst/>
          </a:prstGeom>
          <a:ln>
            <a:noFill/>
          </a:ln>
          <a:effectLst>
            <a:softEdge rad="112500"/>
          </a:effectLst>
        </p:spPr>
      </p:pic>
      <p:pic>
        <p:nvPicPr>
          <p:cNvPr id="4" name="Picture 3" descr="F:\Bojan\Proekti\Magisterski studii\Fotografii\18-VII-2010\P7180499.JPG"/>
          <p:cNvPicPr/>
          <p:nvPr/>
        </p:nvPicPr>
        <p:blipFill>
          <a:blip r:embed="rId4" cstate="email"/>
          <a:srcRect/>
          <a:stretch>
            <a:fillRect/>
          </a:stretch>
        </p:blipFill>
        <p:spPr bwMode="auto">
          <a:xfrm>
            <a:off x="3000364" y="3706045"/>
            <a:ext cx="2357454" cy="3151955"/>
          </a:xfrm>
          <a:prstGeom prst="ellipse">
            <a:avLst/>
          </a:prstGeom>
          <a:ln>
            <a:noFill/>
          </a:ln>
          <a:effectLst>
            <a:softEdge rad="112500"/>
          </a:effectLst>
        </p:spPr>
      </p:pic>
      <p:sp>
        <p:nvSpPr>
          <p:cNvPr id="7" name="Title 1"/>
          <p:cNvSpPr txBox="1">
            <a:spLocks/>
          </p:cNvSpPr>
          <p:nvPr/>
        </p:nvSpPr>
        <p:spPr bwMode="auto">
          <a:xfrm>
            <a:off x="214282" y="7142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The old Black pine trees</a:t>
            </a:r>
            <a:r>
              <a:rPr kumimoji="0" lang="ro-RO"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a:t>
            </a:r>
            <a:r>
              <a:rPr kumimoji="0" lang="en-US"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 Panteleimon,</a:t>
            </a:r>
            <a:r>
              <a:rPr kumimoji="0" lang="ro-RO"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 </a:t>
            </a:r>
            <a:r>
              <a:rPr kumimoji="0" lang="en-US"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
            </a:r>
            <a:br>
              <a:rPr kumimoji="0" lang="en-US"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br>
            <a:r>
              <a:rPr kumimoji="0" lang="ro-RO" sz="2800" b="1" i="0" u="none" strike="noStrike" kern="1200" cap="none" spc="0" normalizeH="0" baseline="0" noProof="0" smtClean="0">
                <a:ln>
                  <a:noFill/>
                </a:ln>
                <a:solidFill>
                  <a:srgbClr val="FF0000"/>
                </a:solidFill>
                <a:effectLst>
                  <a:outerShdw blurRad="38100" dist="38100" dir="2700000" algn="tl">
                    <a:srgbClr val="000000">
                      <a:alpha val="43137"/>
                    </a:srgbClr>
                  </a:outerShdw>
                </a:effectLst>
                <a:uLnTx/>
                <a:uFillTx/>
                <a:latin typeface="+mj-lt"/>
                <a:ea typeface="+mj-ea"/>
                <a:cs typeface="宋体"/>
              </a:rPr>
              <a:t>National Park Mavrovo (2010)</a:t>
            </a:r>
            <a:endParaRPr kumimoji="0" lang="mk-MK" sz="2800" b="1" i="0" u="none" strike="noStrike" kern="1200" cap="none" spc="0" normalizeH="0" baseline="0" noProof="0">
              <a:ln>
                <a:noFill/>
              </a:ln>
              <a:solidFill>
                <a:srgbClr val="FF0000"/>
              </a:solidFill>
              <a:effectLst>
                <a:outerShdw blurRad="38100" dist="38100" dir="2700000" algn="tl">
                  <a:srgbClr val="000000">
                    <a:alpha val="43137"/>
                  </a:srgbClr>
                </a:outerShdw>
              </a:effectLst>
              <a:uLnTx/>
              <a:uFillTx/>
              <a:latin typeface="+mj-lt"/>
              <a:ea typeface="+mj-ea"/>
              <a:cs typeface="宋体"/>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fontScale="92500"/>
          </a:bodyPr>
          <a:lstStyle/>
          <a:p>
            <a:pPr>
              <a:buNone/>
            </a:pPr>
            <a:r>
              <a:rPr lang="en-US" sz="3000" b="1" i="1" smtClean="0"/>
              <a:t>Juniperus foetidissima</a:t>
            </a:r>
            <a:r>
              <a:rPr lang="mk-MK" sz="3000" b="1" i="1" smtClean="0"/>
              <a:t>,</a:t>
            </a:r>
            <a:r>
              <a:rPr lang="en-US" sz="3000" b="1" i="1" smtClean="0"/>
              <a:t> J. foetidissima </a:t>
            </a:r>
            <a:r>
              <a:rPr lang="en-US" sz="3000" b="1" smtClean="0"/>
              <a:t>f.</a:t>
            </a:r>
            <a:r>
              <a:rPr lang="en-US" sz="3000" b="1" i="1" smtClean="0"/>
              <a:t> retinospora </a:t>
            </a:r>
            <a:endParaRPr lang="mk-MK" sz="3000" smtClean="0"/>
          </a:p>
          <a:p>
            <a:pPr algn="just"/>
            <a:r>
              <a:rPr lang="en-US" smtClean="0"/>
              <a:t>Location: atop the village Selce, place called Golubarnik, above the forest road to the crest, within Ass.</a:t>
            </a:r>
            <a:r>
              <a:rPr lang="en-US" i="1" smtClean="0"/>
              <a:t> Querco-Ostryetum carpinifoliae</a:t>
            </a:r>
            <a:r>
              <a:rPr lang="en-US" smtClean="0"/>
              <a:t> Ht. 1938, hardly accessible terrain. Old specimens of stink juniper and its form.</a:t>
            </a:r>
            <a:endParaRPr lang="mk-MK" smtClean="0"/>
          </a:p>
          <a:p>
            <a:pPr algn="just"/>
            <a:r>
              <a:rPr lang="en-US" smtClean="0"/>
              <a:t>Location: Village Galichnik. Old specimens of stink juniper.</a:t>
            </a:r>
            <a:endParaRPr lang="mk-MK"/>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Bojan\Proekti\Magisterski studii\Fotografii\13-V-2010\P5130382.JPG"/>
          <p:cNvPicPr/>
          <p:nvPr/>
        </p:nvPicPr>
        <p:blipFill>
          <a:blip r:embed="rId2" cstate="email"/>
          <a:srcRect/>
          <a:stretch>
            <a:fillRect/>
          </a:stretch>
        </p:blipFill>
        <p:spPr bwMode="auto">
          <a:xfrm>
            <a:off x="4429124" y="2786058"/>
            <a:ext cx="4714876" cy="3540198"/>
          </a:xfrm>
          <a:prstGeom prst="rect">
            <a:avLst/>
          </a:prstGeom>
          <a:ln>
            <a:noFill/>
          </a:ln>
          <a:effectLst>
            <a:softEdge rad="112500"/>
          </a:effectLst>
        </p:spPr>
      </p:pic>
      <p:pic>
        <p:nvPicPr>
          <p:cNvPr id="5" name="Picture 4" descr="F:\Bojan\Proekti\Magisterski studii\Fotografii\13-V-2010\P5130387.JPG"/>
          <p:cNvPicPr/>
          <p:nvPr/>
        </p:nvPicPr>
        <p:blipFill>
          <a:blip r:embed="rId3" cstate="email"/>
          <a:srcRect/>
          <a:stretch>
            <a:fillRect/>
          </a:stretch>
        </p:blipFill>
        <p:spPr bwMode="auto">
          <a:xfrm>
            <a:off x="-1" y="0"/>
            <a:ext cx="4762501" cy="3571876"/>
          </a:xfrm>
          <a:prstGeom prst="rect">
            <a:avLst/>
          </a:prstGeom>
          <a:ln>
            <a:noFill/>
          </a:ln>
          <a:effectLst>
            <a:softEdge rad="112500"/>
          </a:effectLst>
        </p:spPr>
      </p:pic>
      <p:sp>
        <p:nvSpPr>
          <p:cNvPr id="6" name="Rectangle 5"/>
          <p:cNvSpPr/>
          <p:nvPr/>
        </p:nvSpPr>
        <p:spPr>
          <a:xfrm>
            <a:off x="4139952" y="71414"/>
            <a:ext cx="4286280" cy="461665"/>
          </a:xfrm>
          <a:prstGeom prst="rect">
            <a:avLst/>
          </a:prstGeom>
        </p:spPr>
        <p:txBody>
          <a:bodyPr wrap="square">
            <a:spAutoFit/>
          </a:bodyPr>
          <a:lstStyle/>
          <a:p>
            <a:pPr algn="ctr">
              <a:buNone/>
            </a:pPr>
            <a:r>
              <a:rPr lang="en-US" sz="2400" b="1" i="1" smtClean="0">
                <a:latin typeface="+mj-lt"/>
              </a:rPr>
              <a:t>Juniperus foetidissima</a:t>
            </a:r>
            <a:endParaRPr lang="en-GB" sz="2400" smtClean="0">
              <a:latin typeface="+mj-lt"/>
            </a:endParaRPr>
          </a:p>
        </p:txBody>
      </p:sp>
      <p:sp>
        <p:nvSpPr>
          <p:cNvPr id="7" name="Rectangle 6"/>
          <p:cNvSpPr/>
          <p:nvPr/>
        </p:nvSpPr>
        <p:spPr>
          <a:xfrm>
            <a:off x="1750520" y="5786454"/>
            <a:ext cx="2677464" cy="461665"/>
          </a:xfrm>
          <a:prstGeom prst="rect">
            <a:avLst/>
          </a:prstGeom>
        </p:spPr>
        <p:txBody>
          <a:bodyPr wrap="none">
            <a:spAutoFit/>
          </a:bodyPr>
          <a:lstStyle/>
          <a:p>
            <a:r>
              <a:rPr lang="en-US" sz="2400" b="1" i="1" smtClean="0">
                <a:latin typeface="+mj-lt"/>
              </a:rPr>
              <a:t>J. f</a:t>
            </a:r>
            <a:r>
              <a:rPr lang="mk-MK" sz="2400" b="1" i="1" smtClean="0">
                <a:latin typeface="+mj-lt"/>
              </a:rPr>
              <a:t>.</a:t>
            </a:r>
            <a:r>
              <a:rPr lang="en-US" sz="2400" b="1" i="1" smtClean="0">
                <a:latin typeface="+mj-lt"/>
              </a:rPr>
              <a:t> </a:t>
            </a:r>
            <a:r>
              <a:rPr lang="en-US" sz="2400" b="1" smtClean="0">
                <a:latin typeface="+mj-lt"/>
              </a:rPr>
              <a:t>var.</a:t>
            </a:r>
            <a:r>
              <a:rPr lang="en-US" sz="2400" b="1" i="1" smtClean="0">
                <a:latin typeface="+mj-lt"/>
              </a:rPr>
              <a:t> retinospora</a:t>
            </a:r>
            <a:endParaRPr lang="mk-MK" sz="2400">
              <a:latin typeface="+mj-l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Berberis vulgaris</a:t>
            </a:r>
            <a:endParaRPr lang="mk-MK" sz="2800" smtClean="0"/>
          </a:p>
          <a:p>
            <a:pPr algn="just"/>
            <a:r>
              <a:rPr lang="en-US" sz="2800" smtClean="0"/>
              <a:t>Location: r. Adzhina Reka, near spruce-fir forest (Ass.</a:t>
            </a:r>
            <a:r>
              <a:rPr lang="en-US" sz="2800" i="1" smtClean="0"/>
              <a:t> Abieti-Piceetum scardicum</a:t>
            </a:r>
            <a:r>
              <a:rPr lang="en-US" sz="2800" smtClean="0"/>
              <a:t> Em (1958) 1985).</a:t>
            </a:r>
            <a:endParaRPr lang="mk-MK" sz="2800" smtClean="0"/>
          </a:p>
          <a:p>
            <a:pPr algn="just"/>
            <a:r>
              <a:rPr lang="en-US" sz="2800" smtClean="0"/>
              <a:t>Significant occurrence of the phenomenon, because the common barberry as steppe floral element is recorded in a forest community with expressed mosephilic species: Norway spruce (</a:t>
            </a:r>
            <a:r>
              <a:rPr lang="en-US" sz="2800" i="1" smtClean="0"/>
              <a:t>Picea abies</a:t>
            </a:r>
            <a:r>
              <a:rPr lang="en-US" sz="2800" smtClean="0"/>
              <a:t>) and Balkan fir (</a:t>
            </a:r>
            <a:r>
              <a:rPr lang="en-US" sz="2800" i="1" smtClean="0"/>
              <a:t>Abies borisii-regis</a:t>
            </a:r>
            <a:r>
              <a:rPr lang="en-US" sz="2800" smtClean="0"/>
              <a:t>).</a:t>
            </a:r>
            <a:endParaRPr lang="mk-MK" sz="28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4034" name="Picture 2" descr="C:\NP Mavrovo-foto_Acevski&amp;Simovski\Dendroloshki specifichnosti\Berberis vulgaris\DSCN2198 (Mediu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1"/>
          <p:cNvSpPr txBox="1">
            <a:spLocks/>
          </p:cNvSpPr>
          <p:nvPr/>
        </p:nvSpPr>
        <p:spPr bwMode="auto">
          <a:xfrm>
            <a:off x="700118" y="21429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r"/>
            <a:r>
              <a:rPr kumimoji="0" lang="en-US" sz="2800" b="1" i="1" u="none" kern="1200" cap="none" spc="0" normalizeH="0" baseline="0" noProof="0" smtClean="0">
                <a:ln>
                  <a:noFill/>
                </a:ln>
                <a:solidFill>
                  <a:schemeClr val="bg1"/>
                </a:solidFill>
                <a:uLnTx/>
                <a:uFillTx/>
                <a:latin typeface="+mj-lt"/>
                <a:ea typeface="+mj-ea"/>
                <a:cs typeface="宋体"/>
              </a:rPr>
              <a:t>Berberis vulgaris </a:t>
            </a:r>
            <a:r>
              <a:rPr kumimoji="0" lang="en-US" sz="2800" b="1" u="none" kern="1200" cap="none" spc="0" normalizeH="0" baseline="0" noProof="0" smtClean="0">
                <a:ln>
                  <a:noFill/>
                </a:ln>
                <a:solidFill>
                  <a:schemeClr val="bg1"/>
                </a:solidFill>
                <a:uLnTx/>
                <a:uFillTx/>
                <a:latin typeface="+mj-lt"/>
                <a:ea typeface="+mj-ea"/>
                <a:cs typeface="宋体"/>
              </a:rPr>
              <a:t>near </a:t>
            </a:r>
            <a:r>
              <a:rPr lang="en-GB" sz="2800" b="1" smtClean="0">
                <a:solidFill>
                  <a:schemeClr val="bg1"/>
                </a:solidFill>
                <a:latin typeface="+mj-lt"/>
              </a:rPr>
              <a:t>ass. </a:t>
            </a:r>
            <a:r>
              <a:rPr lang="en-GB" sz="2800" b="1" i="1" smtClean="0">
                <a:solidFill>
                  <a:schemeClr val="bg1"/>
                </a:solidFill>
                <a:latin typeface="+mj-lt"/>
              </a:rPr>
              <a:t>Abieti-Piceetum scardicum</a:t>
            </a:r>
            <a:r>
              <a:rPr lang="en-GB" sz="2800" b="1" smtClean="0">
                <a:solidFill>
                  <a:schemeClr val="bg1"/>
                </a:solidFill>
                <a:latin typeface="+mj-lt"/>
              </a:rPr>
              <a:t> Em (1958) 1985</a:t>
            </a:r>
            <a:r>
              <a:rPr kumimoji="0" lang="en-US" sz="2800" b="1" i="0" u="none" kern="1200" cap="none" spc="0" normalizeH="0" baseline="0" noProof="0" smtClean="0">
                <a:ln>
                  <a:noFill/>
                </a:ln>
                <a:solidFill>
                  <a:schemeClr val="bg1"/>
                </a:solidFill>
                <a:uLnTx/>
                <a:uFillTx/>
                <a:latin typeface="+mj-lt"/>
                <a:ea typeface="+mj-ea"/>
                <a:cs typeface="宋体"/>
              </a:rPr>
              <a:t>,</a:t>
            </a:r>
            <a:r>
              <a:rPr kumimoji="0" lang="ro-RO" sz="2800" b="1" i="0" u="none" kern="1200" cap="none" spc="0" normalizeH="0" baseline="0" noProof="0" smtClean="0">
                <a:ln>
                  <a:noFill/>
                </a:ln>
                <a:solidFill>
                  <a:schemeClr val="bg1"/>
                </a:solidFill>
                <a:uLnTx/>
                <a:uFillTx/>
                <a:latin typeface="+mj-lt"/>
                <a:ea typeface="+mj-ea"/>
                <a:cs typeface="宋体"/>
              </a:rPr>
              <a:t> </a:t>
            </a:r>
            <a:r>
              <a:rPr kumimoji="0" lang="en-US" sz="2800" b="1" i="0" u="none" kern="1200" cap="none" spc="0" normalizeH="0" baseline="0" noProof="0" smtClean="0">
                <a:ln>
                  <a:noFill/>
                </a:ln>
                <a:solidFill>
                  <a:schemeClr val="bg1"/>
                </a:solidFill>
                <a:uLnTx/>
                <a:uFillTx/>
                <a:latin typeface="+mj-lt"/>
                <a:ea typeface="+mj-ea"/>
                <a:cs typeface="宋体"/>
              </a:rPr>
              <a:t/>
            </a:r>
            <a:br>
              <a:rPr kumimoji="0" lang="en-US" sz="2800" b="1" i="0" u="none" kern="1200" cap="none" spc="0" normalizeH="0" baseline="0" noProof="0" smtClean="0">
                <a:ln>
                  <a:noFill/>
                </a:ln>
                <a:solidFill>
                  <a:schemeClr val="bg1"/>
                </a:solidFill>
                <a:uLnTx/>
                <a:uFillTx/>
                <a:latin typeface="+mj-lt"/>
                <a:ea typeface="+mj-ea"/>
                <a:cs typeface="宋体"/>
              </a:rPr>
            </a:br>
            <a:r>
              <a:rPr kumimoji="0" lang="ro-RO" sz="2800" b="1" i="0" u="none" kern="1200" cap="none" spc="0" normalizeH="0" baseline="0" noProof="0" smtClean="0">
                <a:ln>
                  <a:noFill/>
                </a:ln>
                <a:solidFill>
                  <a:schemeClr val="bg1"/>
                </a:solidFill>
                <a:uLnTx/>
                <a:uFillTx/>
                <a:latin typeface="+mj-lt"/>
                <a:ea typeface="+mj-ea"/>
                <a:cs typeface="宋体"/>
              </a:rPr>
              <a:t>National Park Mavrovo (2010)</a:t>
            </a:r>
            <a:endParaRPr kumimoji="0" lang="mk-MK" sz="2800" b="1" i="0" u="none" kern="1200" cap="none" spc="0" normalizeH="0" baseline="0" noProof="0">
              <a:ln>
                <a:noFill/>
              </a:ln>
              <a:solidFill>
                <a:schemeClr val="bg1"/>
              </a:solidFill>
              <a:uLnTx/>
              <a:uFillTx/>
              <a:latin typeface="+mj-lt"/>
              <a:ea typeface="+mj-ea"/>
              <a:cs typeface="宋体"/>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Fagus sylvatica </a:t>
            </a:r>
            <a:r>
              <a:rPr lang="en-US" sz="2800" b="1" smtClean="0"/>
              <a:t>ssp.</a:t>
            </a:r>
            <a:r>
              <a:rPr lang="en-US" sz="2800" b="1" i="1" smtClean="0"/>
              <a:t> moesiaca </a:t>
            </a:r>
            <a:r>
              <a:rPr lang="en-US" sz="2800" b="1" smtClean="0"/>
              <a:t>f.</a:t>
            </a:r>
            <a:r>
              <a:rPr lang="en-US" sz="2800" b="1" i="1" smtClean="0"/>
              <a:t> quercoides </a:t>
            </a:r>
            <a:endParaRPr lang="mk-MK" sz="2800" smtClean="0"/>
          </a:p>
          <a:p>
            <a:pPr algn="just"/>
            <a:r>
              <a:rPr lang="en-US" sz="2800" smtClean="0"/>
              <a:t>Location: Koritnik, place called Solishta, in line to the forest road and river.</a:t>
            </a:r>
            <a:endParaRPr lang="mk-MK" sz="2800" smtClean="0"/>
          </a:p>
          <a:p>
            <a:pPr algn="just"/>
            <a:r>
              <a:rPr lang="en-US" sz="2800" smtClean="0"/>
              <a:t>A very rare occurrence of Balkan beech to create bark (ash-gray, “eternally” smooth) similar to that of the oaks (roughly in the form of cracked tiles and / or grooves), conditioned by environmental factors - site conditions.</a:t>
            </a:r>
            <a:endParaRPr lang="mk-MK" sz="28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1" y="928670"/>
            <a:ext cx="9144002" cy="4143380"/>
            <a:chOff x="-1" y="-1"/>
            <a:chExt cx="9144002" cy="4143380"/>
          </a:xfrm>
        </p:grpSpPr>
        <p:pic>
          <p:nvPicPr>
            <p:cNvPr id="5" name="Picture 4" descr="F:\Bojan\Proekti\Magisterski studii\Fotografii\25-VI-2010\P6250303.JPG"/>
            <p:cNvPicPr/>
            <p:nvPr/>
          </p:nvPicPr>
          <p:blipFill>
            <a:blip r:embed="rId2" cstate="email"/>
            <a:srcRect/>
            <a:stretch>
              <a:fillRect/>
            </a:stretch>
          </p:blipFill>
          <p:spPr bwMode="auto">
            <a:xfrm>
              <a:off x="-1" y="0"/>
              <a:ext cx="3111565" cy="4143379"/>
            </a:xfrm>
            <a:prstGeom prst="rect">
              <a:avLst/>
            </a:prstGeom>
            <a:ln>
              <a:noFill/>
            </a:ln>
            <a:effectLst>
              <a:softEdge rad="112500"/>
            </a:effectLst>
          </p:spPr>
        </p:pic>
        <p:pic>
          <p:nvPicPr>
            <p:cNvPr id="6" name="Picture 5" descr="F:\Bojan\Proekti\Magisterski studii\Fotografii\25-VI-2010\P6250301.JPG"/>
            <p:cNvPicPr/>
            <p:nvPr/>
          </p:nvPicPr>
          <p:blipFill>
            <a:blip r:embed="rId3" cstate="email"/>
            <a:srcRect/>
            <a:stretch>
              <a:fillRect/>
            </a:stretch>
          </p:blipFill>
          <p:spPr bwMode="auto">
            <a:xfrm>
              <a:off x="3000364" y="-1"/>
              <a:ext cx="3078821" cy="4095533"/>
            </a:xfrm>
            <a:prstGeom prst="rect">
              <a:avLst/>
            </a:prstGeom>
            <a:ln>
              <a:noFill/>
            </a:ln>
            <a:effectLst>
              <a:softEdge rad="112500"/>
            </a:effectLst>
          </p:spPr>
        </p:pic>
        <p:pic>
          <p:nvPicPr>
            <p:cNvPr id="7" name="Picture 6" descr="F:\Bojan\Proekti\Magisterski studii\Fotografii\25-VI-2010\P6250302.JPG"/>
            <p:cNvPicPr/>
            <p:nvPr/>
          </p:nvPicPr>
          <p:blipFill>
            <a:blip r:embed="rId4" cstate="email"/>
            <a:srcRect/>
            <a:stretch>
              <a:fillRect/>
            </a:stretch>
          </p:blipFill>
          <p:spPr bwMode="auto">
            <a:xfrm>
              <a:off x="6072198" y="0"/>
              <a:ext cx="3071803" cy="4090432"/>
            </a:xfrm>
            <a:prstGeom prst="rect">
              <a:avLst/>
            </a:prstGeom>
            <a:ln>
              <a:noFill/>
            </a:ln>
            <a:effectLst>
              <a:softEdge rad="112500"/>
            </a:effectLst>
          </p:spPr>
        </p:pic>
      </p:grpSp>
      <p:sp>
        <p:nvSpPr>
          <p:cNvPr id="8" name="Title 1"/>
          <p:cNvSpPr txBox="1">
            <a:spLocks/>
          </p:cNvSpPr>
          <p:nvPr/>
        </p:nvSpPr>
        <p:spPr bwMode="auto">
          <a:xfrm>
            <a:off x="500034" y="5072074"/>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r"/>
            <a:r>
              <a:rPr lang="en-US" sz="2800" b="1" i="1" smtClean="0">
                <a:latin typeface="+mj-lt"/>
              </a:rPr>
              <a:t>Fagus sylvatica </a:t>
            </a:r>
            <a:r>
              <a:rPr lang="en-US" sz="2800" b="1" smtClean="0">
                <a:latin typeface="+mj-lt"/>
              </a:rPr>
              <a:t>ssp.</a:t>
            </a:r>
            <a:r>
              <a:rPr lang="en-US" sz="2800" b="1" i="1" smtClean="0">
                <a:latin typeface="+mj-lt"/>
              </a:rPr>
              <a:t> moesiaca </a:t>
            </a:r>
            <a:r>
              <a:rPr lang="en-US" sz="2800" b="1" smtClean="0">
                <a:latin typeface="+mj-lt"/>
              </a:rPr>
              <a:t>f.</a:t>
            </a:r>
            <a:r>
              <a:rPr lang="en-US" sz="2800" b="1" i="1" smtClean="0">
                <a:latin typeface="+mj-lt"/>
              </a:rPr>
              <a:t> quercoides</a:t>
            </a:r>
            <a:r>
              <a:rPr kumimoji="0" lang="en-US" sz="2800" b="1" i="0" u="none" kern="1200" cap="none" spc="0" normalizeH="0" baseline="0" noProof="0" smtClean="0">
                <a:ln>
                  <a:noFill/>
                </a:ln>
                <a:uLnTx/>
                <a:uFillTx/>
                <a:latin typeface="+mj-lt"/>
                <a:ea typeface="+mj-ea"/>
                <a:cs typeface="宋体"/>
              </a:rPr>
              <a:t>,</a:t>
            </a:r>
            <a:r>
              <a:rPr kumimoji="0" lang="ro-RO" sz="2800" b="1" i="0" u="none" kern="1200" cap="none" spc="0" normalizeH="0" baseline="0" noProof="0" smtClean="0">
                <a:ln>
                  <a:noFill/>
                </a:ln>
                <a:uLnTx/>
                <a:uFillTx/>
                <a:latin typeface="+mj-lt"/>
                <a:ea typeface="+mj-ea"/>
                <a:cs typeface="宋体"/>
              </a:rPr>
              <a:t> </a:t>
            </a:r>
            <a:r>
              <a:rPr kumimoji="0" lang="en-US" sz="2800" b="1" i="0" u="none" kern="1200" cap="none" spc="0" normalizeH="0" baseline="0" noProof="0" smtClean="0">
                <a:ln>
                  <a:noFill/>
                </a:ln>
                <a:uLnTx/>
                <a:uFillTx/>
                <a:latin typeface="+mj-lt"/>
                <a:ea typeface="+mj-ea"/>
                <a:cs typeface="宋体"/>
              </a:rPr>
              <a:t/>
            </a:r>
            <a:br>
              <a:rPr kumimoji="0" lang="en-US" sz="2800" b="1" i="0" u="none" kern="1200" cap="none" spc="0" normalizeH="0" baseline="0" noProof="0" smtClean="0">
                <a:ln>
                  <a:noFill/>
                </a:ln>
                <a:uLnTx/>
                <a:uFillTx/>
                <a:latin typeface="+mj-lt"/>
                <a:ea typeface="+mj-ea"/>
                <a:cs typeface="宋体"/>
              </a:rPr>
            </a:br>
            <a:r>
              <a:rPr kumimoji="0" lang="ro-RO" sz="2800" b="1" i="0" u="none" kern="1200" cap="none" spc="0" normalizeH="0" baseline="0" noProof="0" smtClean="0">
                <a:ln>
                  <a:noFill/>
                </a:ln>
                <a:uLnTx/>
                <a:uFillTx/>
                <a:latin typeface="+mj-lt"/>
                <a:ea typeface="+mj-ea"/>
                <a:cs typeface="宋体"/>
              </a:rPr>
              <a:t>National Park Mavrovo (2010)</a:t>
            </a:r>
            <a:endParaRPr kumimoji="0" lang="mk-MK" sz="2800" b="1" i="0" u="none" kern="1200" cap="none" spc="0" normalizeH="0" baseline="0" noProof="0">
              <a:ln>
                <a:noFill/>
              </a:ln>
              <a:uLnTx/>
              <a:uFillTx/>
              <a:latin typeface="+mj-lt"/>
              <a:ea typeface="+mj-ea"/>
              <a:cs typeface="宋体"/>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smtClean="0"/>
              <a:t>Study area</a:t>
            </a:r>
            <a:endParaRPr lang="mk-MK" b="1" smtClean="0">
              <a:ea typeface="宋体"/>
            </a:endParaRPr>
          </a:p>
        </p:txBody>
      </p:sp>
      <p:sp>
        <p:nvSpPr>
          <p:cNvPr id="3" name="Content Placeholder 2"/>
          <p:cNvSpPr>
            <a:spLocks noGrp="1"/>
          </p:cNvSpPr>
          <p:nvPr>
            <p:ph idx="1"/>
          </p:nvPr>
        </p:nvSpPr>
        <p:spPr/>
        <p:txBody>
          <a:bodyPr rtlCol="0">
            <a:normAutofit lnSpcReduction="10000"/>
          </a:bodyPr>
          <a:lstStyle/>
          <a:p>
            <a:pPr marL="0" indent="0" algn="just" fontAlgn="auto">
              <a:spcAft>
                <a:spcPts val="0"/>
              </a:spcAft>
              <a:buNone/>
              <a:defRPr/>
            </a:pPr>
            <a:r>
              <a:rPr lang="en-GB" b="1" smtClean="0"/>
              <a:t>The territory of the National Park Mavrovo, Republic of Macedonia.</a:t>
            </a:r>
          </a:p>
          <a:p>
            <a:pPr marL="0" indent="0" algn="just" fontAlgn="auto">
              <a:spcAft>
                <a:spcPts val="0"/>
              </a:spcAft>
              <a:buNone/>
              <a:defRPr/>
            </a:pPr>
            <a:endParaRPr lang="en-GB" b="1" smtClean="0"/>
          </a:p>
          <a:p>
            <a:pPr marL="0" indent="0" algn="just" fontAlgn="auto">
              <a:spcAft>
                <a:spcPts val="0"/>
              </a:spcAft>
              <a:buNone/>
              <a:defRPr/>
            </a:pPr>
            <a:r>
              <a:rPr lang="en-GB" b="1" smtClean="0"/>
              <a:t>It is important to note the largest part of the study area was conducted in a national park established more than 60 years ago, with minimal human activities and highlighting the native woody plants as a species and as a part of forest communities.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Ostrya carpinifolia</a:t>
            </a:r>
            <a:endParaRPr lang="mk-MK" sz="2800" smtClean="0"/>
          </a:p>
          <a:p>
            <a:pPr algn="just"/>
            <a:r>
              <a:rPr lang="en-US" sz="2800" smtClean="0"/>
              <a:t>Location: atop the village Selce, place called  Golubarnik, above the forest road to the crest, hardly accessible terrain, within Ass.</a:t>
            </a:r>
            <a:r>
              <a:rPr lang="en-US" sz="2800" i="1" smtClean="0"/>
              <a:t> Querco-Ostryetum carpinifoliae</a:t>
            </a:r>
            <a:r>
              <a:rPr lang="en-US" sz="2800" smtClean="0"/>
              <a:t> Ht. 1938.</a:t>
            </a:r>
            <a:endParaRPr lang="mk-MK" sz="2800" smtClean="0"/>
          </a:p>
          <a:p>
            <a:pPr algn="just"/>
            <a:r>
              <a:rPr lang="en-US" sz="2800" smtClean="0"/>
              <a:t>Many old trees of </a:t>
            </a:r>
            <a:r>
              <a:rPr lang="en-US" sz="2800" i="1" smtClean="0"/>
              <a:t>Ostrya carpinifolia</a:t>
            </a:r>
            <a:r>
              <a:rPr lang="en-US" sz="2800" smtClean="0"/>
              <a:t> (hop-hornbeam), observed in a forest of virgin forest character.</a:t>
            </a:r>
            <a:endParaRPr lang="mk-MK" sz="28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NP Mavrovo-foto_Acevski&amp;Simovski\Dendroloshki specifichnosti\Ostrya carpinifolia\P5130442 (Medium).JPG"/>
          <p:cNvPicPr>
            <a:picLocks noChangeAspect="1" noChangeArrowheads="1"/>
          </p:cNvPicPr>
          <p:nvPr/>
        </p:nvPicPr>
        <p:blipFill>
          <a:blip r:embed="rId2" cstate="print"/>
          <a:srcRect/>
          <a:stretch>
            <a:fillRect/>
          </a:stretch>
        </p:blipFill>
        <p:spPr bwMode="auto">
          <a:xfrm>
            <a:off x="0" y="-1"/>
            <a:ext cx="5143504" cy="6858005"/>
          </a:xfrm>
          <a:prstGeom prst="rect">
            <a:avLst/>
          </a:prstGeom>
          <a:noFill/>
        </p:spPr>
      </p:pic>
      <p:pic>
        <p:nvPicPr>
          <p:cNvPr id="40963" name="Picture 3" descr="C:\NP Mavrovo-foto_Acevski&amp;Simovski\Dendroloshki specifichnosti\Ostrya carpinifolia\P5130363 (Medium).JPG"/>
          <p:cNvPicPr>
            <a:picLocks noChangeAspect="1" noChangeArrowheads="1"/>
          </p:cNvPicPr>
          <p:nvPr/>
        </p:nvPicPr>
        <p:blipFill>
          <a:blip r:embed="rId3" cstate="print"/>
          <a:srcRect/>
          <a:stretch>
            <a:fillRect/>
          </a:stretch>
        </p:blipFill>
        <p:spPr bwMode="auto">
          <a:xfrm>
            <a:off x="4286249" y="0"/>
            <a:ext cx="4857752" cy="6477002"/>
          </a:xfrm>
          <a:prstGeom prst="ellipse">
            <a:avLst/>
          </a:prstGeom>
          <a:ln>
            <a:noFill/>
          </a:ln>
          <a:effectLst>
            <a:softEdge rad="112500"/>
          </a:effectLst>
        </p:spPr>
      </p:pic>
      <p:sp>
        <p:nvSpPr>
          <p:cNvPr id="4" name="Title 1"/>
          <p:cNvSpPr txBox="1">
            <a:spLocks/>
          </p:cNvSpPr>
          <p:nvPr/>
        </p:nvSpPr>
        <p:spPr bwMode="auto">
          <a:xfrm>
            <a:off x="0" y="57150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r>
              <a:rPr lang="en-US" sz="2600" b="1" smtClean="0">
                <a:solidFill>
                  <a:schemeClr val="bg1"/>
                </a:solidFill>
                <a:latin typeface="+mj-lt"/>
              </a:rPr>
              <a:t>Old specimens of </a:t>
            </a:r>
            <a:r>
              <a:rPr lang="en-US" sz="2600" b="1" i="1" smtClean="0">
                <a:solidFill>
                  <a:schemeClr val="bg1"/>
                </a:solidFill>
                <a:latin typeface="+mj-lt"/>
              </a:rPr>
              <a:t>Ostrya carpinifolia</a:t>
            </a:r>
            <a:r>
              <a:rPr kumimoji="0" lang="en-US" sz="2600" b="1" i="0" u="none" kern="1200" cap="none" spc="0" normalizeH="0" baseline="0" noProof="0" smtClean="0">
                <a:ln>
                  <a:noFill/>
                </a:ln>
                <a:solidFill>
                  <a:schemeClr val="bg1"/>
                </a:solidFill>
                <a:uLnTx/>
                <a:uFillTx/>
                <a:latin typeface="+mj-lt"/>
                <a:ea typeface="+mj-ea"/>
                <a:cs typeface="宋体"/>
              </a:rPr>
              <a:t>,</a:t>
            </a:r>
            <a:r>
              <a:rPr kumimoji="0" lang="ro-RO" sz="2600" b="1" i="0" u="none" kern="1200" cap="none" spc="0" normalizeH="0" baseline="0" noProof="0" smtClean="0">
                <a:ln>
                  <a:noFill/>
                </a:ln>
                <a:solidFill>
                  <a:schemeClr val="bg1"/>
                </a:solidFill>
                <a:uLnTx/>
                <a:uFillTx/>
                <a:latin typeface="+mj-lt"/>
                <a:ea typeface="+mj-ea"/>
                <a:cs typeface="宋体"/>
              </a:rPr>
              <a:t> </a:t>
            </a:r>
            <a:r>
              <a:rPr kumimoji="0" lang="en-US" sz="2600" b="1" i="0" u="none" kern="1200" cap="none" spc="0" normalizeH="0" baseline="0" noProof="0" smtClean="0">
                <a:ln>
                  <a:noFill/>
                </a:ln>
                <a:solidFill>
                  <a:schemeClr val="bg1"/>
                </a:solidFill>
                <a:uLnTx/>
                <a:uFillTx/>
                <a:latin typeface="+mj-lt"/>
                <a:ea typeface="+mj-ea"/>
                <a:cs typeface="宋体"/>
              </a:rPr>
              <a:t/>
            </a:r>
            <a:br>
              <a:rPr kumimoji="0" lang="en-US" sz="2600" b="1" i="0" u="none" kern="1200" cap="none" spc="0" normalizeH="0" baseline="0" noProof="0" smtClean="0">
                <a:ln>
                  <a:noFill/>
                </a:ln>
                <a:solidFill>
                  <a:schemeClr val="bg1"/>
                </a:solidFill>
                <a:uLnTx/>
                <a:uFillTx/>
                <a:latin typeface="+mj-lt"/>
                <a:ea typeface="+mj-ea"/>
                <a:cs typeface="宋体"/>
              </a:rPr>
            </a:br>
            <a:r>
              <a:rPr kumimoji="0" lang="ro-RO" sz="2600" b="1" i="0" u="none" kern="1200" cap="none" spc="0" normalizeH="0" baseline="0" noProof="0" smtClean="0">
                <a:ln>
                  <a:noFill/>
                </a:ln>
                <a:solidFill>
                  <a:schemeClr val="bg1"/>
                </a:solidFill>
                <a:uLnTx/>
                <a:uFillTx/>
                <a:latin typeface="+mj-lt"/>
                <a:ea typeface="+mj-ea"/>
                <a:cs typeface="宋体"/>
              </a:rPr>
              <a:t>National Park Mavrovo (2010)</a:t>
            </a:r>
            <a:endParaRPr kumimoji="0" lang="mk-MK" sz="2600" b="1" i="0" u="none" kern="1200" cap="none" spc="0" normalizeH="0" baseline="0" noProof="0">
              <a:ln>
                <a:noFill/>
              </a:ln>
              <a:solidFill>
                <a:schemeClr val="bg1"/>
              </a:solidFill>
              <a:uLnTx/>
              <a:uFillTx/>
              <a:latin typeface="+mj-lt"/>
              <a:ea typeface="+mj-ea"/>
              <a:cs typeface="宋体"/>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Acantholimon androsaceum</a:t>
            </a:r>
            <a:endParaRPr lang="mk-MK" sz="2800" smtClean="0"/>
          </a:p>
          <a:p>
            <a:pPr algn="just"/>
            <a:r>
              <a:rPr lang="en-US" sz="2800" smtClean="0"/>
              <a:t>Location: place called Mal Brzovec atop the village Tresonche, on stone blocks of carbonate, on territory of distribution of mountain pastures.</a:t>
            </a:r>
            <a:endParaRPr lang="mk-MK" sz="2800" smtClean="0"/>
          </a:p>
          <a:p>
            <a:pPr algn="just"/>
            <a:r>
              <a:rPr lang="en-US" sz="2800" smtClean="0"/>
              <a:t>This site represents the northernmost range of </a:t>
            </a:r>
            <a:r>
              <a:rPr lang="en-US" sz="2800" i="1" smtClean="0"/>
              <a:t>Acantholimon</a:t>
            </a:r>
            <a:r>
              <a:rPr lang="en-US" sz="2800" smtClean="0"/>
              <a:t> in Macedonia.</a:t>
            </a:r>
            <a:endParaRPr lang="mk-MK" sz="28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1987" name="Picture 3" descr="C:\NP Mavrovo-foto_Acevski&amp;Simovski\Dendroloshki specifichnosti\Acantholimon echinus\DSCN2801 (Mediu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1"/>
          <p:cNvSpPr txBox="1">
            <a:spLocks/>
          </p:cNvSpPr>
          <p:nvPr/>
        </p:nvSpPr>
        <p:spPr bwMode="auto">
          <a:xfrm>
            <a:off x="857224" y="7142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r"/>
            <a:r>
              <a:rPr lang="en-US" sz="2600" b="1" i="1" smtClean="0">
                <a:solidFill>
                  <a:schemeClr val="bg1"/>
                </a:solidFill>
                <a:latin typeface="+mj-lt"/>
              </a:rPr>
              <a:t>Acantholimon androsaceum</a:t>
            </a:r>
            <a:r>
              <a:rPr kumimoji="0" lang="en-US" sz="2600" b="1" i="0" u="none" kern="1200" cap="none" spc="0" normalizeH="0" baseline="0" noProof="0" smtClean="0">
                <a:ln>
                  <a:noFill/>
                </a:ln>
                <a:solidFill>
                  <a:schemeClr val="bg1"/>
                </a:solidFill>
                <a:uLnTx/>
                <a:uFillTx/>
                <a:latin typeface="+mj-lt"/>
                <a:ea typeface="+mj-ea"/>
                <a:cs typeface="宋体"/>
              </a:rPr>
              <a:t>,</a:t>
            </a:r>
            <a:r>
              <a:rPr kumimoji="0" lang="ro-RO" sz="2600" b="1" i="0" u="none" kern="1200" cap="none" spc="0" normalizeH="0" baseline="0" noProof="0" smtClean="0">
                <a:ln>
                  <a:noFill/>
                </a:ln>
                <a:solidFill>
                  <a:schemeClr val="bg1"/>
                </a:solidFill>
                <a:uLnTx/>
                <a:uFillTx/>
                <a:latin typeface="+mj-lt"/>
                <a:ea typeface="+mj-ea"/>
                <a:cs typeface="宋体"/>
              </a:rPr>
              <a:t> </a:t>
            </a:r>
            <a:r>
              <a:rPr kumimoji="0" lang="en-US" sz="2600" b="1" i="0" u="none" kern="1200" cap="none" spc="0" normalizeH="0" baseline="0" noProof="0" smtClean="0">
                <a:ln>
                  <a:noFill/>
                </a:ln>
                <a:solidFill>
                  <a:schemeClr val="bg1"/>
                </a:solidFill>
                <a:uLnTx/>
                <a:uFillTx/>
                <a:latin typeface="+mj-lt"/>
                <a:ea typeface="+mj-ea"/>
                <a:cs typeface="宋体"/>
              </a:rPr>
              <a:t/>
            </a:r>
            <a:br>
              <a:rPr kumimoji="0" lang="en-US" sz="2600" b="1" i="0" u="none" kern="1200" cap="none" spc="0" normalizeH="0" baseline="0" noProof="0" smtClean="0">
                <a:ln>
                  <a:noFill/>
                </a:ln>
                <a:solidFill>
                  <a:schemeClr val="bg1"/>
                </a:solidFill>
                <a:uLnTx/>
                <a:uFillTx/>
                <a:latin typeface="+mj-lt"/>
                <a:ea typeface="+mj-ea"/>
                <a:cs typeface="宋体"/>
              </a:rPr>
            </a:br>
            <a:r>
              <a:rPr kumimoji="0" lang="ro-RO" sz="2600" b="1" i="0" u="none" kern="1200" cap="none" spc="0" normalizeH="0" baseline="0" noProof="0" smtClean="0">
                <a:ln>
                  <a:noFill/>
                </a:ln>
                <a:solidFill>
                  <a:schemeClr val="bg1"/>
                </a:solidFill>
                <a:uLnTx/>
                <a:uFillTx/>
                <a:latin typeface="+mj-lt"/>
                <a:ea typeface="+mj-ea"/>
                <a:cs typeface="宋体"/>
              </a:rPr>
              <a:t>National Park Mavrovo (2010)</a:t>
            </a:r>
            <a:endParaRPr kumimoji="0" lang="mk-MK" sz="2600" b="1" i="0" u="none" kern="1200" cap="none" spc="0" normalizeH="0" baseline="0" noProof="0">
              <a:ln>
                <a:noFill/>
              </a:ln>
              <a:solidFill>
                <a:schemeClr val="bg1"/>
              </a:solidFill>
              <a:uLnTx/>
              <a:uFillTx/>
              <a:latin typeface="+mj-lt"/>
              <a:ea typeface="+mj-ea"/>
              <a:cs typeface="宋体"/>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fontScale="92500"/>
          </a:bodyPr>
          <a:lstStyle/>
          <a:p>
            <a:pPr algn="just">
              <a:buNone/>
            </a:pPr>
            <a:r>
              <a:rPr lang="en-US" sz="2800" b="1" i="1" smtClean="0"/>
              <a:t>Cotoneaster mariana</a:t>
            </a:r>
            <a:r>
              <a:rPr lang="en-US" sz="2800" b="1" smtClean="0"/>
              <a:t> </a:t>
            </a:r>
            <a:endParaRPr lang="mk-MK" sz="2800" smtClean="0"/>
          </a:p>
          <a:p>
            <a:pPr algn="just"/>
            <a:r>
              <a:rPr lang="en-US" sz="2800" smtClean="0"/>
              <a:t>Location: atop the village Volkovija in pure fir forest (Ass.</a:t>
            </a:r>
            <a:r>
              <a:rPr lang="en-US" sz="2800" i="1" smtClean="0"/>
              <a:t> Fago-Abietetum meridionale</a:t>
            </a:r>
            <a:r>
              <a:rPr lang="en-US" sz="2800" smtClean="0"/>
              <a:t> Em 1973), on wide-open area.</a:t>
            </a:r>
            <a:endParaRPr lang="mk-MK" sz="2800" smtClean="0"/>
          </a:p>
          <a:p>
            <a:pPr algn="just"/>
            <a:r>
              <a:rPr lang="en-US" sz="2800" smtClean="0"/>
              <a:t>It represents a new site of the Macedonian Cotoneaster in Macedonia and was first found within the Park.</a:t>
            </a:r>
            <a:endParaRPr lang="mk-MK" sz="2800" smtClean="0"/>
          </a:p>
          <a:p>
            <a:pPr algn="just"/>
            <a:r>
              <a:rPr lang="en-US" sz="2800" smtClean="0"/>
              <a:t>Macedonian Cotoneaster is a Macedonian endemic species. Previously only recorded in three sites: on Galichica, on limestone rock, then at the location Venec, near Sveti Nikole and near v. Vitolište, Mariovo.</a:t>
            </a:r>
            <a:endParaRPr lang="mk-MK" sz="28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fotki\volkovija-23 avgust\DSCN2456.JPG"/>
          <p:cNvPicPr/>
          <p:nvPr/>
        </p:nvPicPr>
        <p:blipFill>
          <a:blip r:embed="rId2" cstate="email"/>
          <a:srcRect/>
          <a:stretch>
            <a:fillRect/>
          </a:stretch>
        </p:blipFill>
        <p:spPr bwMode="auto">
          <a:xfrm>
            <a:off x="2210801" y="0"/>
            <a:ext cx="4722398" cy="6295993"/>
          </a:xfrm>
          <a:prstGeom prst="rect">
            <a:avLst/>
          </a:prstGeom>
          <a:ln>
            <a:noFill/>
          </a:ln>
          <a:effectLst>
            <a:softEdge rad="112500"/>
          </a:effectLst>
        </p:spPr>
      </p:pic>
      <p:sp>
        <p:nvSpPr>
          <p:cNvPr id="3" name="Title 1"/>
          <p:cNvSpPr txBox="1">
            <a:spLocks/>
          </p:cNvSpPr>
          <p:nvPr/>
        </p:nvSpPr>
        <p:spPr bwMode="auto">
          <a:xfrm>
            <a:off x="714348" y="5072074"/>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r"/>
            <a:r>
              <a:rPr lang="en-US" sz="2600" b="1" i="1" smtClean="0">
                <a:solidFill>
                  <a:srgbClr val="FF0000"/>
                </a:solidFill>
                <a:latin typeface="+mj-lt"/>
              </a:rPr>
              <a:t>Cotoneaster mariana</a:t>
            </a:r>
            <a:r>
              <a:rPr kumimoji="0" lang="en-US" sz="2600" b="1" i="0" u="none" kern="1200" cap="none" spc="0" normalizeH="0" baseline="0" noProof="0" smtClean="0">
                <a:ln>
                  <a:noFill/>
                </a:ln>
                <a:solidFill>
                  <a:srgbClr val="FF0000"/>
                </a:solidFill>
                <a:uLnTx/>
                <a:uFillTx/>
                <a:latin typeface="+mj-lt"/>
                <a:ea typeface="+mj-ea"/>
                <a:cs typeface="宋体"/>
              </a:rPr>
              <a:t>,</a:t>
            </a:r>
            <a:r>
              <a:rPr kumimoji="0" lang="ro-RO" sz="2600" b="1" i="0" u="none" kern="1200" cap="none" spc="0" normalizeH="0" baseline="0" noProof="0" smtClean="0">
                <a:ln>
                  <a:noFill/>
                </a:ln>
                <a:solidFill>
                  <a:srgbClr val="FF0000"/>
                </a:solidFill>
                <a:uLnTx/>
                <a:uFillTx/>
                <a:latin typeface="+mj-lt"/>
                <a:ea typeface="+mj-ea"/>
                <a:cs typeface="宋体"/>
              </a:rPr>
              <a:t> </a:t>
            </a:r>
            <a:r>
              <a:rPr kumimoji="0" lang="en-US" sz="2600" b="1" i="0" u="none" kern="1200" cap="none" spc="0" normalizeH="0" baseline="0" noProof="0" smtClean="0">
                <a:ln>
                  <a:noFill/>
                </a:ln>
                <a:solidFill>
                  <a:srgbClr val="FF0000"/>
                </a:solidFill>
                <a:uLnTx/>
                <a:uFillTx/>
                <a:latin typeface="+mj-lt"/>
                <a:ea typeface="+mj-ea"/>
                <a:cs typeface="宋体"/>
              </a:rPr>
              <a:t/>
            </a:r>
            <a:br>
              <a:rPr kumimoji="0" lang="en-US" sz="2600" b="1" i="0" u="none" kern="1200" cap="none" spc="0" normalizeH="0" baseline="0" noProof="0" smtClean="0">
                <a:ln>
                  <a:noFill/>
                </a:ln>
                <a:solidFill>
                  <a:srgbClr val="FF0000"/>
                </a:solidFill>
                <a:uLnTx/>
                <a:uFillTx/>
                <a:latin typeface="+mj-lt"/>
                <a:ea typeface="+mj-ea"/>
                <a:cs typeface="宋体"/>
              </a:rPr>
            </a:br>
            <a:r>
              <a:rPr kumimoji="0" lang="ro-RO" sz="2600" b="1" i="0" u="none" kern="1200" cap="none" spc="0" normalizeH="0" baseline="0" noProof="0" smtClean="0">
                <a:ln>
                  <a:noFill/>
                </a:ln>
                <a:solidFill>
                  <a:srgbClr val="FF0000"/>
                </a:solidFill>
                <a:uLnTx/>
                <a:uFillTx/>
                <a:latin typeface="+mj-lt"/>
                <a:ea typeface="+mj-ea"/>
                <a:cs typeface="宋体"/>
              </a:rPr>
              <a:t>National Park Mavrovo (2010)</a:t>
            </a:r>
            <a:endParaRPr kumimoji="0" lang="mk-MK" sz="2600" b="1" i="0" u="none" kern="1200" cap="none" spc="0" normalizeH="0" baseline="0" noProof="0">
              <a:ln>
                <a:noFill/>
              </a:ln>
              <a:solidFill>
                <a:srgbClr val="FF0000"/>
              </a:solidFill>
              <a:uLnTx/>
              <a:uFillTx/>
              <a:latin typeface="+mj-lt"/>
              <a:ea typeface="+mj-ea"/>
              <a:cs typeface="宋体"/>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Aesculus hippocastanum</a:t>
            </a:r>
            <a:endParaRPr lang="mk-MK" sz="2800" smtClean="0"/>
          </a:p>
          <a:p>
            <a:pPr algn="just"/>
            <a:r>
              <a:rPr lang="en-US" sz="2800" smtClean="0"/>
              <a:t>Location: r. Garska Reka, place called Tri Cheshmi, within Ass.</a:t>
            </a:r>
            <a:r>
              <a:rPr lang="en-US" sz="2800" i="1" smtClean="0"/>
              <a:t> Aesculo hippocastani-Ostryetum</a:t>
            </a:r>
            <a:r>
              <a:rPr lang="en-US" sz="2800" smtClean="0"/>
              <a:t> Em 1965.</a:t>
            </a:r>
            <a:endParaRPr lang="mk-MK" sz="2800" smtClean="0"/>
          </a:p>
          <a:p>
            <a:pPr algn="just"/>
            <a:r>
              <a:rPr lang="en-US" sz="2800" smtClean="0"/>
              <a:t>Old horse chestnut trees, Balkan endemic species and arctotercier </a:t>
            </a:r>
            <a:r>
              <a:rPr lang="en-US" sz="2800" smtClean="0"/>
              <a:t>relic </a:t>
            </a:r>
            <a:r>
              <a:rPr lang="en-US" sz="2800" smtClean="0"/>
              <a:t>in Macedonia.</a:t>
            </a:r>
            <a:endParaRPr lang="mk-MK" sz="280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Bojan\Proekti\Magisterski studii\Fotografii\25-VI-2010\P6250228.JPG"/>
          <p:cNvPicPr/>
          <p:nvPr/>
        </p:nvPicPr>
        <p:blipFill>
          <a:blip r:embed="rId2" cstate="email"/>
          <a:srcRect/>
          <a:stretch>
            <a:fillRect/>
          </a:stretch>
        </p:blipFill>
        <p:spPr bwMode="auto">
          <a:xfrm>
            <a:off x="0" y="0"/>
            <a:ext cx="9151290" cy="6858000"/>
          </a:xfrm>
          <a:prstGeom prst="rect">
            <a:avLst/>
          </a:prstGeom>
          <a:ln>
            <a:noFill/>
          </a:ln>
          <a:effectLst>
            <a:softEdge rad="112500"/>
          </a:effectLst>
        </p:spPr>
      </p:pic>
      <p:sp>
        <p:nvSpPr>
          <p:cNvPr id="3" name="Title 1"/>
          <p:cNvSpPr txBox="1">
            <a:spLocks/>
          </p:cNvSpPr>
          <p:nvPr/>
        </p:nvSpPr>
        <p:spPr bwMode="auto">
          <a:xfrm>
            <a:off x="714348" y="14285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r"/>
            <a:r>
              <a:rPr lang="en-US" sz="2800" b="1" i="1" smtClean="0">
                <a:latin typeface="+mj-lt"/>
              </a:rPr>
              <a:t>Aesculus hippocastanum</a:t>
            </a:r>
            <a:r>
              <a:rPr kumimoji="0" lang="en-US" sz="2800" b="1" i="0" u="none" kern="1200" cap="none" spc="0" normalizeH="0" baseline="0" noProof="0" smtClean="0">
                <a:ln>
                  <a:noFill/>
                </a:ln>
                <a:uLnTx/>
                <a:uFillTx/>
                <a:latin typeface="+mj-lt"/>
                <a:ea typeface="+mj-ea"/>
                <a:cs typeface="宋体"/>
              </a:rPr>
              <a:t>,</a:t>
            </a:r>
            <a:r>
              <a:rPr kumimoji="0" lang="ro-RO" sz="2800" b="1" i="0" u="none" kern="1200" cap="none" spc="0" normalizeH="0" baseline="0" noProof="0" smtClean="0">
                <a:ln>
                  <a:noFill/>
                </a:ln>
                <a:uLnTx/>
                <a:uFillTx/>
                <a:latin typeface="+mj-lt"/>
                <a:ea typeface="+mj-ea"/>
                <a:cs typeface="宋体"/>
              </a:rPr>
              <a:t> </a:t>
            </a:r>
            <a:r>
              <a:rPr kumimoji="0" lang="en-US" sz="2800" b="1" i="0" u="none" kern="1200" cap="none" spc="0" normalizeH="0" baseline="0" noProof="0" smtClean="0">
                <a:ln>
                  <a:noFill/>
                </a:ln>
                <a:uLnTx/>
                <a:uFillTx/>
                <a:latin typeface="+mj-lt"/>
                <a:ea typeface="+mj-ea"/>
                <a:cs typeface="宋体"/>
              </a:rPr>
              <a:t/>
            </a:r>
            <a:br>
              <a:rPr kumimoji="0" lang="en-US" sz="2800" b="1" i="0" u="none" kern="1200" cap="none" spc="0" normalizeH="0" baseline="0" noProof="0" smtClean="0">
                <a:ln>
                  <a:noFill/>
                </a:ln>
                <a:uLnTx/>
                <a:uFillTx/>
                <a:latin typeface="+mj-lt"/>
                <a:ea typeface="+mj-ea"/>
                <a:cs typeface="宋体"/>
              </a:rPr>
            </a:br>
            <a:r>
              <a:rPr kumimoji="0" lang="ro-RO" sz="2800" b="1" i="0" u="none" kern="1200" cap="none" spc="0" normalizeH="0" baseline="0" noProof="0" smtClean="0">
                <a:ln>
                  <a:noFill/>
                </a:ln>
                <a:uLnTx/>
                <a:uFillTx/>
                <a:latin typeface="+mj-lt"/>
                <a:ea typeface="+mj-ea"/>
                <a:cs typeface="宋体"/>
              </a:rPr>
              <a:t>National Park Mavrovo (2010)</a:t>
            </a:r>
            <a:endParaRPr kumimoji="0" lang="mk-MK" sz="2800" b="1" i="0" u="none" kern="1200" cap="none" spc="0" normalizeH="0" baseline="0" noProof="0">
              <a:ln>
                <a:noFill/>
              </a:ln>
              <a:uLnTx/>
              <a:uFillTx/>
              <a:latin typeface="+mj-lt"/>
              <a:ea typeface="+mj-ea"/>
              <a:cs typeface="宋体"/>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Arceuthobium oxycedri</a:t>
            </a:r>
            <a:r>
              <a:rPr lang="en-US" sz="2800" i="1" smtClean="0"/>
              <a:t> </a:t>
            </a:r>
            <a:r>
              <a:rPr lang="en-US" sz="2800" b="1" smtClean="0"/>
              <a:t>on</a:t>
            </a:r>
            <a:r>
              <a:rPr lang="mk-MK" sz="2800" b="1" smtClean="0"/>
              <a:t> </a:t>
            </a:r>
            <a:r>
              <a:rPr lang="en-US" sz="2800" b="1" i="1" smtClean="0"/>
              <a:t>Juniperus sabina</a:t>
            </a:r>
            <a:endParaRPr lang="en-GB" sz="2800" smtClean="0"/>
          </a:p>
          <a:p>
            <a:pPr algn="just"/>
            <a:r>
              <a:rPr lang="en-US" sz="2800" smtClean="0"/>
              <a:t>Location: atop the village. Selce, place called  Golubarnik above the forest road to the crest, hardly accessible terrain, within Ass.</a:t>
            </a:r>
            <a:r>
              <a:rPr lang="en-US" sz="2800" i="1" smtClean="0"/>
              <a:t> Querco-Ostryetum carpinifoliae</a:t>
            </a:r>
            <a:r>
              <a:rPr lang="en-US" sz="2800" smtClean="0"/>
              <a:t> Ht. 1938.</a:t>
            </a:r>
            <a:endParaRPr lang="mk-MK" sz="2800" smtClean="0"/>
          </a:p>
          <a:p>
            <a:pPr algn="just"/>
            <a:r>
              <a:rPr lang="en-US" sz="2800" smtClean="0"/>
              <a:t>This half-parasite was observed for the first time as parasite on creeping juniper (</a:t>
            </a:r>
            <a:r>
              <a:rPr lang="en-US" sz="2800" i="1" smtClean="0"/>
              <a:t>Juniperus sabina</a:t>
            </a:r>
            <a:r>
              <a:rPr lang="en-US" sz="2800" smtClean="0"/>
              <a:t>).</a:t>
            </a:r>
            <a:endParaRPr lang="mk-MK" sz="28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Bojan\Proekti\Magisterski studii\Fotografii\13-V-2010\P5130406.JPG"/>
          <p:cNvPicPr/>
          <p:nvPr/>
        </p:nvPicPr>
        <p:blipFill>
          <a:blip r:embed="rId2" cstate="email"/>
          <a:srcRect/>
          <a:stretch>
            <a:fillRect/>
          </a:stretch>
        </p:blipFill>
        <p:spPr bwMode="auto">
          <a:xfrm>
            <a:off x="0" y="0"/>
            <a:ext cx="9144000" cy="6852537"/>
          </a:xfrm>
          <a:prstGeom prst="rect">
            <a:avLst/>
          </a:prstGeom>
          <a:ln>
            <a:noFill/>
          </a:ln>
          <a:effectLst>
            <a:softEdge rad="112500"/>
          </a:effectLst>
        </p:spPr>
      </p:pic>
      <p:sp>
        <p:nvSpPr>
          <p:cNvPr id="3" name="Title 1"/>
          <p:cNvSpPr txBox="1">
            <a:spLocks/>
          </p:cNvSpPr>
          <p:nvPr/>
        </p:nvSpPr>
        <p:spPr bwMode="auto">
          <a:xfrm>
            <a:off x="714348" y="14285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r"/>
            <a:r>
              <a:rPr lang="en-US" sz="2800" b="1" i="1" smtClean="0">
                <a:latin typeface="+mj-lt"/>
              </a:rPr>
              <a:t>Arceuthobium oxycedri </a:t>
            </a:r>
            <a:r>
              <a:rPr lang="en-US" sz="2800" b="1" smtClean="0">
                <a:latin typeface="+mj-lt"/>
              </a:rPr>
              <a:t>on </a:t>
            </a:r>
            <a:r>
              <a:rPr lang="en-US" sz="2800" b="1" i="1" smtClean="0">
                <a:latin typeface="+mj-lt"/>
              </a:rPr>
              <a:t>Juniperus sabina,</a:t>
            </a:r>
            <a:r>
              <a:rPr kumimoji="0" lang="en-US" sz="2800" b="1" i="0" u="none" kern="1200" cap="none" spc="0" normalizeH="0" baseline="0" noProof="0" smtClean="0">
                <a:ln>
                  <a:noFill/>
                </a:ln>
                <a:uLnTx/>
                <a:uFillTx/>
                <a:latin typeface="+mj-lt"/>
                <a:ea typeface="+mj-ea"/>
                <a:cs typeface="宋体"/>
              </a:rPr>
              <a:t/>
            </a:r>
            <a:br>
              <a:rPr kumimoji="0" lang="en-US" sz="2800" b="1" i="0" u="none" kern="1200" cap="none" spc="0" normalizeH="0" baseline="0" noProof="0" smtClean="0">
                <a:ln>
                  <a:noFill/>
                </a:ln>
                <a:uLnTx/>
                <a:uFillTx/>
                <a:latin typeface="+mj-lt"/>
                <a:ea typeface="+mj-ea"/>
                <a:cs typeface="宋体"/>
              </a:rPr>
            </a:br>
            <a:r>
              <a:rPr kumimoji="0" lang="ro-RO" sz="2800" b="1" i="0" u="none" kern="1200" cap="none" spc="0" normalizeH="0" baseline="0" noProof="0" smtClean="0">
                <a:ln>
                  <a:noFill/>
                </a:ln>
                <a:uLnTx/>
                <a:uFillTx/>
                <a:latin typeface="+mj-lt"/>
                <a:ea typeface="+mj-ea"/>
                <a:cs typeface="宋体"/>
              </a:rPr>
              <a:t>National Park Mavrovo (2010)</a:t>
            </a:r>
            <a:endParaRPr kumimoji="0" lang="mk-MK" sz="2800" b="1" i="0" u="none" kern="1200" cap="none" spc="0" normalizeH="0" baseline="0" noProof="0">
              <a:ln>
                <a:noFill/>
              </a:ln>
              <a:uLnTx/>
              <a:uFillTx/>
              <a:latin typeface="+mj-lt"/>
              <a:ea typeface="+mj-ea"/>
              <a:cs typeface="宋体"/>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Study area</a:t>
            </a:r>
            <a:endParaRPr lang="mk-MK"/>
          </a:p>
        </p:txBody>
      </p:sp>
      <p:sp>
        <p:nvSpPr>
          <p:cNvPr id="3" name="Content Placeholder 2"/>
          <p:cNvSpPr>
            <a:spLocks noGrp="1"/>
          </p:cNvSpPr>
          <p:nvPr>
            <p:ph idx="1"/>
          </p:nvPr>
        </p:nvSpPr>
        <p:spPr/>
        <p:txBody>
          <a:bodyPr/>
          <a:lstStyle/>
          <a:p>
            <a:pPr marL="0" indent="0" algn="just">
              <a:buNone/>
            </a:pPr>
            <a:r>
              <a:rPr lang="ro-RO" b="1" smtClean="0"/>
              <a:t>The National Park Mavrovo </a:t>
            </a:r>
            <a:r>
              <a:rPr lang="en-US" b="1" smtClean="0"/>
              <a:t>range </a:t>
            </a:r>
            <a:r>
              <a:rPr lang="ro-RO" b="1" smtClean="0"/>
              <a:t>of </a:t>
            </a:r>
            <a:r>
              <a:rPr lang="en-US" b="1" smtClean="0"/>
              <a:t>3 </a:t>
            </a:r>
            <a:r>
              <a:rPr lang="ro-RO" b="1" smtClean="0"/>
              <a:t>mountain </a:t>
            </a:r>
            <a:r>
              <a:rPr lang="en-US" b="1" smtClean="0"/>
              <a:t>massifs</a:t>
            </a:r>
            <a:r>
              <a:rPr lang="ro-RO" b="1" smtClean="0"/>
              <a:t>- S</a:t>
            </a:r>
            <a:r>
              <a:rPr lang="en-US" b="1" smtClean="0"/>
              <a:t>h</a:t>
            </a:r>
            <a:r>
              <a:rPr lang="ro-RO" b="1" smtClean="0"/>
              <a:t>ar Planina, Korab and Bistra, with an area of about 73,000 ha in north-westernmost part of the Republic of Macedonia.</a:t>
            </a:r>
            <a:endParaRPr lang="mk-MK" b="1"/>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Some specific dendrological characteristics</a:t>
            </a:r>
            <a:endParaRPr lang="mk-MK" b="1" smtClean="0">
              <a:ea typeface="宋体"/>
            </a:endParaRPr>
          </a:p>
        </p:txBody>
      </p:sp>
      <p:sp>
        <p:nvSpPr>
          <p:cNvPr id="3" name="Content Placeholder 2"/>
          <p:cNvSpPr>
            <a:spLocks noGrp="1"/>
          </p:cNvSpPr>
          <p:nvPr>
            <p:ph idx="1"/>
          </p:nvPr>
        </p:nvSpPr>
        <p:spPr/>
        <p:txBody>
          <a:bodyPr rtlCol="0">
            <a:normAutofit/>
          </a:bodyPr>
          <a:lstStyle/>
          <a:p>
            <a:pPr algn="just">
              <a:buNone/>
            </a:pPr>
            <a:r>
              <a:rPr lang="en-US" sz="2800" b="1" i="1" smtClean="0"/>
              <a:t>Fraxinus excelsior</a:t>
            </a:r>
            <a:endParaRPr lang="mk-MK" sz="2800" smtClean="0"/>
          </a:p>
          <a:p>
            <a:pPr algn="just"/>
            <a:r>
              <a:rPr lang="en-US" sz="2800" smtClean="0"/>
              <a:t>Location: Village Volkovija in the zone of pure fir forest (Ass.</a:t>
            </a:r>
            <a:r>
              <a:rPr lang="en-US" sz="2800" i="1" smtClean="0"/>
              <a:t> Fago-Abietetum meridionale</a:t>
            </a:r>
            <a:r>
              <a:rPr lang="en-US" sz="2800" smtClean="0"/>
              <a:t> Em 1973).</a:t>
            </a:r>
            <a:endParaRPr lang="mk-MK" sz="2800" smtClean="0"/>
          </a:p>
          <a:p>
            <a:pPr algn="just"/>
            <a:r>
              <a:rPr lang="en-US" sz="2800" smtClean="0"/>
              <a:t>Many adults and vital specimens of common ash are forming a small grove.</a:t>
            </a:r>
            <a:endParaRPr lang="mk-MK" sz="28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MK"/>
          </a:p>
        </p:txBody>
      </p:sp>
      <p:sp>
        <p:nvSpPr>
          <p:cNvPr id="3" name="Content Placeholder 2"/>
          <p:cNvSpPr>
            <a:spLocks noGrp="1"/>
          </p:cNvSpPr>
          <p:nvPr>
            <p:ph idx="1"/>
          </p:nvPr>
        </p:nvSpPr>
        <p:spPr/>
        <p:txBody>
          <a:bodyPr/>
          <a:lstStyle/>
          <a:p>
            <a:endParaRPr lang="mk-MK"/>
          </a:p>
        </p:txBody>
      </p:sp>
      <p:pic>
        <p:nvPicPr>
          <p:cNvPr id="47106" name="Picture 2" descr="C:\NP Mavrovo-foto_Acevski&amp;Simovski\Dendroloshki specifichnosti\Fraxinus excelsior\DSCN2391 (Mediu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itle 1"/>
          <p:cNvSpPr txBox="1">
            <a:spLocks/>
          </p:cNvSpPr>
          <p:nvPr/>
        </p:nvSpPr>
        <p:spPr bwMode="auto">
          <a:xfrm>
            <a:off x="214282" y="142852"/>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r>
              <a:rPr lang="en-US" sz="2800" b="1" smtClean="0">
                <a:latin typeface="+mj-lt"/>
              </a:rPr>
              <a:t>Old trees of </a:t>
            </a:r>
            <a:r>
              <a:rPr lang="en-US" sz="2800" b="1" i="1" smtClean="0">
                <a:latin typeface="+mj-lt"/>
              </a:rPr>
              <a:t>Fraxinus excelsior,</a:t>
            </a:r>
            <a:r>
              <a:rPr kumimoji="0" lang="en-US" sz="2800" b="1" i="0" u="none" kern="1200" cap="none" spc="0" normalizeH="0" baseline="0" noProof="0" smtClean="0">
                <a:ln>
                  <a:noFill/>
                </a:ln>
                <a:uLnTx/>
                <a:uFillTx/>
                <a:latin typeface="+mj-lt"/>
                <a:ea typeface="+mj-ea"/>
                <a:cs typeface="宋体"/>
              </a:rPr>
              <a:t/>
            </a:r>
            <a:br>
              <a:rPr kumimoji="0" lang="en-US" sz="2800" b="1" i="0" u="none" kern="1200" cap="none" spc="0" normalizeH="0" baseline="0" noProof="0" smtClean="0">
                <a:ln>
                  <a:noFill/>
                </a:ln>
                <a:uLnTx/>
                <a:uFillTx/>
                <a:latin typeface="+mj-lt"/>
                <a:ea typeface="+mj-ea"/>
                <a:cs typeface="宋体"/>
              </a:rPr>
            </a:br>
            <a:r>
              <a:rPr kumimoji="0" lang="ro-RO" sz="2800" b="1" i="0" u="none" kern="1200" cap="none" spc="0" normalizeH="0" baseline="0" noProof="0" smtClean="0">
                <a:ln>
                  <a:noFill/>
                </a:ln>
                <a:uLnTx/>
                <a:uFillTx/>
                <a:latin typeface="+mj-lt"/>
                <a:ea typeface="+mj-ea"/>
                <a:cs typeface="宋体"/>
              </a:rPr>
              <a:t>National Park Mavrovo (2010)</a:t>
            </a:r>
            <a:endParaRPr kumimoji="0" lang="mk-MK" sz="2800" b="1" i="0" u="none" kern="1200" cap="none" spc="0" normalizeH="0" baseline="0" noProof="0">
              <a:ln>
                <a:noFill/>
              </a:ln>
              <a:uLnTx/>
              <a:uFillTx/>
              <a:latin typeface="+mj-lt"/>
              <a:ea typeface="+mj-ea"/>
              <a:cs typeface="宋体"/>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Artificial stands and non-native dendroflora</a:t>
            </a:r>
            <a:endParaRPr lang="mk-MK" b="1" smtClean="0">
              <a:ea typeface="宋体"/>
            </a:endParaRPr>
          </a:p>
        </p:txBody>
      </p:sp>
      <p:sp>
        <p:nvSpPr>
          <p:cNvPr id="3" name="Content Placeholder 2"/>
          <p:cNvSpPr>
            <a:spLocks noGrp="1"/>
          </p:cNvSpPr>
          <p:nvPr>
            <p:ph idx="1"/>
          </p:nvPr>
        </p:nvSpPr>
        <p:spPr/>
        <p:txBody>
          <a:bodyPr rtlCol="0">
            <a:normAutofit fontScale="92500"/>
          </a:bodyPr>
          <a:lstStyle/>
          <a:p>
            <a:pPr marL="0" indent="0" algn="just">
              <a:buNone/>
            </a:pPr>
            <a:r>
              <a:rPr lang="en-US" sz="2800" smtClean="0"/>
              <a:t>Although a national park, on the territory of the NP Mavrovo there are artificially-planted areas in the immediate vicinity of the settlements, intended to protect against erosion processes. These areas / stands are raised in order for a short period to provide protection from erosion to the settlements. Newly planted forest stands now are in the form of forest plantations, age 30-40 years, which completely fulfilled the function for which they are raised, reducing the erosive processes. Such stands are raised with the following species: </a:t>
            </a:r>
            <a:r>
              <a:rPr lang="en-US" sz="2800" i="1" smtClean="0"/>
              <a:t>Pinus nigra</a:t>
            </a:r>
            <a:r>
              <a:rPr lang="en-US" sz="2800" smtClean="0"/>
              <a:t>, </a:t>
            </a:r>
            <a:r>
              <a:rPr lang="en-US" sz="2800" i="1" smtClean="0"/>
              <a:t>Pinus sylvestris, Pinus peuce</a:t>
            </a:r>
            <a:r>
              <a:rPr lang="en-US" sz="2800" smtClean="0"/>
              <a:t> and </a:t>
            </a:r>
            <a:r>
              <a:rPr lang="en-US" sz="2800" i="1" smtClean="0"/>
              <a:t>Picea abies</a:t>
            </a:r>
            <a:r>
              <a:rPr lang="en-US" sz="2800" smtClean="0"/>
              <a:t>.</a:t>
            </a:r>
            <a:endParaRPr lang="mk-MK" sz="28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85000" lnSpcReduction="10000"/>
          </a:bodyPr>
          <a:lstStyle/>
          <a:p>
            <a:pPr marL="0" indent="0" algn="just">
              <a:buFont typeface="Wingdings" pitchFamily="2" charset="2"/>
              <a:buChar char="q"/>
            </a:pPr>
            <a:r>
              <a:rPr lang="en-GB" b="1" smtClean="0"/>
              <a:t>The native dendroflora of the National Park Mavrovo consists of 149 species, which is more than 45% of the Macedonian dendroflora, classified in:</a:t>
            </a:r>
          </a:p>
          <a:p>
            <a:pPr marL="400050" lvl="1" indent="0" algn="just">
              <a:buFont typeface="Wingdings" pitchFamily="2" charset="2"/>
              <a:buChar char="q"/>
            </a:pPr>
            <a:r>
              <a:rPr lang="en-GB" b="1" smtClean="0"/>
              <a:t>66 genera,</a:t>
            </a:r>
          </a:p>
          <a:p>
            <a:pPr marL="400050" lvl="1" indent="0" algn="just">
              <a:buFont typeface="Wingdings" pitchFamily="2" charset="2"/>
              <a:buChar char="q"/>
            </a:pPr>
            <a:r>
              <a:rPr lang="en-GB" b="1" smtClean="0"/>
              <a:t>5 sub-genera,</a:t>
            </a:r>
          </a:p>
          <a:p>
            <a:pPr marL="400050" lvl="1" indent="0" algn="just">
              <a:buFont typeface="Wingdings" pitchFamily="2" charset="2"/>
              <a:buChar char="q"/>
            </a:pPr>
            <a:r>
              <a:rPr lang="en-GB" b="1" smtClean="0"/>
              <a:t>39 families,</a:t>
            </a:r>
          </a:p>
          <a:p>
            <a:pPr marL="400050" lvl="1" indent="0" algn="just">
              <a:buFont typeface="Wingdings" pitchFamily="2" charset="2"/>
              <a:buChar char="q"/>
            </a:pPr>
            <a:r>
              <a:rPr lang="en-GB" b="1" smtClean="0"/>
              <a:t>3 sub-families,</a:t>
            </a:r>
          </a:p>
          <a:p>
            <a:pPr marL="400050" lvl="1" indent="0" algn="just">
              <a:buFont typeface="Wingdings" pitchFamily="2" charset="2"/>
              <a:buChar char="q"/>
            </a:pPr>
            <a:r>
              <a:rPr lang="en-GB" b="1" smtClean="0"/>
              <a:t>24 orders,</a:t>
            </a:r>
          </a:p>
          <a:p>
            <a:pPr marL="400050" lvl="1" indent="0" algn="just">
              <a:buFont typeface="Wingdings" pitchFamily="2" charset="2"/>
              <a:buChar char="q"/>
            </a:pPr>
            <a:r>
              <a:rPr lang="en-GB" b="1" smtClean="0"/>
              <a:t>2 sub-classes,</a:t>
            </a:r>
          </a:p>
          <a:p>
            <a:pPr marL="400050" lvl="1" indent="0" algn="just">
              <a:buFont typeface="Wingdings" pitchFamily="2" charset="2"/>
              <a:buChar char="q"/>
            </a:pPr>
            <a:r>
              <a:rPr lang="en-GB" b="1" smtClean="0"/>
              <a:t>2 classes and</a:t>
            </a:r>
          </a:p>
          <a:p>
            <a:pPr marL="400050" lvl="1" indent="0" algn="just">
              <a:buFont typeface="Wingdings" pitchFamily="2" charset="2"/>
              <a:buChar char="q"/>
            </a:pPr>
            <a:r>
              <a:rPr lang="en-GB" b="1" smtClean="0"/>
              <a:t>1 division.</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lnSpcReduction="10000"/>
          </a:bodyPr>
          <a:lstStyle/>
          <a:p>
            <a:pPr marL="0" indent="0" algn="just">
              <a:buFont typeface="Wingdings" pitchFamily="2" charset="2"/>
              <a:buChar char="q"/>
            </a:pPr>
            <a:r>
              <a:rPr lang="en-GB" b="1" smtClean="0"/>
              <a:t>Concerning the form according to habitus, the trees are represented with 40,3%, shrubs 34,9%, semi-shrubs 16,8%, vines 6%, and half-parasites-epiphytes with 2%.</a:t>
            </a:r>
          </a:p>
          <a:p>
            <a:pPr marL="0" indent="0" algn="just">
              <a:buFont typeface="Wingdings" pitchFamily="2" charset="2"/>
              <a:buChar char="q"/>
            </a:pPr>
            <a:endParaRPr lang="en-GB" b="1" smtClean="0"/>
          </a:p>
          <a:p>
            <a:pPr marL="0" indent="0" algn="just">
              <a:buFont typeface="Wingdings" pitchFamily="2" charset="2"/>
              <a:buChar char="q"/>
            </a:pPr>
            <a:r>
              <a:rPr lang="en-GB" b="1" smtClean="0"/>
              <a:t>According to phytogeographic (distribution) type, woody plants are of 9 distribution types, i.e. Euro-Asian 22,1%, South European 20,8 and Balkan endemic species with 16,8%.</a:t>
            </a:r>
            <a:endParaRPr lang="mk-MK" b="1"/>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a:bodyPr>
          <a:lstStyle/>
          <a:p>
            <a:pPr marL="0" indent="0" algn="just">
              <a:buFont typeface="Wingdings" pitchFamily="2" charset="2"/>
              <a:buChar char="q"/>
            </a:pPr>
            <a:r>
              <a:rPr lang="en-GB" b="1" smtClean="0"/>
              <a:t>The ecological valency is represented mostly by termophilic species 38,9%, termo-mezophilic 21,5%, and mezophilic with 19,5%.</a:t>
            </a:r>
          </a:p>
          <a:p>
            <a:pPr marL="0" indent="0" algn="just">
              <a:buFont typeface="Wingdings" pitchFamily="2" charset="2"/>
              <a:buChar char="q"/>
            </a:pPr>
            <a:endParaRPr lang="en-GB" b="1" smtClean="0"/>
          </a:p>
          <a:p>
            <a:pPr marL="0" indent="0" algn="just">
              <a:buFont typeface="Wingdings" pitchFamily="2" charset="2"/>
              <a:buChar char="q"/>
            </a:pPr>
            <a:r>
              <a:rPr lang="en-GB" b="1" smtClean="0"/>
              <a:t>According to phytogeographic (distribution) type, woody plants are of 9 distribution types, i.e. Euro-Asian 22,1%, South European 20,8 and Balkan endemic species with 16,8%.</a:t>
            </a:r>
            <a:endParaRPr lang="mk-MK" b="1"/>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92500" lnSpcReduction="10000"/>
          </a:bodyPr>
          <a:lstStyle/>
          <a:p>
            <a:pPr marL="0" indent="0" algn="just">
              <a:buFont typeface="Wingdings" pitchFamily="2" charset="2"/>
              <a:buChar char="q"/>
            </a:pPr>
            <a:r>
              <a:rPr lang="en-GB" smtClean="0"/>
              <a:t>Certain </a:t>
            </a:r>
            <a:r>
              <a:rPr lang="en-GB" b="1" smtClean="0"/>
              <a:t>rare woody plants </a:t>
            </a:r>
            <a:r>
              <a:rPr lang="en-GB" smtClean="0"/>
              <a:t>represented in NP Mavrovo and on a small number of sites in Macedonia are: </a:t>
            </a:r>
            <a:r>
              <a:rPr lang="en-GB" i="1" smtClean="0"/>
              <a:t>Euphorbia glabriflora, Aca</a:t>
            </a:r>
            <a:r>
              <a:rPr lang="en-US" i="1" smtClean="0"/>
              <a:t>n</a:t>
            </a:r>
            <a:r>
              <a:rPr lang="en-GB" i="1" smtClean="0"/>
              <a:t>tholimon androsaceum, Cotoneaster mariana, Aesculus hippocastanum</a:t>
            </a:r>
            <a:r>
              <a:rPr lang="en-GB" smtClean="0"/>
              <a:t>.</a:t>
            </a:r>
          </a:p>
          <a:p>
            <a:pPr marL="0" indent="0" algn="just">
              <a:buFont typeface="Wingdings" pitchFamily="2" charset="2"/>
              <a:buChar char="q"/>
            </a:pPr>
            <a:r>
              <a:rPr lang="en-GB" smtClean="0"/>
              <a:t>Some of the </a:t>
            </a:r>
            <a:r>
              <a:rPr lang="en-GB" b="1" smtClean="0"/>
              <a:t>native </a:t>
            </a:r>
            <a:r>
              <a:rPr lang="en-GB" b="1" smtClean="0"/>
              <a:t>T</a:t>
            </a:r>
            <a:r>
              <a:rPr lang="en-GB" b="1" smtClean="0"/>
              <a:t>ertiary </a:t>
            </a:r>
            <a:r>
              <a:rPr lang="en-GB" b="1" smtClean="0"/>
              <a:t>relic species </a:t>
            </a:r>
            <a:r>
              <a:rPr lang="en-GB" smtClean="0"/>
              <a:t>represented in the Park are: </a:t>
            </a:r>
            <a:r>
              <a:rPr lang="en-GB" i="1" smtClean="0"/>
              <a:t>Pinus peuce, </a:t>
            </a:r>
            <a:r>
              <a:rPr lang="en-US" i="1" smtClean="0"/>
              <a:t>Pinus heldreichii, Acer heldreichii, </a:t>
            </a:r>
            <a:r>
              <a:rPr lang="en-GB" i="1" smtClean="0"/>
              <a:t>Aesculus hippocastanum, Salix retusa, Salix reticulata, Salix herbacea, </a:t>
            </a:r>
            <a:r>
              <a:rPr lang="en-US" i="1" smtClean="0"/>
              <a:t>Myricaria germanica</a:t>
            </a:r>
            <a:r>
              <a:rPr lang="mk-MK" i="1" smtClean="0"/>
              <a:t>.</a:t>
            </a:r>
            <a:endParaRPr lang="mk-MK"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77500" lnSpcReduction="20000"/>
          </a:bodyPr>
          <a:lstStyle/>
          <a:p>
            <a:pPr marL="0" indent="0" algn="just">
              <a:buFont typeface="Wingdings" pitchFamily="2" charset="2"/>
              <a:buChar char="q"/>
            </a:pPr>
            <a:r>
              <a:rPr lang="en-US" smtClean="0"/>
              <a:t>Woody species of the Park with </a:t>
            </a:r>
            <a:r>
              <a:rPr lang="en-US" b="1" smtClean="0"/>
              <a:t>northernmost distribution range </a:t>
            </a:r>
            <a:r>
              <a:rPr lang="en-US" smtClean="0"/>
              <a:t>in Macedonia</a:t>
            </a:r>
            <a:r>
              <a:rPr lang="en-GB" smtClean="0"/>
              <a:t>: </a:t>
            </a:r>
            <a:r>
              <a:rPr lang="en-US" i="1" smtClean="0"/>
              <a:t>Tamarix parviflora, Aesculus hippocastanum, Rhamnus rhodopaea, Salix amplexicaulis, Juniperus oxycedrus, Acantholimon androsaceum</a:t>
            </a:r>
            <a:r>
              <a:rPr lang="en-US" smtClean="0"/>
              <a:t>.</a:t>
            </a:r>
            <a:r>
              <a:rPr lang="mk-MK" smtClean="0"/>
              <a:t> </a:t>
            </a:r>
            <a:endParaRPr lang="en-US" smtClean="0"/>
          </a:p>
          <a:p>
            <a:pPr marL="0" indent="0" algn="just">
              <a:buFont typeface="Wingdings" pitchFamily="2" charset="2"/>
              <a:buChar char="q"/>
            </a:pPr>
            <a:r>
              <a:rPr lang="en-US" smtClean="0"/>
              <a:t>Woody species of the Park with </a:t>
            </a:r>
            <a:r>
              <a:rPr lang="en-US" b="1" smtClean="0"/>
              <a:t>southernmost distribution range</a:t>
            </a:r>
            <a:r>
              <a:rPr lang="en-US" smtClean="0"/>
              <a:t> in Macedonia</a:t>
            </a:r>
            <a:r>
              <a:rPr lang="en-GB" smtClean="0"/>
              <a:t>: </a:t>
            </a:r>
            <a:r>
              <a:rPr lang="en-US" i="1" smtClean="0"/>
              <a:t>Juniperus sabina, Picea excelsa, Pinus peuce, Myricaria germanica, Betula pendula, Salix retusa, Salix reticulata, Salix herbacea, Empetrum hermaphroditum</a:t>
            </a:r>
            <a:r>
              <a:rPr lang="en-US" smtClean="0"/>
              <a:t>.</a:t>
            </a:r>
            <a:r>
              <a:rPr lang="mk-MK" smtClean="0"/>
              <a:t> </a:t>
            </a:r>
            <a:endParaRPr lang="en-US" smtClean="0"/>
          </a:p>
          <a:p>
            <a:pPr marL="0" indent="0" algn="just">
              <a:buFont typeface="Wingdings" pitchFamily="2" charset="2"/>
              <a:buChar char="q"/>
            </a:pPr>
            <a:r>
              <a:rPr lang="en-US" smtClean="0"/>
              <a:t>Woody species of the Park with </a:t>
            </a:r>
            <a:r>
              <a:rPr lang="en-US" b="1" smtClean="0"/>
              <a:t>easternmost distribution range </a:t>
            </a:r>
            <a:r>
              <a:rPr lang="en-US" smtClean="0"/>
              <a:t>in Macedonia</a:t>
            </a:r>
            <a:r>
              <a:rPr lang="en-GB" smtClean="0"/>
              <a:t>: </a:t>
            </a:r>
            <a:r>
              <a:rPr lang="en-US" i="1" smtClean="0"/>
              <a:t>Prunus coccomilia, Laburnum alpinum, Acer obtusatum</a:t>
            </a:r>
            <a:r>
              <a:rPr lang="en-US" smtClean="0"/>
              <a:t>. </a:t>
            </a:r>
            <a:r>
              <a:rPr lang="mk-MK" smtClean="0"/>
              <a:t> </a:t>
            </a:r>
            <a:endParaRPr lang="en-US" smtClean="0"/>
          </a:p>
          <a:p>
            <a:pPr marL="0" indent="0" algn="just">
              <a:buFont typeface="Wingdings" pitchFamily="2" charset="2"/>
              <a:buChar char="q"/>
            </a:pPr>
            <a:r>
              <a:rPr lang="en-US" smtClean="0"/>
              <a:t>Woody species of the Park with </a:t>
            </a:r>
            <a:r>
              <a:rPr lang="en-US" b="1" smtClean="0"/>
              <a:t>westernmost distribution range </a:t>
            </a:r>
            <a:r>
              <a:rPr lang="en-US" smtClean="0"/>
              <a:t>in Macedonia is</a:t>
            </a:r>
            <a:r>
              <a:rPr lang="mk-MK" smtClean="0"/>
              <a:t> </a:t>
            </a:r>
            <a:r>
              <a:rPr lang="en-US" i="1" smtClean="0"/>
              <a:t>Juniperus foetidissima</a:t>
            </a:r>
            <a:r>
              <a:rPr lang="mk-MK" smtClean="0"/>
              <a:t>.</a:t>
            </a:r>
            <a:endParaRPr lang="mk-MK"/>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92500"/>
          </a:bodyPr>
          <a:lstStyle/>
          <a:p>
            <a:pPr marL="0" indent="0" algn="just">
              <a:buFont typeface="Wingdings" pitchFamily="2" charset="2"/>
              <a:buChar char="q"/>
            </a:pPr>
            <a:r>
              <a:rPr lang="en-US" smtClean="0"/>
              <a:t>Determined are </a:t>
            </a:r>
            <a:r>
              <a:rPr lang="en-US" b="1" smtClean="0"/>
              <a:t>new finding sites </a:t>
            </a:r>
            <a:r>
              <a:rPr lang="en-US" smtClean="0"/>
              <a:t>of </a:t>
            </a:r>
            <a:r>
              <a:rPr lang="en-US" i="1" smtClean="0"/>
              <a:t>Pinus peuce</a:t>
            </a:r>
            <a:r>
              <a:rPr lang="en-US" smtClean="0"/>
              <a:t> and</a:t>
            </a:r>
            <a:r>
              <a:rPr lang="mk-MK" smtClean="0"/>
              <a:t> </a:t>
            </a:r>
            <a:r>
              <a:rPr lang="en-US" i="1" smtClean="0"/>
              <a:t>Cotoneaster mariana</a:t>
            </a:r>
            <a:r>
              <a:rPr lang="mk-MK" smtClean="0"/>
              <a:t>.</a:t>
            </a:r>
            <a:endParaRPr lang="en-US" smtClean="0"/>
          </a:p>
          <a:p>
            <a:pPr marL="0" indent="0" algn="just">
              <a:buFont typeface="Wingdings" pitchFamily="2" charset="2"/>
              <a:buChar char="q"/>
            </a:pPr>
            <a:r>
              <a:rPr lang="en-US" smtClean="0"/>
              <a:t>It is determined for the </a:t>
            </a:r>
            <a:r>
              <a:rPr lang="en-US" b="1" smtClean="0"/>
              <a:t>first time </a:t>
            </a:r>
            <a:r>
              <a:rPr lang="en-US" b="1" i="1" smtClean="0"/>
              <a:t>Arceuthobium oxycedri</a:t>
            </a:r>
            <a:r>
              <a:rPr lang="en-US" b="1" smtClean="0"/>
              <a:t> to parasite on </a:t>
            </a:r>
            <a:r>
              <a:rPr lang="en-US" b="1" i="1" smtClean="0"/>
              <a:t>Juniperus sabina</a:t>
            </a:r>
            <a:r>
              <a:rPr lang="en-GB" smtClean="0"/>
              <a:t>.</a:t>
            </a:r>
          </a:p>
          <a:p>
            <a:pPr marL="0" indent="0" algn="just">
              <a:buFont typeface="Wingdings" pitchFamily="2" charset="2"/>
              <a:buChar char="q"/>
            </a:pPr>
            <a:r>
              <a:rPr lang="en-GB" smtClean="0"/>
              <a:t>Found are certain dendrological phenomena, i.e. </a:t>
            </a:r>
            <a:r>
              <a:rPr lang="en-GB" b="1" smtClean="0"/>
              <a:t>beech with oak-like bark</a:t>
            </a:r>
            <a:r>
              <a:rPr lang="en-GB" smtClean="0"/>
              <a:t>, </a:t>
            </a:r>
            <a:r>
              <a:rPr lang="en-GB" b="1" smtClean="0"/>
              <a:t>fir with smoother and roogher bark</a:t>
            </a:r>
            <a:r>
              <a:rPr lang="en-GB" smtClean="0"/>
              <a:t>, presence of </a:t>
            </a:r>
            <a:r>
              <a:rPr lang="en-GB" b="1" smtClean="0"/>
              <a:t>steppe floral elements on typical mezophilic sites</a:t>
            </a:r>
            <a:r>
              <a:rPr lang="en-GB" smtClean="0"/>
              <a:t>- </a:t>
            </a:r>
            <a:r>
              <a:rPr lang="en-US" i="1" smtClean="0"/>
              <a:t>Berberis vulgaris</a:t>
            </a:r>
            <a:r>
              <a:rPr lang="mk-MK" smtClean="0"/>
              <a:t> </a:t>
            </a:r>
            <a:r>
              <a:rPr lang="en-US" smtClean="0"/>
              <a:t>nearby</a:t>
            </a:r>
            <a:r>
              <a:rPr lang="mk-MK" smtClean="0"/>
              <a:t> </a:t>
            </a:r>
            <a:r>
              <a:rPr lang="en-US" smtClean="0"/>
              <a:t>spruce-fir forest etc.</a:t>
            </a:r>
            <a:endParaRPr lang="mk-MK"/>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85000" lnSpcReduction="20000"/>
          </a:bodyPr>
          <a:lstStyle/>
          <a:p>
            <a:pPr marL="0" indent="0" algn="just">
              <a:buFont typeface="Wingdings" pitchFamily="2" charset="2"/>
              <a:buChar char="q"/>
            </a:pPr>
            <a:r>
              <a:rPr lang="en-US" smtClean="0"/>
              <a:t>Some of </a:t>
            </a:r>
            <a:r>
              <a:rPr lang="en-US" b="1" i="1" smtClean="0"/>
              <a:t>Picea abies </a:t>
            </a:r>
            <a:r>
              <a:rPr lang="en-US" b="1" smtClean="0"/>
              <a:t>trees are whitering</a:t>
            </a:r>
            <a:r>
              <a:rPr lang="en-US" smtClean="0"/>
              <a:t>, and the </a:t>
            </a:r>
            <a:r>
              <a:rPr lang="en-US" b="1" i="1" smtClean="0"/>
              <a:t>Abies borisii-regis</a:t>
            </a:r>
            <a:r>
              <a:rPr lang="en-US" b="1" smtClean="0"/>
              <a:t> population is expanding</a:t>
            </a:r>
            <a:r>
              <a:rPr lang="en-US" smtClean="0"/>
              <a:t>, not only regarding to the spruce, but in all forest communities represented in.</a:t>
            </a:r>
          </a:p>
          <a:p>
            <a:pPr marL="0" indent="0" algn="just">
              <a:buFont typeface="Wingdings" pitchFamily="2" charset="2"/>
              <a:buChar char="q"/>
            </a:pPr>
            <a:r>
              <a:rPr lang="en-US" smtClean="0"/>
              <a:t>It is noted the </a:t>
            </a:r>
            <a:r>
              <a:rPr lang="en-US" b="1" smtClean="0"/>
              <a:t>territorial expansion of some pioneering species</a:t>
            </a:r>
            <a:r>
              <a:rPr lang="en-US" smtClean="0"/>
              <a:t> over the montane pastures: </a:t>
            </a:r>
            <a:r>
              <a:rPr lang="en-US" i="1" smtClean="0"/>
              <a:t>Juniperus communis, Juniperus nana, Juniperus </a:t>
            </a:r>
            <a:r>
              <a:rPr lang="en-US" smtClean="0"/>
              <a:t>x</a:t>
            </a:r>
            <a:r>
              <a:rPr lang="en-US" i="1" smtClean="0"/>
              <a:t> intermedia, Juniperus oxycedrus, Juniperus sabina, Cytisus leucanthus, Daphne alpina </a:t>
            </a:r>
            <a:r>
              <a:rPr lang="en-US" smtClean="0"/>
              <a:t>ssp. </a:t>
            </a:r>
            <a:r>
              <a:rPr lang="en-US" i="1" smtClean="0"/>
              <a:t>oleoides.</a:t>
            </a:r>
            <a:r>
              <a:rPr lang="mk-MK" smtClean="0"/>
              <a:t> </a:t>
            </a:r>
            <a:r>
              <a:rPr lang="en-US" smtClean="0"/>
              <a:t>This is a </a:t>
            </a:r>
            <a:r>
              <a:rPr lang="en-US" b="1" smtClean="0"/>
              <a:t>result of the reduced anthropo-zoogenic influence</a:t>
            </a:r>
            <a:r>
              <a:rPr lang="en-US" smtClean="0"/>
              <a:t>. Therefore, these species now form coppice forests- thickets and heats, as a part of the progressive stand dynamics.</a:t>
            </a:r>
            <a:endParaRPr lang="mk-MK"/>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Dokumenti\Bojan\Trudovi\IKA_2012\karta-mavrovo.jpg"/>
          <p:cNvPicPr>
            <a:picLocks noChangeAspect="1" noChangeArrowheads="1"/>
          </p:cNvPicPr>
          <p:nvPr/>
        </p:nvPicPr>
        <p:blipFill>
          <a:blip r:embed="rId2" cstate="email"/>
          <a:srcRect/>
          <a:stretch>
            <a:fillRect/>
          </a:stretch>
        </p:blipFill>
        <p:spPr bwMode="auto">
          <a:xfrm>
            <a:off x="4643439" y="0"/>
            <a:ext cx="4500562" cy="6365543"/>
          </a:xfrm>
          <a:prstGeom prst="rect">
            <a:avLst/>
          </a:prstGeom>
          <a:noFill/>
        </p:spPr>
      </p:pic>
      <p:sp>
        <p:nvSpPr>
          <p:cNvPr id="5" name="Content Placeholder 2"/>
          <p:cNvSpPr>
            <a:spLocks noGrp="1"/>
          </p:cNvSpPr>
          <p:nvPr>
            <p:ph idx="1"/>
          </p:nvPr>
        </p:nvSpPr>
        <p:spPr>
          <a:xfrm>
            <a:off x="457200" y="357166"/>
            <a:ext cx="3971924" cy="5768997"/>
          </a:xfrm>
        </p:spPr>
        <p:txBody>
          <a:bodyPr rtlCol="0">
            <a:normAutofit fontScale="77500" lnSpcReduction="20000"/>
          </a:bodyPr>
          <a:lstStyle/>
          <a:p>
            <a:pPr marL="0" indent="0" algn="ctr" fontAlgn="auto">
              <a:spcAft>
                <a:spcPts val="0"/>
              </a:spcAft>
              <a:buNone/>
              <a:defRPr/>
            </a:pPr>
            <a:r>
              <a:rPr lang="en-GB" b="1" smtClean="0"/>
              <a:t>The National Park Mavrovo is the largest of all national parks in Macedonia. </a:t>
            </a:r>
          </a:p>
          <a:p>
            <a:pPr marL="0" indent="0" algn="ctr" fontAlgn="auto">
              <a:spcAft>
                <a:spcPts val="0"/>
              </a:spcAft>
              <a:buNone/>
              <a:defRPr/>
            </a:pPr>
            <a:r>
              <a:rPr lang="en-GB" b="1" smtClean="0"/>
              <a:t>By declaring the area as a national park the forest vegetation and overall vegetation covers special treatment under the protection and improvement. Namely, today there is reduced volume of excessive and illegal logging and grazing in the forests. Therefore, the forest vegetation is found today in different development stages of progressive succession.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Conclusions</a:t>
            </a:r>
            <a:endParaRPr lang="mk-MK" b="1" smtClean="0">
              <a:ea typeface="宋体"/>
            </a:endParaRPr>
          </a:p>
        </p:txBody>
      </p:sp>
      <p:sp>
        <p:nvSpPr>
          <p:cNvPr id="3" name="Content Placeholder 2"/>
          <p:cNvSpPr>
            <a:spLocks noGrp="1"/>
          </p:cNvSpPr>
          <p:nvPr>
            <p:ph idx="1"/>
          </p:nvPr>
        </p:nvSpPr>
        <p:spPr/>
        <p:txBody>
          <a:bodyPr rtlCol="0">
            <a:normAutofit fontScale="85000" lnSpcReduction="10000"/>
          </a:bodyPr>
          <a:lstStyle/>
          <a:p>
            <a:pPr marL="0" indent="0" algn="just">
              <a:buFont typeface="Wingdings" pitchFamily="2" charset="2"/>
              <a:buChar char="q"/>
            </a:pPr>
            <a:r>
              <a:rPr lang="en-US" smtClean="0"/>
              <a:t>Found are </a:t>
            </a:r>
            <a:r>
              <a:rPr lang="en-US" b="1" smtClean="0"/>
              <a:t>trees as a part of forests with virgin forest characteristics</a:t>
            </a:r>
            <a:r>
              <a:rPr lang="en-US" smtClean="0"/>
              <a:t>, with large dimensions and old: </a:t>
            </a:r>
            <a:r>
              <a:rPr lang="en-US" i="1" smtClean="0"/>
              <a:t>Aesculus hippocastanum, Ostrya carpinifolia, Juniperus foetidissima, Acer pseudoplatanus, Fagus sylvatica </a:t>
            </a:r>
            <a:r>
              <a:rPr lang="en-US" smtClean="0"/>
              <a:t>ssp. </a:t>
            </a:r>
            <a:r>
              <a:rPr lang="en-US" i="1" smtClean="0"/>
              <a:t>moesiaca</a:t>
            </a:r>
            <a:r>
              <a:rPr lang="mk-MK" i="1" smtClean="0"/>
              <a:t>,  </a:t>
            </a:r>
            <a:r>
              <a:rPr lang="en-US" i="1" smtClean="0"/>
              <a:t>Abies-borisii regis</a:t>
            </a:r>
            <a:r>
              <a:rPr lang="en-US" smtClean="0"/>
              <a:t>.</a:t>
            </a:r>
          </a:p>
          <a:p>
            <a:pPr marL="0" indent="0" algn="just">
              <a:buFont typeface="Wingdings" pitchFamily="2" charset="2"/>
              <a:buChar char="q"/>
            </a:pPr>
            <a:r>
              <a:rPr lang="en-US" smtClean="0"/>
              <a:t>In the “urbanized” areas  are found some ornamental trees and shrubs, which are not a subject to this research.</a:t>
            </a:r>
          </a:p>
          <a:p>
            <a:pPr marL="0" indent="0" algn="just">
              <a:buFont typeface="Wingdings" pitchFamily="2" charset="2"/>
              <a:buChar char="q"/>
            </a:pPr>
            <a:r>
              <a:rPr lang="en-US" smtClean="0"/>
              <a:t>On some localities are found </a:t>
            </a:r>
            <a:r>
              <a:rPr lang="en-US" b="1" smtClean="0"/>
              <a:t>artificial stands (7)</a:t>
            </a:r>
            <a:r>
              <a:rPr lang="en-US" smtClean="0"/>
              <a:t> as a biological erosion control measurement, represented by 4 fast-growing evergreen trees: </a:t>
            </a:r>
            <a:r>
              <a:rPr lang="en-US" i="1" smtClean="0"/>
              <a:t>Pinus nigra</a:t>
            </a:r>
            <a:r>
              <a:rPr lang="en-GB" i="1" smtClean="0"/>
              <a:t>, </a:t>
            </a:r>
            <a:r>
              <a:rPr lang="en-US" i="1" smtClean="0"/>
              <a:t>Pinus sylvestris</a:t>
            </a:r>
            <a:r>
              <a:rPr lang="mk-MK" i="1" smtClean="0"/>
              <a:t>, </a:t>
            </a:r>
            <a:r>
              <a:rPr lang="en-US" i="1" smtClean="0"/>
              <a:t>Pinus peuce </a:t>
            </a:r>
            <a:r>
              <a:rPr lang="en-GB" i="1" smtClean="0"/>
              <a:t>and</a:t>
            </a:r>
            <a:r>
              <a:rPr lang="en-GB" smtClean="0"/>
              <a:t> </a:t>
            </a:r>
            <a:r>
              <a:rPr lang="en-GB" i="1" smtClean="0"/>
              <a:t>Picea abies</a:t>
            </a:r>
            <a:r>
              <a:rPr lang="en-GB" smtClean="0"/>
              <a:t>.</a:t>
            </a:r>
            <a:endParaRPr lang="mk-MK"/>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smtClean="0"/>
              <a:t>References</a:t>
            </a:r>
            <a:endParaRPr lang="mk-MK" b="1" smtClean="0">
              <a:ea typeface="宋体"/>
            </a:endParaRPr>
          </a:p>
        </p:txBody>
      </p:sp>
      <p:sp>
        <p:nvSpPr>
          <p:cNvPr id="3" name="Content Placeholder 2"/>
          <p:cNvSpPr>
            <a:spLocks noGrp="1"/>
          </p:cNvSpPr>
          <p:nvPr>
            <p:ph idx="1"/>
          </p:nvPr>
        </p:nvSpPr>
        <p:spPr/>
        <p:txBody>
          <a:bodyPr rtlCol="0">
            <a:normAutofit fontScale="40000" lnSpcReduction="20000"/>
          </a:bodyPr>
          <a:lstStyle/>
          <a:p>
            <a:pPr algn="just">
              <a:buNone/>
            </a:pPr>
            <a:r>
              <a:rPr lang="en-GB" smtClean="0"/>
              <a:t>Acevski J., Simovski B., 2012. Forest associations of the National Park Mavrovo in the Republic of Macedonia. In: Horodnic, S.-A., Duduman, M.-L., Palaghianu, C. (eds.): Proceedings of the International Conference Integrated Management of Environmental Resources - Suceava, November 4-6th, 2011. Editura Universitătii „Ştefan cel Mare” Suceava, Romania, 17-27.</a:t>
            </a:r>
            <a:endParaRPr lang="mk-MK" smtClean="0"/>
          </a:p>
          <a:p>
            <a:pPr algn="just">
              <a:buNone/>
            </a:pPr>
            <a:r>
              <a:rPr lang="en-GB" smtClean="0"/>
              <a:t>Acevski J., Simovski B., 2010. Forest communities of the NP Mavrovo (report). Environmental protection, economical development and promotion of sustainable ecotourism in National Park Mavrovo. UCODEP (Oxfam Italia). Skopje.</a:t>
            </a:r>
            <a:endParaRPr lang="mk-MK" smtClean="0"/>
          </a:p>
          <a:p>
            <a:pPr algn="just">
              <a:buNone/>
            </a:pPr>
            <a:r>
              <a:rPr lang="en-GB" smtClean="0"/>
              <a:t>Acevski J., Simovski B., 2009. Natural succession processes of the old Macedonian pine (</a:t>
            </a:r>
            <a:r>
              <a:rPr lang="en-GB" i="1" smtClean="0"/>
              <a:t>Pinus peuce </a:t>
            </a:r>
            <a:r>
              <a:rPr lang="en-GB" smtClean="0"/>
              <a:t>Gris.) forests at the locality Begova Cheshma in the National Park Pelister. Forest Review of the Faculty of Forestry in Skopje. Skopje. 42:140-146. (In Macedonian)</a:t>
            </a:r>
            <a:endParaRPr lang="mk-MK" smtClean="0"/>
          </a:p>
          <a:p>
            <a:pPr algn="just">
              <a:buNone/>
            </a:pPr>
            <a:r>
              <a:rPr lang="en-GB" smtClean="0"/>
              <a:t>Džekov S., 1988. Dendrology. 538p. UKIM, Skopje. (in Macedonian)</a:t>
            </a:r>
            <a:endParaRPr lang="mk-MK" smtClean="0"/>
          </a:p>
          <a:p>
            <a:pPr algn="just">
              <a:buNone/>
            </a:pPr>
            <a:r>
              <a:rPr lang="en-GB" smtClean="0"/>
              <a:t>Еm, H., 1973/74. Tannenwald in Mazedonien- </a:t>
            </a:r>
            <a:r>
              <a:rPr lang="en-GB" i="1" smtClean="0"/>
              <a:t>Fago-Abietetum meridionale</a:t>
            </a:r>
            <a:r>
              <a:rPr lang="en-GB" smtClean="0"/>
              <a:t> ass. n. Jahrbuch der Land- und Forstwirtschaftliche Fakultät der Universität in Skopje. 26:41-58. (in Macedonian)</a:t>
            </a:r>
            <a:endParaRPr lang="mk-MK" smtClean="0"/>
          </a:p>
          <a:p>
            <a:pPr algn="just">
              <a:buNone/>
            </a:pPr>
            <a:r>
              <a:rPr lang="en-GB" smtClean="0"/>
              <a:t>Em H., 1962. Šumske zajednice četinara u NR Makedoniji. Biološki glasnik 15:1-33.</a:t>
            </a:r>
            <a:endParaRPr lang="mk-MK" smtClean="0"/>
          </a:p>
          <a:p>
            <a:pPr algn="just">
              <a:buNone/>
            </a:pPr>
            <a:r>
              <a:rPr lang="en-GB" smtClean="0"/>
              <a:t>Em H., 1961. Die Verbreitung der Weisstanne (</a:t>
            </a:r>
            <a:r>
              <a:rPr lang="en-GB" i="1" smtClean="0"/>
              <a:t>Abies alba </a:t>
            </a:r>
            <a:r>
              <a:rPr lang="en-GB" smtClean="0"/>
              <a:t>Mill.) in der VR Mazedonien. Forest Review. Skopje. 6:3-8. (in Macedonian)</a:t>
            </a:r>
            <a:endParaRPr lang="mk-MK" smtClean="0"/>
          </a:p>
          <a:p>
            <a:pPr algn="just">
              <a:buNone/>
            </a:pPr>
            <a:r>
              <a:rPr lang="en-GB" smtClean="0"/>
              <a:t>Gudeski A., Rizovski R., 1968. Der niedrigste Fundort der Tanne in SR Mazedonien. Forest Review. Skopje. 3-4: 44-47. (in Macedonian)</a:t>
            </a:r>
            <a:endParaRPr lang="mk-MK" smtClean="0"/>
          </a:p>
          <a:p>
            <a:pPr algn="just">
              <a:buNone/>
            </a:pPr>
            <a:r>
              <a:rPr lang="en-GB" smtClean="0"/>
              <a:t>National Park Mavrovo, 1975/1985, Forest management plans. (In Macedonian)</a:t>
            </a:r>
            <a:endParaRPr lang="mk-MK" smtClean="0"/>
          </a:p>
          <a:p>
            <a:pPr algn="just">
              <a:buNone/>
            </a:pPr>
            <a:r>
              <a:rPr lang="en-GB" smtClean="0"/>
              <a:t>Naučno veće vegetacijske karte Jugoslavije, 1986, Prodromus phytocoenosum Jugoslaviae – ad mappam vegetationis m 1:200000. Bribir-Ilok.</a:t>
            </a:r>
            <a:endParaRPr lang="mk-MK" smtClean="0"/>
          </a:p>
          <a:p>
            <a:pPr algn="just">
              <a:buNone/>
            </a:pPr>
            <a:r>
              <a:rPr lang="en-GB" smtClean="0"/>
              <a:t>Simovski B., 2011. Dendrofloristic characteristics of the National Park Mavrovo. MSc (thesis), Ss. Cyril and Methodius University in Skopje, Faculty of Forestry in Skopje, Republic of Macedonia. (in Macedonian)</a:t>
            </a:r>
            <a:endParaRPr lang="mk-MK" smtClean="0"/>
          </a:p>
          <a:p>
            <a:pPr algn="just">
              <a:buNone/>
            </a:pPr>
            <a:r>
              <a:rPr lang="en-GB" smtClean="0"/>
              <a:t>Trajkov, P., 2011. Forests of the NP Mavrovo (report). Environmental protection, economical development and promotion of sustainable ecotourism in National Park Mavrovo. Oxfam Italia. Skopje.</a:t>
            </a:r>
            <a:endParaRPr lang="mk-MK"/>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1643063" y="703263"/>
            <a:ext cx="5857875" cy="5154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Grp="1" noChangeArrowheads="1"/>
          </p:cNvSpPr>
          <p:nvPr>
            <p:ph type="subTitle" idx="1"/>
          </p:nvPr>
        </p:nvSpPr>
        <p:spPr>
          <a:xfrm>
            <a:off x="888206" y="1928802"/>
            <a:ext cx="7367588" cy="1643074"/>
          </a:xfrm>
        </p:spPr>
        <p:txBody>
          <a:bodyPr rtlCol="0">
            <a:normAutofit fontScale="77500" lnSpcReduction="20000"/>
          </a:bodyPr>
          <a:lstStyle/>
          <a:p>
            <a:pPr fontAlgn="auto">
              <a:spcBef>
                <a:spcPts val="0"/>
              </a:spcBef>
              <a:spcAft>
                <a:spcPts val="0"/>
              </a:spcAft>
              <a:defRPr/>
            </a:pPr>
            <a:r>
              <a:rPr lang="en-US" sz="5100" b="1" smtClean="0">
                <a:solidFill>
                  <a:schemeClr val="tx1"/>
                </a:solidFill>
                <a:effectLst>
                  <a:outerShdw blurRad="38100" dist="38100" dir="2700000" algn="tl">
                    <a:srgbClr val="000000">
                      <a:alpha val="43137"/>
                    </a:srgbClr>
                  </a:outerShdw>
                </a:effectLst>
              </a:rPr>
              <a:t>Woody plants of the National Park Mavrovo, Republic of Macedonia</a:t>
            </a:r>
            <a:endParaRPr lang="mk-MK" sz="5100" b="1">
              <a:solidFill>
                <a:schemeClr val="tx1"/>
              </a:solidFill>
              <a:effectLst>
                <a:outerShdw blurRad="38100" dist="38100" dir="2700000" algn="tl">
                  <a:srgbClr val="000000">
                    <a:alpha val="43137"/>
                  </a:srgbClr>
                </a:outerShdw>
              </a:effectLst>
              <a:cs typeface="+mn-cs"/>
            </a:endParaRPr>
          </a:p>
        </p:txBody>
      </p:sp>
      <p:sp>
        <p:nvSpPr>
          <p:cNvPr id="9" name="Rectangle 5"/>
          <p:cNvSpPr txBox="1">
            <a:spLocks noChangeArrowheads="1"/>
          </p:cNvSpPr>
          <p:nvPr/>
        </p:nvSpPr>
        <p:spPr bwMode="auto">
          <a:xfrm>
            <a:off x="1062038" y="3571879"/>
            <a:ext cx="7019925" cy="2357451"/>
          </a:xfrm>
          <a:prstGeom prst="rect">
            <a:avLst/>
          </a:prstGeom>
          <a:noFill/>
          <a:ln w="9525">
            <a:noFill/>
            <a:miter lim="800000"/>
            <a:headEnd/>
            <a:tailEnd/>
          </a:ln>
          <a:effectLst/>
        </p:spPr>
        <p:txBody>
          <a:bodyPr/>
          <a:lstStyle/>
          <a:p>
            <a:pPr algn="ctr">
              <a:spcBef>
                <a:spcPct val="20000"/>
              </a:spcBef>
              <a:defRPr/>
            </a:pPr>
            <a:r>
              <a:rPr lang="en-US" sz="2400" b="1" kern="0" smtClean="0">
                <a:latin typeface="+mn-lt"/>
                <a:ea typeface="+mn-ea"/>
                <a:cs typeface="+mn-cs"/>
              </a:rPr>
              <a:t>Bojan </a:t>
            </a:r>
            <a:r>
              <a:rPr lang="en-US" sz="2400" b="1" kern="0">
                <a:latin typeface="+mn-lt"/>
                <a:ea typeface="+mn-ea"/>
                <a:cs typeface="+mn-cs"/>
              </a:rPr>
              <a:t>Simovski </a:t>
            </a:r>
            <a:r>
              <a:rPr lang="en-US" sz="2400" b="1" kern="0" smtClean="0">
                <a:latin typeface="+mn-lt"/>
                <a:ea typeface="+mn-ea"/>
                <a:cs typeface="+mn-cs"/>
              </a:rPr>
              <a:t>MSc</a:t>
            </a:r>
            <a:endParaRPr lang="en-US" sz="2400" b="1" kern="0">
              <a:latin typeface="+mn-lt"/>
              <a:ea typeface="+mn-ea"/>
              <a:cs typeface="+mn-cs"/>
            </a:endParaRPr>
          </a:p>
          <a:p>
            <a:pPr algn="ctr" fontAlgn="auto">
              <a:spcBef>
                <a:spcPct val="20000"/>
              </a:spcBef>
              <a:spcAft>
                <a:spcPts val="0"/>
              </a:spcAft>
              <a:defRPr/>
            </a:pPr>
            <a:r>
              <a:rPr lang="en-US" sz="2000" b="1" kern="0">
                <a:latin typeface="+mn-lt"/>
                <a:ea typeface="+mn-ea"/>
                <a:cs typeface="+mn-cs"/>
              </a:rPr>
              <a:t>Ss. Cyril and Methodius University in Skopje</a:t>
            </a:r>
          </a:p>
          <a:p>
            <a:pPr algn="ctr" fontAlgn="auto">
              <a:spcBef>
                <a:spcPct val="20000"/>
              </a:spcBef>
              <a:spcAft>
                <a:spcPts val="0"/>
              </a:spcAft>
              <a:defRPr/>
            </a:pPr>
            <a:r>
              <a:rPr lang="en-US" sz="2000" b="1" kern="0">
                <a:latin typeface="+mn-lt"/>
                <a:ea typeface="+mn-ea"/>
                <a:cs typeface="+mn-cs"/>
              </a:rPr>
              <a:t>Faculty of Forestry in Skopje</a:t>
            </a:r>
          </a:p>
          <a:p>
            <a:pPr algn="ctr" fontAlgn="auto">
              <a:spcBef>
                <a:spcPct val="20000"/>
              </a:spcBef>
              <a:spcAft>
                <a:spcPts val="0"/>
              </a:spcAft>
              <a:defRPr/>
            </a:pPr>
            <a:r>
              <a:rPr lang="en-US" sz="2000" b="1" kern="0">
                <a:latin typeface="+mn-lt"/>
                <a:ea typeface="+mn-ea"/>
                <a:cs typeface="+mn-cs"/>
              </a:rPr>
              <a:t>Department of Botany and Dendrology</a:t>
            </a:r>
          </a:p>
          <a:p>
            <a:pPr algn="ctr" fontAlgn="auto">
              <a:spcBef>
                <a:spcPct val="20000"/>
              </a:spcBef>
              <a:spcAft>
                <a:spcPts val="0"/>
              </a:spcAft>
              <a:defRPr/>
            </a:pPr>
            <a:r>
              <a:rPr lang="en-US" sz="2000" b="1" kern="0">
                <a:latin typeface="+mn-lt"/>
                <a:ea typeface="+mn-ea"/>
                <a:cs typeface="+mn-cs"/>
              </a:rPr>
              <a:t>Skopje, Republic of Macedonia</a:t>
            </a:r>
          </a:p>
          <a:p>
            <a:pPr algn="ctr" fontAlgn="auto">
              <a:spcBef>
                <a:spcPct val="20000"/>
              </a:spcBef>
              <a:spcAft>
                <a:spcPts val="0"/>
              </a:spcAft>
              <a:defRPr/>
            </a:pPr>
            <a:r>
              <a:rPr lang="en-US" sz="2000" b="1" kern="0" smtClean="0">
                <a:latin typeface="+mn-lt"/>
                <a:ea typeface="+mn-ea"/>
                <a:cs typeface="+mn-cs"/>
                <a:hlinkClick r:id="rId2"/>
              </a:rPr>
              <a:t>bsimovski@sf.ukim.edu.mk</a:t>
            </a:r>
            <a:endParaRPr lang="mk-MK" sz="2000" b="1" kern="0">
              <a:latin typeface="+mn-lt"/>
              <a:ea typeface="+mn-ea"/>
              <a:cs typeface="+mn-cs"/>
            </a:endParaRPr>
          </a:p>
        </p:txBody>
      </p:sp>
      <p:pic>
        <p:nvPicPr>
          <p:cNvPr id="6147" name="Picture 3" descr="D:\Dokumenti\Sliki\Logo\sf_logo-krivini+obicno.jpg"/>
          <p:cNvPicPr>
            <a:picLocks noChangeAspect="1" noChangeArrowheads="1"/>
          </p:cNvPicPr>
          <p:nvPr/>
        </p:nvPicPr>
        <p:blipFill>
          <a:blip r:embed="rId3" cstate="email"/>
          <a:srcRect/>
          <a:stretch>
            <a:fillRect/>
          </a:stretch>
        </p:blipFill>
        <p:spPr bwMode="auto">
          <a:xfrm>
            <a:off x="7500958" y="3428999"/>
            <a:ext cx="1357322" cy="135732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149" name="Picture 5" descr="D:\Dokumenti\Bojan\Proekti\logo katedra\jpg\sfs-KATEDRA_B&amp;D-2.jpg"/>
          <p:cNvPicPr>
            <a:picLocks noChangeAspect="1" noChangeArrowheads="1"/>
          </p:cNvPicPr>
          <p:nvPr/>
        </p:nvPicPr>
        <p:blipFill>
          <a:blip r:embed="rId4" cstate="email"/>
          <a:srcRect/>
          <a:stretch>
            <a:fillRect/>
          </a:stretch>
        </p:blipFill>
        <p:spPr bwMode="auto">
          <a:xfrm>
            <a:off x="7189448" y="4643446"/>
            <a:ext cx="1422628" cy="14287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3" name="Picture 8" descr="logo-ukim"/>
          <p:cNvPicPr>
            <a:picLocks noChangeAspect="1" noChangeArrowheads="1"/>
          </p:cNvPicPr>
          <p:nvPr/>
        </p:nvPicPr>
        <p:blipFill>
          <a:blip r:embed="rId5" cstate="print"/>
          <a:srcRect/>
          <a:stretch>
            <a:fillRect/>
          </a:stretch>
        </p:blipFill>
        <p:spPr bwMode="auto">
          <a:xfrm>
            <a:off x="285720" y="3786189"/>
            <a:ext cx="1428760" cy="17638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nvGrpSpPr>
          <p:cNvPr id="17" name="Group 16"/>
          <p:cNvGrpSpPr/>
          <p:nvPr/>
        </p:nvGrpSpPr>
        <p:grpSpPr>
          <a:xfrm>
            <a:off x="0" y="-98758"/>
            <a:ext cx="9144000" cy="1575141"/>
            <a:chOff x="0" y="-98758"/>
            <a:chExt cx="9144000" cy="1575141"/>
          </a:xfrm>
        </p:grpSpPr>
        <p:pic>
          <p:nvPicPr>
            <p:cNvPr id="18" name="Picture 5" descr="D:\Dokumenti\Bojan\Trudovi\IKA_2012\LOGO-IUFRO.jpg"/>
            <p:cNvPicPr>
              <a:picLocks noChangeAspect="1" noChangeArrowheads="1"/>
            </p:cNvPicPr>
            <p:nvPr/>
          </p:nvPicPr>
          <p:blipFill>
            <a:blip r:embed="rId6" cstate="email"/>
            <a:srcRect/>
            <a:stretch>
              <a:fillRect/>
            </a:stretch>
          </p:blipFill>
          <p:spPr bwMode="auto">
            <a:xfrm>
              <a:off x="3929058" y="-1"/>
              <a:ext cx="2214578" cy="1476384"/>
            </a:xfrm>
            <a:prstGeom prst="rect">
              <a:avLst/>
            </a:prstGeom>
            <a:noFill/>
          </p:spPr>
        </p:pic>
        <p:pic>
          <p:nvPicPr>
            <p:cNvPr id="19" name="Picture 2" descr="Home page"/>
            <p:cNvPicPr>
              <a:picLocks noChangeAspect="1" noChangeArrowheads="1"/>
            </p:cNvPicPr>
            <p:nvPr/>
          </p:nvPicPr>
          <p:blipFill>
            <a:blip r:embed="rId7" cstate="email"/>
            <a:srcRect/>
            <a:stretch>
              <a:fillRect/>
            </a:stretch>
          </p:blipFill>
          <p:spPr bwMode="auto">
            <a:xfrm>
              <a:off x="0" y="1"/>
              <a:ext cx="1357289" cy="1202171"/>
            </a:xfrm>
            <a:prstGeom prst="rect">
              <a:avLst/>
            </a:prstGeom>
            <a:noFill/>
          </p:spPr>
        </p:pic>
        <p:pic>
          <p:nvPicPr>
            <p:cNvPr id="20" name="Picture 6" descr="http://www.bas.bg/fribas/images/img0055.png"/>
            <p:cNvPicPr>
              <a:picLocks noChangeAspect="1" noChangeArrowheads="1"/>
            </p:cNvPicPr>
            <p:nvPr/>
          </p:nvPicPr>
          <p:blipFill>
            <a:blip r:embed="rId8" cstate="email"/>
            <a:srcRect/>
            <a:stretch>
              <a:fillRect/>
            </a:stretch>
          </p:blipFill>
          <p:spPr bwMode="auto">
            <a:xfrm>
              <a:off x="1415080" y="-98758"/>
              <a:ext cx="1370970" cy="1391743"/>
            </a:xfrm>
            <a:prstGeom prst="rect">
              <a:avLst/>
            </a:prstGeom>
            <a:noFill/>
          </p:spPr>
        </p:pic>
        <p:pic>
          <p:nvPicPr>
            <p:cNvPr id="21" name="Picture 8" descr="http://www.eurosofia.eu/files/Image/Firmi/Obrazovanie/Leso/logo_2.jpg"/>
            <p:cNvPicPr>
              <a:picLocks noChangeAspect="1" noChangeArrowheads="1"/>
            </p:cNvPicPr>
            <p:nvPr/>
          </p:nvPicPr>
          <p:blipFill>
            <a:blip r:embed="rId9" cstate="email"/>
            <a:srcRect/>
            <a:stretch>
              <a:fillRect/>
            </a:stretch>
          </p:blipFill>
          <p:spPr bwMode="auto">
            <a:xfrm>
              <a:off x="5929322" y="0"/>
              <a:ext cx="2000264" cy="1244978"/>
            </a:xfrm>
            <a:prstGeom prst="rect">
              <a:avLst/>
            </a:prstGeom>
            <a:noFill/>
          </p:spPr>
        </p:pic>
        <p:pic>
          <p:nvPicPr>
            <p:cNvPr id="22" name="Picture 10" descr="http://www.usb-bg.org/_borders/top.ht1.jpg"/>
            <p:cNvPicPr>
              <a:picLocks noChangeAspect="1" noChangeArrowheads="1"/>
            </p:cNvPicPr>
            <p:nvPr/>
          </p:nvPicPr>
          <p:blipFill>
            <a:blip r:embed="rId10" cstate="email"/>
            <a:srcRect/>
            <a:stretch>
              <a:fillRect/>
            </a:stretch>
          </p:blipFill>
          <p:spPr bwMode="auto">
            <a:xfrm>
              <a:off x="7929586" y="0"/>
              <a:ext cx="1214414" cy="1154884"/>
            </a:xfrm>
            <a:prstGeom prst="rect">
              <a:avLst/>
            </a:prstGeom>
            <a:noFill/>
          </p:spPr>
        </p:pic>
        <p:pic>
          <p:nvPicPr>
            <p:cNvPr id="23" name="Picture 12" descr="http://www.fnts.bg/fnts-znakW122%202%201.gif"/>
            <p:cNvPicPr>
              <a:picLocks noChangeAspect="1" noChangeArrowheads="1"/>
            </p:cNvPicPr>
            <p:nvPr/>
          </p:nvPicPr>
          <p:blipFill>
            <a:blip r:embed="rId11" cstate="print"/>
            <a:srcRect/>
            <a:stretch>
              <a:fillRect/>
            </a:stretch>
          </p:blipFill>
          <p:spPr bwMode="auto">
            <a:xfrm>
              <a:off x="2775869" y="0"/>
              <a:ext cx="1224627" cy="1142984"/>
            </a:xfrm>
            <a:prstGeom prst="rect">
              <a:avLst/>
            </a:prstGeom>
            <a:noFill/>
          </p:spPr>
        </p:pic>
      </p:grpSp>
      <p:sp>
        <p:nvSpPr>
          <p:cNvPr id="24" name="Rectangle 5"/>
          <p:cNvSpPr txBox="1">
            <a:spLocks noChangeArrowheads="1"/>
          </p:cNvSpPr>
          <p:nvPr/>
        </p:nvSpPr>
        <p:spPr bwMode="auto">
          <a:xfrm>
            <a:off x="142844" y="1285860"/>
            <a:ext cx="8858312" cy="1000132"/>
          </a:xfrm>
          <a:prstGeom prst="rect">
            <a:avLst/>
          </a:prstGeom>
          <a:noFill/>
          <a:ln w="9525">
            <a:noFill/>
            <a:miter lim="800000"/>
            <a:headEnd/>
            <a:tailEnd/>
          </a:ln>
          <a:effectLst/>
        </p:spPr>
        <p:txBody>
          <a:bodyPr/>
          <a:lstStyle/>
          <a:p>
            <a:pPr algn="ctr" fontAlgn="auto">
              <a:spcBef>
                <a:spcPts val="0"/>
              </a:spcBef>
              <a:spcAft>
                <a:spcPts val="0"/>
              </a:spcAft>
              <a:defRPr/>
            </a:pPr>
            <a:r>
              <a:rPr lang="en-US" smtClean="0">
                <a:effectLst>
                  <a:outerShdw blurRad="38100" dist="38100" dir="2700000" algn="tl">
                    <a:srgbClr val="000000">
                      <a:alpha val="43137"/>
                    </a:srgbClr>
                  </a:outerShdw>
                </a:effectLst>
              </a:rPr>
              <a:t>International Scientific Conference / </a:t>
            </a:r>
            <a:r>
              <a:rPr lang="en-US" kern="0" smtClean="0">
                <a:effectLst>
                  <a:outerShdw blurRad="38100" dist="38100" dir="2700000" algn="tl">
                    <a:srgbClr val="000000">
                      <a:alpha val="43137"/>
                    </a:srgbClr>
                  </a:outerShdw>
                </a:effectLst>
              </a:rPr>
              <a:t>Sofia, Republic of Bulgaria / 1-2.X 2013</a:t>
            </a:r>
            <a:endParaRPr lang="mk-MK" kern="0" smtClean="0">
              <a:effectLst>
                <a:outerShdw blurRad="38100" dist="38100" dir="2700000" algn="tl">
                  <a:srgbClr val="000000">
                    <a:alpha val="43137"/>
                  </a:srgbClr>
                </a:outerShdw>
              </a:effectLst>
            </a:endParaRPr>
          </a:p>
          <a:p>
            <a:pPr algn="ctr" fontAlgn="auto">
              <a:spcBef>
                <a:spcPts val="0"/>
              </a:spcBef>
              <a:spcAft>
                <a:spcPts val="0"/>
              </a:spcAft>
              <a:defRPr/>
            </a:pPr>
            <a:endParaRPr lang="en-US" b="1"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Material and methods</a:t>
            </a:r>
            <a:endParaRPr lang="mk-MK" b="1" smtClean="0">
              <a:ea typeface="宋体"/>
            </a:endParaRPr>
          </a:p>
        </p:txBody>
      </p:sp>
      <p:sp>
        <p:nvSpPr>
          <p:cNvPr id="3" name="Content Placeholder 2"/>
          <p:cNvSpPr>
            <a:spLocks noGrp="1"/>
          </p:cNvSpPr>
          <p:nvPr>
            <p:ph idx="1"/>
          </p:nvPr>
        </p:nvSpPr>
        <p:spPr/>
        <p:txBody>
          <a:bodyPr rtlCol="0">
            <a:normAutofit fontScale="92500"/>
          </a:bodyPr>
          <a:lstStyle/>
          <a:p>
            <a:pPr marL="0" indent="0" algn="just">
              <a:buFont typeface="Wingdings" pitchFamily="2" charset="2"/>
              <a:buChar char="ü"/>
            </a:pPr>
            <a:r>
              <a:rPr lang="en-GB" b="1" smtClean="0"/>
              <a:t>Main goals: Inventarization of the woody plants in the study area, classification according to their taxonomy and some morpho-ecological characteristics.</a:t>
            </a:r>
          </a:p>
          <a:p>
            <a:pPr marL="0" indent="0" algn="just">
              <a:buFont typeface="Wingdings" pitchFamily="2" charset="2"/>
              <a:buChar char="ü"/>
            </a:pPr>
            <a:r>
              <a:rPr lang="en-GB" b="1" smtClean="0"/>
              <a:t>Main subjects: Determination and overall number of woody species,  their taxa, common names, shape according to habitus, phytogeographic (distribution) type, ecological valency and as a part of the forest communities.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Material and methods</a:t>
            </a:r>
            <a:endParaRPr lang="mk-MK" b="1" smtClean="0">
              <a:ea typeface="宋体"/>
            </a:endParaRPr>
          </a:p>
        </p:txBody>
      </p:sp>
      <p:sp>
        <p:nvSpPr>
          <p:cNvPr id="3" name="Content Placeholder 2"/>
          <p:cNvSpPr>
            <a:spLocks noGrp="1"/>
          </p:cNvSpPr>
          <p:nvPr>
            <p:ph idx="1"/>
          </p:nvPr>
        </p:nvSpPr>
        <p:spPr/>
        <p:txBody>
          <a:bodyPr rtlCol="0">
            <a:normAutofit fontScale="92500" lnSpcReduction="20000"/>
          </a:bodyPr>
          <a:lstStyle/>
          <a:p>
            <a:pPr algn="just">
              <a:buFont typeface="Wingdings" pitchFamily="2" charset="2"/>
              <a:buChar char="ü"/>
            </a:pPr>
            <a:r>
              <a:rPr lang="en-GB" b="1" smtClean="0"/>
              <a:t>Nomenclature according to Em, Rizovski, Dzhekov.</a:t>
            </a:r>
          </a:p>
          <a:p>
            <a:pPr algn="just">
              <a:buFont typeface="Wingdings" pitchFamily="2" charset="2"/>
              <a:buChar char="ü"/>
            </a:pPr>
            <a:r>
              <a:rPr lang="en-GB" b="1" smtClean="0"/>
              <a:t>Standard phytocoenological method of </a:t>
            </a:r>
            <a:r>
              <a:rPr lang="en-GB" b="1" i="1" smtClean="0"/>
              <a:t>Braun-Blanquet</a:t>
            </a:r>
            <a:r>
              <a:rPr lang="en-GB" b="1" smtClean="0"/>
              <a:t>. </a:t>
            </a:r>
          </a:p>
          <a:p>
            <a:pPr algn="just">
              <a:buFont typeface="Wingdings" pitchFamily="2" charset="2"/>
              <a:buChar char="ü"/>
            </a:pPr>
            <a:r>
              <a:rPr lang="en-GB" b="1" i="1" smtClean="0"/>
              <a:t>Prodromus phytocoenosum Jugoslaviae</a:t>
            </a:r>
            <a:r>
              <a:rPr lang="en-GB" b="1" smtClean="0"/>
              <a:t> (1986).</a:t>
            </a:r>
          </a:p>
          <a:p>
            <a:pPr algn="just">
              <a:buFont typeface="Wingdings" pitchFamily="2" charset="2"/>
              <a:buChar char="ü"/>
            </a:pPr>
            <a:r>
              <a:rPr lang="en-GB" b="1" smtClean="0"/>
              <a:t>Topographic maps S=1:25000, satellite and aero photo imagery, GPS measurements and more, in the most part provided by forestry-geomatic laboratory techniques in GIS Lab at the Ss. Cyril and Methodius University in Skopje, Faculty of Forestry in Skopje.</a:t>
            </a:r>
            <a:endParaRPr lang="mk-MK" b="1"/>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b="1" smtClean="0"/>
              <a:t>Environmental conditions</a:t>
            </a:r>
            <a:endParaRPr lang="mk-MK" b="1" smtClean="0">
              <a:ea typeface="宋体"/>
            </a:endParaRPr>
          </a:p>
        </p:txBody>
      </p:sp>
      <p:sp>
        <p:nvSpPr>
          <p:cNvPr id="3" name="Content Placeholder 2"/>
          <p:cNvSpPr>
            <a:spLocks noGrp="1"/>
          </p:cNvSpPr>
          <p:nvPr>
            <p:ph idx="1"/>
          </p:nvPr>
        </p:nvSpPr>
        <p:spPr/>
        <p:txBody>
          <a:bodyPr rtlCol="0">
            <a:normAutofit/>
          </a:bodyPr>
          <a:lstStyle/>
          <a:p>
            <a:pPr marL="0" indent="0" algn="just">
              <a:buFont typeface="Wingdings" pitchFamily="2" charset="2"/>
              <a:buChar char="q"/>
            </a:pPr>
            <a:r>
              <a:rPr lang="en-GB" b="1" smtClean="0"/>
              <a:t>Orographic characteristics</a:t>
            </a:r>
          </a:p>
          <a:p>
            <a:pPr marL="400050" lvl="1" indent="0" algn="just">
              <a:buFont typeface="Wingdings" pitchFamily="2" charset="2"/>
              <a:buChar char="q"/>
            </a:pPr>
            <a:r>
              <a:rPr lang="en-GB" b="1" smtClean="0"/>
              <a:t>2,158 m altitude differentiation</a:t>
            </a:r>
          </a:p>
          <a:p>
            <a:pPr marL="0" indent="0" algn="just">
              <a:buFont typeface="Wingdings" pitchFamily="2" charset="2"/>
              <a:buChar char="q"/>
            </a:pPr>
            <a:r>
              <a:rPr lang="en-GB" b="1" smtClean="0"/>
              <a:t>Hydrographic characteristics</a:t>
            </a:r>
          </a:p>
          <a:p>
            <a:pPr marL="400050" lvl="1" indent="0" algn="just">
              <a:buFont typeface="Wingdings" pitchFamily="2" charset="2"/>
              <a:buChar char="q"/>
            </a:pPr>
            <a:r>
              <a:rPr lang="en-GB" b="1" smtClean="0"/>
              <a:t>Various river flows (Adriatic and Aegean)</a:t>
            </a:r>
          </a:p>
          <a:p>
            <a:pPr marL="0" indent="0" algn="just">
              <a:buFont typeface="Wingdings" pitchFamily="2" charset="2"/>
              <a:buChar char="q"/>
            </a:pPr>
            <a:r>
              <a:rPr lang="en-GB" b="1" smtClean="0"/>
              <a:t>Soil characteristics </a:t>
            </a:r>
          </a:p>
          <a:p>
            <a:pPr marL="400050" lvl="1" indent="0" algn="just">
              <a:buFont typeface="Wingdings" pitchFamily="2" charset="2"/>
              <a:buChar char="q"/>
            </a:pPr>
            <a:r>
              <a:rPr lang="en-GB" b="1" smtClean="0"/>
              <a:t>9 soil types and 5 subtypes</a:t>
            </a:r>
          </a:p>
          <a:p>
            <a:pPr marL="0" indent="0" algn="just">
              <a:buFont typeface="Wingdings" pitchFamily="2" charset="2"/>
              <a:buChar char="q"/>
            </a:pPr>
            <a:r>
              <a:rPr lang="en-GB" b="1" smtClean="0"/>
              <a:t>Climate characteristics</a:t>
            </a:r>
          </a:p>
          <a:p>
            <a:pPr marL="400050" lvl="1" indent="0" algn="just">
              <a:buFont typeface="Wingdings" pitchFamily="2" charset="2"/>
              <a:buChar char="q"/>
            </a:pPr>
            <a:r>
              <a:rPr lang="en-GB" b="1" smtClean="0"/>
              <a:t>6 climate types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roo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Template>
  <TotalTime>1184</TotalTime>
  <Words>2583</Words>
  <Application>Microsoft Office PowerPoint</Application>
  <PresentationFormat>On-screen Show (4:3)</PresentationFormat>
  <Paragraphs>219</Paragraphs>
  <Slides>63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65" baseType="lpstr">
      <vt:lpstr>Brook</vt:lpstr>
      <vt:lpstr>Document</vt:lpstr>
      <vt:lpstr>Slide 1</vt:lpstr>
      <vt:lpstr>Brief Introduction</vt:lpstr>
      <vt:lpstr>Past and Recent Data</vt:lpstr>
      <vt:lpstr>Study area</vt:lpstr>
      <vt:lpstr>Study area</vt:lpstr>
      <vt:lpstr>Slide 6</vt:lpstr>
      <vt:lpstr>Material and methods</vt:lpstr>
      <vt:lpstr>Material and methods</vt:lpstr>
      <vt:lpstr>Environmental conditions</vt:lpstr>
      <vt:lpstr>Results and Discussion</vt:lpstr>
      <vt:lpstr>Results and Discussion</vt:lpstr>
      <vt:lpstr>Results and Discussion</vt:lpstr>
      <vt:lpstr>Results and Discussion</vt:lpstr>
      <vt:lpstr>Results and Discussion</vt:lpstr>
      <vt:lpstr>Results and Discussion</vt:lpstr>
      <vt:lpstr>Results and Discussion</vt:lpstr>
      <vt:lpstr>Some specific dendrological characteristics</vt:lpstr>
      <vt:lpstr>Large fruitfulness of Abies borisii-regis Mattf., mountain massif Bistra (2010)</vt:lpstr>
      <vt:lpstr>Results and Discussion</vt:lpstr>
      <vt:lpstr>Results and Discussion</vt:lpstr>
      <vt:lpstr>Expansion of Abies borisii-regis Mattf. in ass. Calamintho grandiflorae-Fagetum Em 1965,  National Park Mavrovo (2010)</vt:lpstr>
      <vt:lpstr>Offspring of fir in ass. Abieti-Fagetum macedonicum Em (1962) 1985, mountain massif Bistra (2008)</vt:lpstr>
      <vt:lpstr>Expansion of the fir in ass. Abieti-Piceetum scardicum Em /1958/ 1985),  National Park Mavrovo (2010)</vt:lpstr>
      <vt:lpstr>Results and Discussion</vt:lpstr>
      <vt:lpstr>Some specific dendrological characteristics</vt:lpstr>
      <vt:lpstr>Slide 26</vt:lpstr>
      <vt:lpstr>Slide 27</vt:lpstr>
      <vt:lpstr>Some specific dendrological characteristics</vt:lpstr>
      <vt:lpstr>Slide 29</vt:lpstr>
      <vt:lpstr>Slide 30</vt:lpstr>
      <vt:lpstr>Some specific dendrological characteristics</vt:lpstr>
      <vt:lpstr>Slide 32</vt:lpstr>
      <vt:lpstr>Slide 33</vt:lpstr>
      <vt:lpstr>Some specific dendrological characteristics</vt:lpstr>
      <vt:lpstr>Slide 35</vt:lpstr>
      <vt:lpstr>Some specific dendrological characteristics</vt:lpstr>
      <vt:lpstr>Slide 37</vt:lpstr>
      <vt:lpstr>Some specific dendrological characteristics</vt:lpstr>
      <vt:lpstr>Slide 39</vt:lpstr>
      <vt:lpstr>Some specific dendrological characteristics</vt:lpstr>
      <vt:lpstr>Slide 41</vt:lpstr>
      <vt:lpstr>Some specific dendrological characteristics</vt:lpstr>
      <vt:lpstr>Slide 43</vt:lpstr>
      <vt:lpstr>Some specific dendrological characteristics</vt:lpstr>
      <vt:lpstr>Slide 45</vt:lpstr>
      <vt:lpstr>Some specific dendrological characteristics</vt:lpstr>
      <vt:lpstr>Slide 47</vt:lpstr>
      <vt:lpstr>Some specific dendrological characteristics</vt:lpstr>
      <vt:lpstr>Slide 49</vt:lpstr>
      <vt:lpstr>Some specific dendrological characteristics</vt:lpstr>
      <vt:lpstr>Slide 51</vt:lpstr>
      <vt:lpstr>Artificial stands and non-native dendroflora</vt:lpstr>
      <vt:lpstr>Conclusions</vt:lpstr>
      <vt:lpstr>Conclusions</vt:lpstr>
      <vt:lpstr>Conclusions</vt:lpstr>
      <vt:lpstr>Conclusions</vt:lpstr>
      <vt:lpstr>Conclusions</vt:lpstr>
      <vt:lpstr>Conclusions</vt:lpstr>
      <vt:lpstr>Conclusions</vt:lpstr>
      <vt:lpstr>Conclusions</vt:lpstr>
      <vt:lpstr>References</vt:lpstr>
      <vt:lpstr>Slide 62</vt:lpstr>
      <vt:lpstr>Slide 63</vt:lpstr>
    </vt:vector>
  </TitlesOfParts>
  <Company>Shumarski Fakultet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Woody plants of the National Park Mavrovo, Republic of Macedonia</dc:title>
  <dc:subject>International Scientific Conference Forest Research Institute at BAS 85th Anniversary</dc:subject>
  <dc:creator>Bojan Simovski MSc</dc:creator>
  <cp:keywords>woody plants, dendroflora, endemic, relic, National Park Mavrovo</cp:keywords>
  <cp:lastModifiedBy>Bojan Simovski</cp:lastModifiedBy>
  <cp:revision>164</cp:revision>
  <dcterms:created xsi:type="dcterms:W3CDTF">2010-10-20T18:02:35Z</dcterms:created>
  <dcterms:modified xsi:type="dcterms:W3CDTF">2016-08-14T20:53:37Z</dcterms:modified>
  <cp:category>Scientific paper presentation</cp:category>
</cp:coreProperties>
</file>