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30" r:id="rId3"/>
    <p:sldId id="335" r:id="rId4"/>
    <p:sldId id="380" r:id="rId5"/>
    <p:sldId id="388" r:id="rId6"/>
    <p:sldId id="382" r:id="rId7"/>
    <p:sldId id="383" r:id="rId8"/>
    <p:sldId id="385" r:id="rId9"/>
    <p:sldId id="386" r:id="rId10"/>
    <p:sldId id="333" r:id="rId11"/>
    <p:sldId id="334" r:id="rId12"/>
    <p:sldId id="399" r:id="rId13"/>
    <p:sldId id="400" r:id="rId14"/>
    <p:sldId id="391" r:id="rId15"/>
    <p:sldId id="396" r:id="rId16"/>
    <p:sldId id="413" r:id="rId17"/>
    <p:sldId id="394" r:id="rId18"/>
    <p:sldId id="392" r:id="rId19"/>
    <p:sldId id="374" r:id="rId20"/>
    <p:sldId id="403" r:id="rId21"/>
    <p:sldId id="337" r:id="rId22"/>
    <p:sldId id="404" r:id="rId23"/>
    <p:sldId id="338" r:id="rId24"/>
    <p:sldId id="411" r:id="rId25"/>
    <p:sldId id="339" r:id="rId26"/>
    <p:sldId id="406" r:id="rId27"/>
    <p:sldId id="340" r:id="rId28"/>
    <p:sldId id="412" r:id="rId29"/>
    <p:sldId id="341" r:id="rId30"/>
    <p:sldId id="408" r:id="rId31"/>
    <p:sldId id="342" r:id="rId32"/>
    <p:sldId id="409" r:id="rId33"/>
    <p:sldId id="343" r:id="rId34"/>
    <p:sldId id="410" r:id="rId35"/>
    <p:sldId id="344" r:id="rId36"/>
    <p:sldId id="345" r:id="rId37"/>
    <p:sldId id="346" r:id="rId38"/>
    <p:sldId id="347" r:id="rId39"/>
    <p:sldId id="348" r:id="rId40"/>
    <p:sldId id="349" r:id="rId41"/>
    <p:sldId id="350" r:id="rId42"/>
    <p:sldId id="351" r:id="rId43"/>
    <p:sldId id="352" r:id="rId44"/>
    <p:sldId id="353" r:id="rId45"/>
    <p:sldId id="354" r:id="rId46"/>
    <p:sldId id="389" r:id="rId47"/>
    <p:sldId id="387" r:id="rId48"/>
    <p:sldId id="325" r:id="rId49"/>
    <p:sldId id="402" r:id="rId50"/>
    <p:sldId id="401"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158" autoAdjust="0"/>
  </p:normalViewPr>
  <p:slideViewPr>
    <p:cSldViewPr>
      <p:cViewPr>
        <p:scale>
          <a:sx n="80" d="100"/>
          <a:sy n="80" d="100"/>
        </p:scale>
        <p:origin x="-108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15-Oct-18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15-Oct-18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15-Oct-18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15-Oct-18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15-Oct-18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15-Oct-18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15-Oct-18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15-Oct-18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15-Oct-18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15-Oct-18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15-Oct-18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15-Oct-18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dw.de/&#1084;&#1072;&#1082;&#1077;&#1076;&#1086;&#1085;&#1080;&#1112;&#1072;-&#1086;&#1076;-&#1082;&#1072;&#1085;&#1076;&#1080;&#1076;&#1072;&#1090;-&#1079;&#1072;-&#1087;&#1088;&#1080;&#1089;&#1090;&#1072;&#1087;-&#1076;&#1086;-&#1073;&#1077;&#1079;&#1073;&#1077;&#1076;&#1085;&#1086;&#1089;&#1077;&#1085;-&#1088;&#1080;&#1079;&#1080;&#1082;/&#1072;-%2018446205" TargetMode="External"/><Relationship Id="rId7" Type="http://schemas.openxmlformats.org/officeDocument/2006/relationships/hyperlink" Target="http://www.dw.com/mk/&#1086;&#1075;&#1085;&#1077;&#1085;-&#1087;&#1088;&#1089;&#1090;&#1077;&#1085;-&#1086;&#1076;-&#1087;&#1072;&#1088;&#1080;&#1079;-&#1076;&#1086;-&#1073;&#1072;&#1084;&#1072;&#1082;&#1086;/a-18866123" TargetMode="External"/><Relationship Id="rId2" Type="http://schemas.openxmlformats.org/officeDocument/2006/relationships/hyperlink" Target="http://www.faz.net/aktuell/%20politik/ausland/europa/mazedonien-naehert-sich-der-buergerkriegszeit-von-2001-13586775-p2.html?printPagedArticle=true#pageIndex_2" TargetMode="External"/><Relationship Id="rId1" Type="http://schemas.openxmlformats.org/officeDocument/2006/relationships/slideLayout" Target="../slideLayouts/slideLayout2.xml"/><Relationship Id="rId6" Type="http://schemas.openxmlformats.org/officeDocument/2006/relationships/hyperlink" Target="http://www.dw.com/de/kommentar-feuerring-von-paris-bis-bamako/a-18865716" TargetMode="External"/><Relationship Id="rId5" Type="http://schemas.openxmlformats.org/officeDocument/2006/relationships/hyperlink" Target="http://www.dw.com/mk/&#1096;&#1084;&#1080;&#1090;-&#1073;&#1072;&#1083;&#1082;&#1072;&#1085;&#1089;&#1082;&#1080;&#1090;&#1077;-&#1072;&#1079;&#1080;&#1083;&#1072;&#1085;&#1090;&#1080;-&#1076;&#1086;&#1072;&#1107;&#1072;&#1072;&#1090;-&#1079;&#1072;-&#1087;&#1072;&#1088;&#1080;/a-18619579" TargetMode="External"/><Relationship Id="rId4" Type="http://schemas.openxmlformats.org/officeDocument/2006/relationships/hyperlink" Target="http://www.dw.com/de/asylverfahrensdauer-rigoros-abk%C3%BCrzen/a-1861887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dw.com/mk/&#1080;&#1083;&#1112;&#1072;&#1076;&#1085;&#1080;&#1094;&#1080;-&#1076;&#1077;&#1094;&#1072;-&#1073;&#1077;&#1075;&#1072;&#1083;&#1094;&#1080;-&#1080;&#1089;&#1095;&#1077;&#1079;&#1085;&#1072;&#1072;-&#1074;&#1086;-&#1045;&#1074;&#1088;&#1086;&#1087;&#1072;/a-19021739" TargetMode="External"/><Relationship Id="rId2" Type="http://schemas.openxmlformats.org/officeDocument/2006/relationships/hyperlink" Target="http://www.dw.com/de/rund-10000-fl%C3%BCchtlingskinder-verschwunden/a-19014589" TargetMode="External"/><Relationship Id="rId1" Type="http://schemas.openxmlformats.org/officeDocument/2006/relationships/slideLayout" Target="../slideLayouts/slideLayout2.xml"/><Relationship Id="rId5" Type="http://schemas.openxmlformats.org/officeDocument/2006/relationships/hyperlink" Target="http://www.dw.com/mk/&#1088;&#1086;&#1090;-&#1073;&#1077;&#1079;-&#1091;&#1089;&#1083;&#1086;&#1074;&#1080;-&#1079;&#1072;-&#1077;&#1074;&#1088;&#1086;&#1087;&#1089;&#1082;&#1080;-&#1080;&#1079;&#1073;&#1086;&#1088;&#1080;-&#1077;&#1091;-&#1089;&#1080;&#1075;&#1091;&#1088;&#1085;&#1086;-&#1116;&#1077;-&#1087;&#1088;&#1077;&#1087;&#1086;&#1088;&#1072;&#1095;&#1072;-&#1085;&#1080;&#1074;&#1085;&#1086;-&#1087;&#1086;&#1084;&#1077;&#1089;&#1090;&#1091;&#1074;&#1072;&#1114;&#1077;/a-19015122" TargetMode="External"/><Relationship Id="rId4" Type="http://schemas.openxmlformats.org/officeDocument/2006/relationships/hyperlink" Target="http://www.dw.com/de/mazedonien-verschiebung-der-wahlen-ist-m%C3%B6glich/a-19016505"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de.wiktionary.org/wiki/Artikel" TargetMode="External"/><Relationship Id="rId7" Type="http://schemas.openxmlformats.org/officeDocument/2006/relationships/hyperlink" Target="https://de.wiktionary.org/wiki/Pronomen" TargetMode="External"/><Relationship Id="rId2" Type="http://schemas.openxmlformats.org/officeDocument/2006/relationships/hyperlink" Target="https://de.motionpoint.com/blog/evaluating-the-pros-and-cons-of-human-and-machine-translation/" TargetMode="External"/><Relationship Id="rId1" Type="http://schemas.openxmlformats.org/officeDocument/2006/relationships/slideLayout" Target="../slideLayouts/slideLayout2.xml"/><Relationship Id="rId6" Type="http://schemas.openxmlformats.org/officeDocument/2006/relationships/hyperlink" Target="https://de.wiktionary.org/wiki/Pr%C3%A4position" TargetMode="External"/><Relationship Id="rId5" Type="http://schemas.openxmlformats.org/officeDocument/2006/relationships/hyperlink" Target="https://de.wiktionary.org/wiki/Konjunktion" TargetMode="External"/><Relationship Id="rId4" Type="http://schemas.openxmlformats.org/officeDocument/2006/relationships/hyperlink" Target="https://de.wiktionary.org/wiki/Hilfsverb"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14600"/>
            <a:ext cx="7772400" cy="1470025"/>
          </a:xfrm>
        </p:spPr>
        <p:txBody>
          <a:bodyPr>
            <a:normAutofit fontScale="90000"/>
          </a:bodyPr>
          <a:lstStyle/>
          <a:p>
            <a:r>
              <a:rPr lang="de-DE" sz="3600" b="1" smtClean="0"/>
              <a:t>Mensch </a:t>
            </a:r>
            <a:r>
              <a:rPr lang="de-DE" sz="3600" b="1"/>
              <a:t>oder Maschine? </a:t>
            </a:r>
            <a:r>
              <a:rPr lang="de-DE" sz="3600" b="1" smtClean="0"/>
              <a:t/>
            </a:r>
            <a:br>
              <a:rPr lang="de-DE" sz="3600" b="1" smtClean="0"/>
            </a:br>
            <a:r>
              <a:rPr lang="de-DE" sz="3600" b="1" smtClean="0"/>
              <a:t>Ein </a:t>
            </a:r>
            <a:r>
              <a:rPr lang="de-DE" sz="3600" b="1"/>
              <a:t>Vergleich zwischen Human- und Maschinenübersetzung am Beispiel von Artikeln der Deutschen </a:t>
            </a:r>
            <a:r>
              <a:rPr lang="de-DE" sz="3600" b="1" smtClean="0"/>
              <a:t>Welle</a:t>
            </a:r>
            <a:r>
              <a:rPr lang="en-GB" dirty="0"/>
              <a:t/>
            </a:r>
            <a:br>
              <a:rPr lang="en-GB" dirty="0"/>
            </a:br>
            <a:endParaRPr lang="en-GB" dirty="0"/>
          </a:p>
        </p:txBody>
      </p:sp>
      <p:sp>
        <p:nvSpPr>
          <p:cNvPr id="3" name="Subtitle 2"/>
          <p:cNvSpPr>
            <a:spLocks noGrp="1"/>
          </p:cNvSpPr>
          <p:nvPr>
            <p:ph type="subTitle" idx="1"/>
          </p:nvPr>
        </p:nvSpPr>
        <p:spPr>
          <a:xfrm>
            <a:off x="1371600" y="4343400"/>
            <a:ext cx="6400800" cy="1752600"/>
          </a:xfrm>
        </p:spPr>
        <p:txBody>
          <a:bodyPr/>
          <a:lstStyle/>
          <a:p>
            <a:endParaRPr lang="en-US" smtClean="0"/>
          </a:p>
          <a:p>
            <a:r>
              <a:rPr lang="en-US" smtClean="0"/>
              <a:t>Bisera </a:t>
            </a:r>
            <a:r>
              <a:rPr lang="en-US" dirty="0" smtClean="0"/>
              <a:t>Stankova (Skopje)</a:t>
            </a:r>
            <a:endParaRPr lang="en-GB" dirty="0"/>
          </a:p>
        </p:txBody>
      </p:sp>
      <p:sp>
        <p:nvSpPr>
          <p:cNvPr id="4" name="TextBox 3"/>
          <p:cNvSpPr txBox="1"/>
          <p:nvPr/>
        </p:nvSpPr>
        <p:spPr>
          <a:xfrm>
            <a:off x="685800" y="152400"/>
            <a:ext cx="7772400" cy="1754326"/>
          </a:xfrm>
          <a:prstGeom prst="rect">
            <a:avLst/>
          </a:prstGeom>
          <a:noFill/>
        </p:spPr>
        <p:txBody>
          <a:bodyPr wrap="square" rtlCol="0">
            <a:spAutoFit/>
          </a:bodyPr>
          <a:lstStyle/>
          <a:p>
            <a:pPr algn="ctr"/>
            <a:r>
              <a:rPr lang="de-DE" smtClean="0"/>
              <a:t>11</a:t>
            </a:r>
            <a:r>
              <a:rPr lang="de-DE"/>
              <a:t>. Jahrestagung des Südosteuropäischen Germanistenverbandes (SOEGV)</a:t>
            </a:r>
          </a:p>
          <a:p>
            <a:pPr algn="ctr"/>
            <a:r>
              <a:rPr lang="de-DE" i="1" smtClean="0"/>
              <a:t>Mensch </a:t>
            </a:r>
            <a:r>
              <a:rPr lang="de-DE" i="1"/>
              <a:t>und Maschine. Humane, technische und </a:t>
            </a:r>
          </a:p>
          <a:p>
            <a:pPr algn="ctr"/>
            <a:r>
              <a:rPr lang="de-DE" i="1"/>
              <a:t>virtuelle Welt in Sprache, Literatur und Kultur</a:t>
            </a:r>
          </a:p>
          <a:p>
            <a:pPr algn="ctr"/>
            <a:r>
              <a:rPr lang="de-DE"/>
              <a:t>	</a:t>
            </a:r>
            <a:r>
              <a:rPr lang="de-DE" smtClean="0"/>
              <a:t>16. -20. November 2018, Skopje (Mazedonien)</a:t>
            </a:r>
            <a:endParaRPr lang="de-DE" dirty="0"/>
          </a:p>
          <a:p>
            <a:r>
              <a:rPr lang="de-DE" dirty="0"/>
              <a:t/>
            </a:r>
            <a:br>
              <a:rPr lang="de-DE" dirty="0"/>
            </a:br>
            <a:endParaRPr lang="en-GB" dirty="0"/>
          </a:p>
        </p:txBody>
      </p:sp>
    </p:spTree>
    <p:extLst>
      <p:ext uri="{BB962C8B-B14F-4D97-AF65-F5344CB8AC3E}">
        <p14:creationId xmlns:p14="http://schemas.microsoft.com/office/powerpoint/2010/main" val="3144874816"/>
      </p:ext>
    </p:extLst>
  </p:cSld>
  <p:clrMapOvr>
    <a:masterClrMapping/>
  </p:clrMapOvr>
  <mc:AlternateContent xmlns:mc="http://schemas.openxmlformats.org/markup-compatibility/2006" xmlns:p14="http://schemas.microsoft.com/office/powerpoint/2010/main">
    <mc:Choice Requires="p14">
      <p:transition spd="slow" p14:dur="2000" advTm="4063"/>
    </mc:Choice>
    <mc:Fallback xmlns="">
      <p:transition spd="slow" advTm="406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sz="4000"/>
              <a:t>Gegenstandbestimmung und </a:t>
            </a:r>
            <a:r>
              <a:rPr lang="de-DE" sz="4000" smtClean="0"/>
              <a:t>Fragestellung</a:t>
            </a:r>
            <a:endParaRPr lang="en-GB"/>
          </a:p>
        </p:txBody>
      </p:sp>
      <p:sp>
        <p:nvSpPr>
          <p:cNvPr id="3" name="Content Placeholder 2"/>
          <p:cNvSpPr>
            <a:spLocks noGrp="1"/>
          </p:cNvSpPr>
          <p:nvPr>
            <p:ph idx="1"/>
          </p:nvPr>
        </p:nvSpPr>
        <p:spPr/>
        <p:txBody>
          <a:bodyPr>
            <a:normAutofit lnSpcReduction="10000"/>
          </a:bodyPr>
          <a:lstStyle/>
          <a:p>
            <a:r>
              <a:rPr lang="sq-AL" smtClean="0"/>
              <a:t>Vergleich </a:t>
            </a:r>
            <a:r>
              <a:rPr lang="sq-AL"/>
              <a:t>zwischen  </a:t>
            </a:r>
            <a:r>
              <a:rPr lang="sq-AL" smtClean="0"/>
              <a:t>de</a:t>
            </a:r>
            <a:r>
              <a:rPr lang="de-DE"/>
              <a:t>n</a:t>
            </a:r>
            <a:r>
              <a:rPr lang="sq-AL" smtClean="0"/>
              <a:t> </a:t>
            </a:r>
            <a:r>
              <a:rPr lang="sq-AL"/>
              <a:t>mazedonischen </a:t>
            </a:r>
            <a:r>
              <a:rPr lang="sq-AL" smtClean="0"/>
              <a:t>Übersetzung</a:t>
            </a:r>
            <a:r>
              <a:rPr lang="de-DE" smtClean="0"/>
              <a:t>en</a:t>
            </a:r>
            <a:r>
              <a:rPr lang="sq-AL" smtClean="0"/>
              <a:t> </a:t>
            </a:r>
            <a:r>
              <a:rPr lang="sq-AL"/>
              <a:t>deutscher Online-Artikel </a:t>
            </a:r>
            <a:r>
              <a:rPr lang="sq-AL" smtClean="0"/>
              <a:t>der Deutschen </a:t>
            </a:r>
            <a:r>
              <a:rPr lang="sq-AL"/>
              <a:t>Welle (DW</a:t>
            </a:r>
            <a:r>
              <a:rPr lang="sq-AL" smtClean="0"/>
              <a:t>) und de</a:t>
            </a:r>
            <a:r>
              <a:rPr lang="de-DE" smtClean="0"/>
              <a:t>n</a:t>
            </a:r>
            <a:r>
              <a:rPr lang="sq-AL" smtClean="0"/>
              <a:t> </a:t>
            </a:r>
            <a:r>
              <a:rPr lang="sq-AL"/>
              <a:t>maschinellen </a:t>
            </a:r>
            <a:r>
              <a:rPr lang="de-DE" smtClean="0"/>
              <a:t>Übersetzungen </a:t>
            </a:r>
            <a:r>
              <a:rPr lang="de-DE"/>
              <a:t>derselben Artikel ins Mazedonische </a:t>
            </a:r>
            <a:r>
              <a:rPr lang="de-DE" smtClean="0"/>
              <a:t>von</a:t>
            </a:r>
            <a:r>
              <a:rPr lang="sq-AL" smtClean="0"/>
              <a:t> </a:t>
            </a:r>
            <a:r>
              <a:rPr lang="sq-AL"/>
              <a:t>Google </a:t>
            </a:r>
            <a:r>
              <a:rPr lang="de-DE" smtClean="0"/>
              <a:t>Translate</a:t>
            </a:r>
            <a:r>
              <a:rPr lang="sq-AL" smtClean="0"/>
              <a:t>. </a:t>
            </a:r>
            <a:endParaRPr lang="de-DE" smtClean="0"/>
          </a:p>
          <a:p>
            <a:r>
              <a:rPr lang="sq-AL" smtClean="0"/>
              <a:t>Das </a:t>
            </a:r>
            <a:r>
              <a:rPr lang="sq-AL"/>
              <a:t>Ziel der Analyse ist zu sehen, welche </a:t>
            </a:r>
            <a:r>
              <a:rPr lang="sq-AL" smtClean="0"/>
              <a:t>Fehler </a:t>
            </a:r>
            <a:r>
              <a:rPr lang="sq-AL"/>
              <a:t>im Korpus vorkommen, ob das Google Übersetzungssystem diese Fehler verbessern </a:t>
            </a:r>
            <a:r>
              <a:rPr lang="sq-AL" smtClean="0"/>
              <a:t>kann.</a:t>
            </a:r>
            <a:endParaRPr lang="en-GB"/>
          </a:p>
        </p:txBody>
      </p:sp>
    </p:spTree>
    <p:extLst>
      <p:ext uri="{BB962C8B-B14F-4D97-AF65-F5344CB8AC3E}">
        <p14:creationId xmlns:p14="http://schemas.microsoft.com/office/powerpoint/2010/main" val="2824537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Untersuchung</a:t>
            </a:r>
            <a:br>
              <a:rPr lang="en-US" smtClean="0"/>
            </a:br>
            <a:r>
              <a:rPr lang="en-US" smtClean="0"/>
              <a:t>Korpus</a:t>
            </a:r>
            <a:endParaRPr lang="en-GB"/>
          </a:p>
        </p:txBody>
      </p:sp>
      <p:sp>
        <p:nvSpPr>
          <p:cNvPr id="3" name="Content Placeholder 2"/>
          <p:cNvSpPr>
            <a:spLocks noGrp="1"/>
          </p:cNvSpPr>
          <p:nvPr>
            <p:ph idx="1"/>
          </p:nvPr>
        </p:nvSpPr>
        <p:spPr/>
        <p:txBody>
          <a:bodyPr>
            <a:normAutofit/>
          </a:bodyPr>
          <a:lstStyle/>
          <a:p>
            <a:r>
              <a:rPr lang="en-GB" smtClean="0"/>
              <a:t>Verwendet </a:t>
            </a:r>
            <a:r>
              <a:rPr lang="en-GB"/>
              <a:t>werden insgesamt sechs Texte aus </a:t>
            </a:r>
            <a:r>
              <a:rPr lang="en-GB" smtClean="0"/>
              <a:t>dem Bereich </a:t>
            </a:r>
            <a:r>
              <a:rPr lang="en-GB"/>
              <a:t>Politik. </a:t>
            </a:r>
            <a:r>
              <a:rPr lang="en-GB" smtClean="0"/>
              <a:t>Der </a:t>
            </a:r>
            <a:r>
              <a:rPr lang="en-GB"/>
              <a:t>Umfang dieser Texte beläuft sich auf insgesamt ca. </a:t>
            </a:r>
            <a:r>
              <a:rPr lang="de-DE" smtClean="0"/>
              <a:t>4157 </a:t>
            </a:r>
            <a:r>
              <a:rPr lang="en-GB" smtClean="0"/>
              <a:t>Wörter</a:t>
            </a:r>
            <a:r>
              <a:rPr lang="en-GB"/>
              <a:t>:</a:t>
            </a:r>
            <a:endParaRPr lang="de-DE" smtClean="0"/>
          </a:p>
          <a:p>
            <a:pPr lvl="1"/>
            <a:r>
              <a:rPr lang="en-US" b="1" smtClean="0"/>
              <a:t>AS: Deutsch </a:t>
            </a:r>
            <a:r>
              <a:rPr lang="en-US"/>
              <a:t>(exzerpierte Beispiels</a:t>
            </a:r>
            <a:r>
              <a:rPr lang="de-DE"/>
              <a:t>ätze aus den </a:t>
            </a:r>
            <a:r>
              <a:rPr lang="de-DE" smtClean="0"/>
              <a:t>Online-Artikeln </a:t>
            </a:r>
            <a:r>
              <a:rPr lang="de-DE"/>
              <a:t>z</a:t>
            </a:r>
            <a:r>
              <a:rPr lang="sq-AL"/>
              <a:t>wischen Mai 2015 und Februar 2016 </a:t>
            </a:r>
            <a:r>
              <a:rPr lang="de-DE" smtClean="0"/>
              <a:t>)</a:t>
            </a:r>
            <a:endParaRPr lang="en-US"/>
          </a:p>
          <a:p>
            <a:pPr lvl="1"/>
            <a:r>
              <a:rPr lang="en-US" b="1" smtClean="0"/>
              <a:t>ZS: Mazedonisch</a:t>
            </a:r>
            <a:endParaRPr lang="en-US" b="1"/>
          </a:p>
          <a:p>
            <a:pPr lvl="2"/>
            <a:r>
              <a:rPr lang="en-US" smtClean="0"/>
              <a:t>Deutsche </a:t>
            </a:r>
            <a:r>
              <a:rPr lang="en-US"/>
              <a:t>Welle (DW Übersetzung ins Mazedonische)</a:t>
            </a:r>
          </a:p>
          <a:p>
            <a:pPr lvl="2"/>
            <a:r>
              <a:rPr lang="en-US"/>
              <a:t>Google Translate (GT </a:t>
            </a:r>
            <a:r>
              <a:rPr lang="en-US" smtClean="0"/>
              <a:t>Übersetzung)</a:t>
            </a:r>
            <a:r>
              <a:rPr lang="de-DE"/>
              <a:t> </a:t>
            </a:r>
            <a:r>
              <a:rPr lang="de-DE" smtClean="0"/>
              <a:t>Korpus</a:t>
            </a:r>
            <a:endParaRPr lang="de-DE"/>
          </a:p>
          <a:p>
            <a:pPr lvl="2"/>
            <a:endParaRPr lang="en-GB"/>
          </a:p>
          <a:p>
            <a:pPr lvl="1"/>
            <a:endParaRPr lang="de-DE" smtClean="0"/>
          </a:p>
          <a:p>
            <a:pPr lvl="1"/>
            <a:endParaRPr lang="en-GB"/>
          </a:p>
          <a:p>
            <a:pPr lvl="1"/>
            <a:endParaRPr lang="en-GB"/>
          </a:p>
        </p:txBody>
      </p:sp>
    </p:spTree>
    <p:extLst>
      <p:ext uri="{BB962C8B-B14F-4D97-AF65-F5344CB8AC3E}">
        <p14:creationId xmlns:p14="http://schemas.microsoft.com/office/powerpoint/2010/main" val="3387038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68"/>
            <a:ext cx="8229600" cy="1143000"/>
          </a:xfrm>
        </p:spPr>
        <p:txBody>
          <a:bodyPr>
            <a:noAutofit/>
          </a:bodyPr>
          <a:lstStyle/>
          <a:p>
            <a:r>
              <a:rPr lang="de-DE" sz="3600"/>
              <a:t>Korpus</a:t>
            </a:r>
            <a:br>
              <a:rPr lang="de-DE" sz="3600"/>
            </a:br>
            <a:r>
              <a:rPr lang="de-DE" sz="3600"/>
              <a:t>Deutsch-Mazedonisch</a:t>
            </a:r>
            <a:endParaRPr lang="en-GB" sz="360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38918844"/>
              </p:ext>
            </p:extLst>
          </p:nvPr>
        </p:nvGraphicFramePr>
        <p:xfrm>
          <a:off x="457200" y="1209231"/>
          <a:ext cx="8229600" cy="5496370"/>
        </p:xfrm>
        <a:graphic>
          <a:graphicData uri="http://schemas.openxmlformats.org/drawingml/2006/table">
            <a:tbl>
              <a:tblPr firstRow="1" bandRow="1">
                <a:tableStyleId>{5940675A-B579-460E-94D1-54222C63F5DA}</a:tableStyleId>
              </a:tblPr>
              <a:tblGrid>
                <a:gridCol w="4114800"/>
                <a:gridCol w="41148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smtClean="0">
                          <a:effectLst/>
                          <a:latin typeface="+mj-lt"/>
                          <a:ea typeface="Calibri"/>
                          <a:cs typeface="Times New Roman"/>
                        </a:rPr>
                        <a:t>Martens, Michael</a:t>
                      </a:r>
                      <a:r>
                        <a:rPr lang="mk-MK" sz="1400" smtClean="0">
                          <a:effectLst/>
                          <a:latin typeface="+mj-lt"/>
                          <a:ea typeface="Calibri"/>
                          <a:cs typeface="Times New Roman"/>
                        </a:rPr>
                        <a:t> (201</a:t>
                      </a:r>
                      <a:r>
                        <a:rPr lang="de-DE" sz="1400" smtClean="0">
                          <a:effectLst/>
                          <a:latin typeface="+mj-lt"/>
                          <a:ea typeface="Calibri"/>
                          <a:cs typeface="Times New Roman"/>
                        </a:rPr>
                        <a:t>5</a:t>
                      </a:r>
                      <a:r>
                        <a:rPr lang="mk-MK" sz="1400" smtClean="0">
                          <a:effectLst/>
                          <a:latin typeface="+mj-lt"/>
                          <a:ea typeface="Calibri"/>
                          <a:cs typeface="Times New Roman"/>
                        </a:rPr>
                        <a:t>)</a:t>
                      </a:r>
                      <a:r>
                        <a:rPr lang="de-DE" sz="1400" smtClean="0">
                          <a:effectLst/>
                          <a:latin typeface="+mj-lt"/>
                          <a:ea typeface="Calibri"/>
                          <a:cs typeface="Times New Roman"/>
                        </a:rPr>
                        <a:t>: „Vom Beitrittskandidaten zum Sicherheitsrisiko“.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b="1" i="1" smtClean="0">
                          <a:effectLst/>
                          <a:latin typeface="+mj-lt"/>
                          <a:ea typeface="Calibri"/>
                          <a:cs typeface="Times New Roman"/>
                        </a:rPr>
                        <a:t>Frankfurter Allgemeine</a:t>
                      </a:r>
                      <a:r>
                        <a:rPr lang="de-DE" sz="1400" b="1" smtClean="0">
                          <a:effectLst/>
                          <a:latin typeface="+mj-lt"/>
                          <a:ea typeface="Calibri"/>
                          <a:cs typeface="Times New Roman"/>
                        </a:rPr>
                        <a:t> vom 11.05.2015.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1"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u="sng" smtClean="0">
                          <a:solidFill>
                            <a:srgbClr val="0000FF"/>
                          </a:solidFill>
                          <a:effectLst/>
                          <a:latin typeface="+mj-lt"/>
                          <a:ea typeface="Calibri"/>
                          <a:cs typeface="Times New Roman"/>
                          <a:hlinkClick r:id="rId2"/>
                        </a:rPr>
                        <a:t>http</a:t>
                      </a:r>
                      <a:r>
                        <a:rPr lang="de-DE" sz="1400" u="sng" smtClean="0">
                          <a:solidFill>
                            <a:srgbClr val="0000FF"/>
                          </a:solidFill>
                          <a:effectLst/>
                          <a:latin typeface="+mj-lt"/>
                          <a:ea typeface="Calibri"/>
                          <a:cs typeface="Times New Roman"/>
                          <a:hlinkClick r:id="rId2"/>
                        </a:rPr>
                        <a:t>://www.faz.net/aktuell/ </a:t>
                      </a:r>
                      <a:r>
                        <a:rPr lang="de-DE" sz="1400" u="sng" smtClean="0">
                          <a:solidFill>
                            <a:srgbClr val="0000FF"/>
                          </a:solidFill>
                          <a:effectLst/>
                          <a:latin typeface="+mj-lt"/>
                          <a:ea typeface="Calibri"/>
                          <a:cs typeface="Times New Roman"/>
                          <a:hlinkClick r:id="rId2"/>
                        </a:rPr>
                        <a:t>politik/ausland/europa/mazedonien-naehert-sich-der-buergerkriegszeit-von-2001-13586775-p2.html?printPagedArticle=true#pageIndex_2</a:t>
                      </a:r>
                      <a:r>
                        <a:rPr lang="de-DE" sz="1400" smtClean="0">
                          <a:effectLst/>
                          <a:latin typeface="+mj-lt"/>
                          <a:ea typeface="Calibri"/>
                          <a:cs typeface="Times New Roman"/>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400" smtClean="0">
                          <a:effectLst/>
                          <a:latin typeface="+mj-lt"/>
                          <a:ea typeface="Calibri"/>
                          <a:cs typeface="Times New Roman"/>
                        </a:rPr>
                        <a:t>(Risiko-www.)</a:t>
                      </a:r>
                      <a:endParaRPr lang="en-GB" sz="140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k-MK" sz="1400" smtClean="0">
                          <a:effectLst/>
                          <a:latin typeface="+mj-lt"/>
                          <a:ea typeface="Calibri"/>
                          <a:cs typeface="Times New Roman"/>
                        </a:rPr>
                        <a:t>Јордановски, Зоран (2015): „Македонија - Од кандидат за пристап, до безбедносен ризик“.  </a:t>
                      </a:r>
                      <a:endParaRPr lang="de-DE" sz="1400"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i="1"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sr-Latn-RS" sz="1400" b="1" i="1" smtClean="0">
                          <a:effectLst/>
                          <a:latin typeface="+mj-lt"/>
                          <a:ea typeface="Calibri"/>
                          <a:cs typeface="Times New Roman"/>
                        </a:rPr>
                        <a:t>Deutsche Welle </a:t>
                      </a:r>
                      <a:r>
                        <a:rPr lang="en-US" sz="1400" b="1" i="0" smtClean="0">
                          <a:effectLst/>
                          <a:latin typeface="+mj-lt"/>
                          <a:ea typeface="Calibri"/>
                          <a:cs typeface="Times New Roman"/>
                        </a:rPr>
                        <a:t>vom</a:t>
                      </a:r>
                      <a:r>
                        <a:rPr lang="mk-MK" sz="1400" b="1" smtClean="0">
                          <a:effectLst/>
                          <a:latin typeface="+mj-lt"/>
                          <a:ea typeface="Calibri"/>
                          <a:cs typeface="Times New Roman"/>
                        </a:rPr>
                        <a:t> 12.05.2015. </a:t>
                      </a:r>
                      <a:endParaRPr lang="de-DE" sz="1400" b="1"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mk-MK" sz="1400" u="sng" smtClean="0">
                          <a:solidFill>
                            <a:schemeClr val="accent1"/>
                          </a:solidFill>
                          <a:effectLst/>
                          <a:latin typeface="+mj-lt"/>
                          <a:ea typeface="Calibri"/>
                          <a:cs typeface="Times New Roman"/>
                          <a:hlinkClick r:id="rId3"/>
                        </a:rPr>
                        <a:t>http</a:t>
                      </a:r>
                      <a:r>
                        <a:rPr lang="mk-MK" sz="1400" u="sng" smtClean="0">
                          <a:solidFill>
                            <a:schemeClr val="accent1"/>
                          </a:solidFill>
                          <a:effectLst/>
                          <a:latin typeface="+mj-lt"/>
                          <a:ea typeface="Calibri"/>
                          <a:cs typeface="Times New Roman"/>
                          <a:hlinkClick r:id="rId3"/>
                        </a:rPr>
                        <a:t>://www.dw.de/македонија-од-кандидат-за-пристап-до-безбедносен-ризик/а- </a:t>
                      </a:r>
                      <a:r>
                        <a:rPr lang="mk-MK" sz="1400" u="sng" smtClean="0">
                          <a:solidFill>
                            <a:schemeClr val="accent1"/>
                          </a:solidFill>
                          <a:effectLst/>
                          <a:latin typeface="+mj-lt"/>
                          <a:ea typeface="Calibri"/>
                          <a:cs typeface="Times New Roman"/>
                          <a:hlinkClick r:id="rId3"/>
                        </a:rPr>
                        <a:t>18446205</a:t>
                      </a:r>
                      <a:r>
                        <a:rPr lang="en-GB" sz="1400" u="none" baseline="0" smtClean="0">
                          <a:solidFill>
                            <a:schemeClr val="accent1"/>
                          </a:solidFill>
                          <a:effectLst/>
                          <a:latin typeface="+mj-lt"/>
                          <a:ea typeface="Calibri"/>
                          <a:cs typeface="Times New Roman"/>
                        </a:rPr>
                        <a:t> </a:t>
                      </a:r>
                      <a:r>
                        <a:rPr lang="de-DE" sz="1400" u="none" kern="1200" smtClean="0">
                          <a:solidFill>
                            <a:schemeClr val="tx1"/>
                          </a:solidFill>
                          <a:latin typeface="+mn-lt"/>
                          <a:ea typeface="+mn-ea"/>
                          <a:cs typeface="+mn-cs"/>
                        </a:rPr>
                        <a:t>(Rizik-www.)</a:t>
                      </a:r>
                      <a:endParaRPr lang="en-GB" sz="1400" u="none"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400" smtClean="0">
                        <a:solidFill>
                          <a:schemeClr val="accent1"/>
                        </a:solidFill>
                        <a:effectLst/>
                        <a:latin typeface="+mj-lt"/>
                        <a:ea typeface="Calibri"/>
                        <a:cs typeface="Times New Roman"/>
                      </a:endParaRPr>
                    </a:p>
                    <a:p>
                      <a:endParaRPr lang="en-GB" sz="1400">
                        <a:latin typeface="+mj-lt"/>
                      </a:endParaRPr>
                    </a:p>
                  </a:txBody>
                  <a:tcPr/>
                </a:tc>
              </a:tr>
              <a:tr h="370840">
                <a:tc>
                  <a:txBody>
                    <a:bodyPr/>
                    <a:lstStyle/>
                    <a:p>
                      <a:r>
                        <a:rPr lang="de-DE" sz="1400" kern="1200" smtClean="0">
                          <a:solidFill>
                            <a:schemeClr val="dk1"/>
                          </a:solidFill>
                          <a:effectLst/>
                          <a:latin typeface="+mj-lt"/>
                          <a:ea typeface="+mn-ea"/>
                          <a:cs typeface="+mn-cs"/>
                        </a:rPr>
                        <a:t>Rujević</a:t>
                      </a:r>
                      <a:r>
                        <a:rPr lang="mk-MK" sz="1400" kern="1200" smtClean="0">
                          <a:solidFill>
                            <a:schemeClr val="dk1"/>
                          </a:solidFill>
                          <a:effectLst/>
                          <a:latin typeface="+mj-lt"/>
                          <a:ea typeface="+mn-ea"/>
                          <a:cs typeface="+mn-cs"/>
                        </a:rPr>
                        <a:t>, </a:t>
                      </a:r>
                      <a:r>
                        <a:rPr lang="de-DE" sz="1400" kern="1200" smtClean="0">
                          <a:solidFill>
                            <a:schemeClr val="dk1"/>
                          </a:solidFill>
                          <a:effectLst/>
                          <a:latin typeface="+mj-lt"/>
                          <a:ea typeface="+mn-ea"/>
                          <a:cs typeface="+mn-cs"/>
                        </a:rPr>
                        <a:t>Nemanja </a:t>
                      </a:r>
                      <a:r>
                        <a:rPr lang="mk-MK" sz="1400" kern="1200" smtClean="0">
                          <a:solidFill>
                            <a:schemeClr val="dk1"/>
                          </a:solidFill>
                          <a:effectLst/>
                          <a:latin typeface="+mj-lt"/>
                          <a:ea typeface="+mn-ea"/>
                          <a:cs typeface="+mn-cs"/>
                        </a:rPr>
                        <a:t>(2015): „Asylverfahrensdauer rigoros abkürzen". </a:t>
                      </a:r>
                      <a:endParaRPr lang="de-DE" sz="1400" kern="1200" smtClean="0">
                        <a:solidFill>
                          <a:schemeClr val="dk1"/>
                        </a:solidFill>
                        <a:effectLst/>
                        <a:latin typeface="+mj-lt"/>
                        <a:ea typeface="+mn-ea"/>
                        <a:cs typeface="+mn-cs"/>
                      </a:endParaRPr>
                    </a:p>
                    <a:p>
                      <a:r>
                        <a:rPr lang="mk-MK" sz="1400" kern="1200" smtClean="0">
                          <a:solidFill>
                            <a:schemeClr val="dk1"/>
                          </a:solidFill>
                          <a:effectLst/>
                          <a:latin typeface="+mj-lt"/>
                          <a:ea typeface="+mn-ea"/>
                          <a:cs typeface="+mn-cs"/>
                        </a:rPr>
                        <a:t> </a:t>
                      </a:r>
                      <a:endParaRPr lang="de-DE" sz="1400" kern="1200" smtClean="0">
                        <a:solidFill>
                          <a:schemeClr val="dk1"/>
                        </a:solidFill>
                        <a:effectLst/>
                        <a:latin typeface="+mj-lt"/>
                        <a:ea typeface="+mn-ea"/>
                        <a:cs typeface="+mn-cs"/>
                      </a:endParaRPr>
                    </a:p>
                    <a:p>
                      <a:r>
                        <a:rPr lang="sr-Latn-CS" sz="1400" b="1" i="1" kern="1200" smtClean="0">
                          <a:solidFill>
                            <a:schemeClr val="dk1"/>
                          </a:solidFill>
                          <a:effectLst/>
                          <a:latin typeface="+mj-lt"/>
                          <a:ea typeface="+mn-ea"/>
                          <a:cs typeface="+mn-cs"/>
                        </a:rPr>
                        <a:t>Deutsche Welle </a:t>
                      </a:r>
                      <a:r>
                        <a:rPr lang="de-DE" sz="1400" b="1" kern="1200" smtClean="0">
                          <a:solidFill>
                            <a:schemeClr val="dk1"/>
                          </a:solidFill>
                          <a:effectLst/>
                          <a:latin typeface="+mj-lt"/>
                          <a:ea typeface="+mn-ea"/>
                          <a:cs typeface="+mn-cs"/>
                        </a:rPr>
                        <a:t>vom 30.07.2015</a:t>
                      </a:r>
                      <a:r>
                        <a:rPr lang="de-DE" sz="1400" kern="1200" smtClean="0">
                          <a:solidFill>
                            <a:schemeClr val="dk1"/>
                          </a:solidFill>
                          <a:effectLst/>
                          <a:latin typeface="+mj-lt"/>
                          <a:ea typeface="+mn-ea"/>
                          <a:cs typeface="+mn-cs"/>
                        </a:rPr>
                        <a:t>.</a:t>
                      </a:r>
                    </a:p>
                    <a:p>
                      <a:endParaRPr lang="en-GB" sz="1400" kern="1200" smtClean="0">
                        <a:solidFill>
                          <a:schemeClr val="dk1"/>
                        </a:solidFill>
                        <a:effectLst/>
                        <a:latin typeface="+mj-lt"/>
                        <a:ea typeface="+mn-ea"/>
                        <a:cs typeface="+mn-cs"/>
                      </a:endParaRPr>
                    </a:p>
                    <a:p>
                      <a:r>
                        <a:rPr lang="mk-MK" sz="1400" u="sng" kern="1200" smtClean="0">
                          <a:solidFill>
                            <a:schemeClr val="dk1"/>
                          </a:solidFill>
                          <a:effectLst/>
                          <a:latin typeface="+mj-lt"/>
                          <a:ea typeface="+mn-ea"/>
                          <a:cs typeface="+mn-cs"/>
                          <a:hlinkClick r:id="rId4"/>
                        </a:rPr>
                        <a:t>http</a:t>
                      </a:r>
                      <a:r>
                        <a:rPr lang="mk-MK" sz="1400" u="sng" kern="1200" smtClean="0">
                          <a:solidFill>
                            <a:schemeClr val="dk1"/>
                          </a:solidFill>
                          <a:effectLst/>
                          <a:latin typeface="+mj-lt"/>
                          <a:ea typeface="+mn-ea"/>
                          <a:cs typeface="+mn-cs"/>
                          <a:hlinkClick r:id="rId4"/>
                        </a:rPr>
                        <a:t>://</a:t>
                      </a:r>
                      <a:r>
                        <a:rPr lang="mk-MK" sz="1400" u="sng" kern="1200" smtClean="0">
                          <a:solidFill>
                            <a:schemeClr val="dk1"/>
                          </a:solidFill>
                          <a:effectLst/>
                          <a:latin typeface="+mj-lt"/>
                          <a:ea typeface="+mn-ea"/>
                          <a:cs typeface="+mn-cs"/>
                          <a:hlinkClick r:id="rId4"/>
                        </a:rPr>
                        <a:t>www.dw.com/de/asylverfahrensdauer-rigoros-abk%C3%BCrzen/a-18618870</a:t>
                      </a:r>
                      <a:r>
                        <a:rPr lang="de-DE" sz="1400" kern="1200" smtClean="0">
                          <a:solidFill>
                            <a:schemeClr val="dk1"/>
                          </a:solidFill>
                          <a:effectLst/>
                          <a:latin typeface="+mj-lt"/>
                          <a:ea typeface="+mn-ea"/>
                          <a:cs typeface="+mn-cs"/>
                        </a:rPr>
                        <a:t> (Asyl-www.)</a:t>
                      </a:r>
                      <a:endParaRPr lang="en-GB" sz="1400" u="sng">
                        <a:solidFill>
                          <a:schemeClr val="tx2">
                            <a:lumMod val="60000"/>
                            <a:lumOff val="40000"/>
                          </a:schemeClr>
                        </a:solidFill>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k-MK" sz="1400" kern="1200" smtClean="0">
                          <a:solidFill>
                            <a:schemeClr val="dk1"/>
                          </a:solidFill>
                          <a:effectLst/>
                          <a:latin typeface="+mj-lt"/>
                          <a:ea typeface="+mn-ea"/>
                          <a:cs typeface="+mn-cs"/>
                        </a:rPr>
                        <a:t>Рујевиќ, Немања (2015): „Шмит: балканските азиланти доаѓаат за пари“. </a:t>
                      </a:r>
                      <a:endParaRPr lang="de-DE" sz="1400" kern="1200" smtClean="0">
                        <a:solidFill>
                          <a:schemeClr val="dk1"/>
                        </a:solidFill>
                        <a:effectLst/>
                        <a:latin typeface="+mj-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i="1" kern="1200" smtClean="0">
                        <a:solidFill>
                          <a:schemeClr val="dk1"/>
                        </a:solidFill>
                        <a:effectLst/>
                        <a:latin typeface="+mj-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sr-Latn-RS" sz="1400" b="1" i="1" kern="1200" smtClean="0">
                          <a:solidFill>
                            <a:schemeClr val="dk1"/>
                          </a:solidFill>
                          <a:effectLst/>
                          <a:latin typeface="+mj-lt"/>
                          <a:ea typeface="+mn-ea"/>
                          <a:cs typeface="+mn-cs"/>
                        </a:rPr>
                        <a:t>Deutsche Welle </a:t>
                      </a:r>
                      <a:r>
                        <a:rPr lang="de-DE" sz="1400" b="1" i="0" kern="1200" smtClean="0">
                          <a:solidFill>
                            <a:schemeClr val="dk1"/>
                          </a:solidFill>
                          <a:effectLst/>
                          <a:latin typeface="+mj-lt"/>
                          <a:ea typeface="+mn-ea"/>
                          <a:cs typeface="+mn-cs"/>
                        </a:rPr>
                        <a:t>vom</a:t>
                      </a:r>
                      <a:r>
                        <a:rPr lang="mk-MK" sz="1400" b="1" kern="1200" smtClean="0">
                          <a:solidFill>
                            <a:schemeClr val="dk1"/>
                          </a:solidFill>
                          <a:effectLst/>
                          <a:latin typeface="+mj-lt"/>
                          <a:ea typeface="+mn-ea"/>
                          <a:cs typeface="+mn-cs"/>
                        </a:rPr>
                        <a:t> 31.07.2015.</a:t>
                      </a:r>
                      <a:endParaRPr lang="de-DE" sz="1400" b="1" kern="1200" smtClean="0">
                        <a:solidFill>
                          <a:schemeClr val="dk1"/>
                        </a:solidFill>
                        <a:effectLst/>
                        <a:latin typeface="+mj-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1" kern="1200" smtClean="0">
                        <a:solidFill>
                          <a:schemeClr val="dk1"/>
                        </a:solidFill>
                        <a:effectLst/>
                        <a:latin typeface="+mj-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mk-MK" sz="1400" b="1" kern="1200" smtClean="0">
                          <a:solidFill>
                            <a:schemeClr val="dk1"/>
                          </a:solidFill>
                          <a:effectLst/>
                          <a:latin typeface="+mj-lt"/>
                          <a:ea typeface="+mn-ea"/>
                          <a:cs typeface="+mn-cs"/>
                        </a:rPr>
                        <a:t> </a:t>
                      </a:r>
                      <a:r>
                        <a:rPr lang="mk-MK" sz="1400" u="sng" kern="1200" smtClean="0">
                          <a:solidFill>
                            <a:schemeClr val="dk1"/>
                          </a:solidFill>
                          <a:effectLst/>
                          <a:latin typeface="+mj-lt"/>
                          <a:ea typeface="+mn-ea"/>
                          <a:cs typeface="+mn-cs"/>
                          <a:hlinkClick r:id="rId5"/>
                        </a:rPr>
                        <a:t>http</a:t>
                      </a:r>
                      <a:r>
                        <a:rPr lang="mk-MK" sz="1400" u="sng" kern="1200" smtClean="0">
                          <a:solidFill>
                            <a:schemeClr val="dk1"/>
                          </a:solidFill>
                          <a:effectLst/>
                          <a:latin typeface="+mj-lt"/>
                          <a:ea typeface="+mn-ea"/>
                          <a:cs typeface="+mn-cs"/>
                          <a:hlinkClick r:id="rId5"/>
                        </a:rPr>
                        <a:t>://</a:t>
                      </a:r>
                      <a:r>
                        <a:rPr lang="mk-MK" sz="1400" u="sng" kern="1200" smtClean="0">
                          <a:solidFill>
                            <a:schemeClr val="dk1"/>
                          </a:solidFill>
                          <a:effectLst/>
                          <a:latin typeface="+mj-lt"/>
                          <a:ea typeface="+mn-ea"/>
                          <a:cs typeface="+mn-cs"/>
                          <a:hlinkClick r:id="rId5"/>
                        </a:rPr>
                        <a:t>www.dw.com/mk/шмит-балканските-азиланти-доаѓаат-за-пари/a-18619579</a:t>
                      </a:r>
                      <a:r>
                        <a:rPr lang="en-GB" sz="1400" u="none" kern="1200" baseline="0" smtClean="0">
                          <a:solidFill>
                            <a:schemeClr val="dk1"/>
                          </a:solidFill>
                          <a:effectLst/>
                          <a:latin typeface="+mj-lt"/>
                          <a:ea typeface="+mn-ea"/>
                          <a:cs typeface="+mn-cs"/>
                        </a:rPr>
                        <a:t> </a:t>
                      </a:r>
                      <a:r>
                        <a:rPr lang="de-DE" sz="1400" u="none" kern="1200" smtClean="0">
                          <a:solidFill>
                            <a:schemeClr val="tx1"/>
                          </a:solidFill>
                          <a:latin typeface="+mn-lt"/>
                          <a:ea typeface="+mn-ea"/>
                          <a:cs typeface="+mn-cs"/>
                        </a:rPr>
                        <a:t>(Azil-www.)</a:t>
                      </a:r>
                      <a:endParaRPr lang="en-GB" sz="1400" u="none" kern="1200" smtClean="0">
                        <a:solidFill>
                          <a:schemeClr val="tx1"/>
                        </a:solidFill>
                        <a:latin typeface="+mn-lt"/>
                        <a:ea typeface="+mn-ea"/>
                        <a:cs typeface="+mn-cs"/>
                      </a:endParaRPr>
                    </a:p>
                  </a:txBody>
                  <a:tcPr/>
                </a:tc>
              </a:tr>
              <a:tr h="1447800">
                <a:tc>
                  <a:txBody>
                    <a:bodyPr/>
                    <a:lstStyle/>
                    <a:p>
                      <a:pPr>
                        <a:lnSpc>
                          <a:spcPct val="115000"/>
                        </a:lnSpc>
                        <a:spcAft>
                          <a:spcPts val="600"/>
                        </a:spcAft>
                      </a:pPr>
                      <a:r>
                        <a:rPr lang="mk-MK" sz="1400" b="0">
                          <a:solidFill>
                            <a:schemeClr val="tx1"/>
                          </a:solidFill>
                          <a:effectLst/>
                          <a:latin typeface="+mj-lt"/>
                          <a:ea typeface="Calibri"/>
                          <a:cs typeface="Times New Roman"/>
                        </a:rPr>
                        <a:t>Stäcker, Claus</a:t>
                      </a:r>
                      <a:r>
                        <a:rPr lang="de-DE" sz="1400" b="0">
                          <a:solidFill>
                            <a:schemeClr val="tx1"/>
                          </a:solidFill>
                          <a:effectLst/>
                          <a:latin typeface="+mj-lt"/>
                          <a:ea typeface="Calibri"/>
                          <a:cs typeface="Times New Roman"/>
                        </a:rPr>
                        <a:t> (2015): </a:t>
                      </a:r>
                      <a:r>
                        <a:rPr lang="mk-MK" sz="1400" b="0">
                          <a:solidFill>
                            <a:schemeClr val="tx1"/>
                          </a:solidFill>
                          <a:effectLst/>
                          <a:latin typeface="+mj-lt"/>
                          <a:ea typeface="Calibri"/>
                          <a:cs typeface="Times New Roman"/>
                        </a:rPr>
                        <a:t>„Kommentar: Feuerring von Paris bis Bamako“ . </a:t>
                      </a:r>
                      <a:endParaRPr lang="en-US" sz="1400" b="0" smtClean="0">
                        <a:solidFill>
                          <a:schemeClr val="tx1"/>
                        </a:solidFill>
                        <a:effectLst/>
                        <a:latin typeface="+mj-lt"/>
                        <a:ea typeface="Calibri"/>
                        <a:cs typeface="Times New Roman"/>
                      </a:endParaRPr>
                    </a:p>
                    <a:p>
                      <a:pPr>
                        <a:lnSpc>
                          <a:spcPct val="115000"/>
                        </a:lnSpc>
                        <a:spcAft>
                          <a:spcPts val="600"/>
                        </a:spcAft>
                      </a:pPr>
                      <a:r>
                        <a:rPr lang="de-DE" sz="1400" b="1" i="1" smtClean="0">
                          <a:solidFill>
                            <a:schemeClr val="tx1"/>
                          </a:solidFill>
                          <a:effectLst/>
                          <a:latin typeface="+mj-lt"/>
                          <a:ea typeface="Calibri"/>
                          <a:cs typeface="Times New Roman"/>
                        </a:rPr>
                        <a:t>Deutsche </a:t>
                      </a:r>
                      <a:r>
                        <a:rPr lang="de-DE" sz="1400" b="1" i="1">
                          <a:solidFill>
                            <a:schemeClr val="tx1"/>
                          </a:solidFill>
                          <a:effectLst/>
                          <a:latin typeface="+mj-lt"/>
                          <a:ea typeface="Calibri"/>
                          <a:cs typeface="Times New Roman"/>
                        </a:rPr>
                        <a:t>Welle </a:t>
                      </a:r>
                      <a:r>
                        <a:rPr lang="de-DE" sz="1400" b="1">
                          <a:solidFill>
                            <a:schemeClr val="tx1"/>
                          </a:solidFill>
                          <a:effectLst/>
                          <a:latin typeface="+mj-lt"/>
                          <a:ea typeface="Calibri"/>
                          <a:cs typeface="Times New Roman"/>
                        </a:rPr>
                        <a:t>vom 20.11.2015. </a:t>
                      </a:r>
                      <a:endParaRPr lang="de-DE" sz="1400" b="1" smtClean="0">
                        <a:solidFill>
                          <a:schemeClr val="tx1"/>
                        </a:solidFill>
                        <a:effectLst/>
                        <a:latin typeface="+mj-lt"/>
                        <a:ea typeface="Calibri"/>
                        <a:cs typeface="Times New Roman"/>
                      </a:endParaRPr>
                    </a:p>
                    <a:p>
                      <a:pPr>
                        <a:lnSpc>
                          <a:spcPct val="115000"/>
                        </a:lnSpc>
                        <a:spcAft>
                          <a:spcPts val="600"/>
                        </a:spcAft>
                      </a:pPr>
                      <a:r>
                        <a:rPr lang="mk-MK" sz="1400" b="0" u="sng" smtClean="0">
                          <a:solidFill>
                            <a:schemeClr val="accent1"/>
                          </a:solidFill>
                          <a:effectLst/>
                          <a:latin typeface="+mj-lt"/>
                          <a:ea typeface="Calibri"/>
                          <a:cs typeface="Times New Roman"/>
                          <a:hlinkClick r:id="rId6"/>
                        </a:rPr>
                        <a:t>http</a:t>
                      </a:r>
                      <a:r>
                        <a:rPr lang="mk-MK" sz="1400" b="0" u="sng">
                          <a:solidFill>
                            <a:schemeClr val="accent1"/>
                          </a:solidFill>
                          <a:effectLst/>
                          <a:latin typeface="+mj-lt"/>
                          <a:ea typeface="Calibri"/>
                          <a:cs typeface="Times New Roman"/>
                          <a:hlinkClick r:id="rId6"/>
                        </a:rPr>
                        <a:t>://</a:t>
                      </a:r>
                      <a:r>
                        <a:rPr lang="mk-MK" sz="1400" b="0" u="sng" smtClean="0">
                          <a:solidFill>
                            <a:schemeClr val="accent1"/>
                          </a:solidFill>
                          <a:effectLst/>
                          <a:latin typeface="+mj-lt"/>
                          <a:ea typeface="Calibri"/>
                          <a:cs typeface="Times New Roman"/>
                          <a:hlinkClick r:id="rId6"/>
                        </a:rPr>
                        <a:t>www.dw.com/de/kommentar-feuerring-von-paris-bis-bamako/a-18865716</a:t>
                      </a:r>
                      <a:r>
                        <a:rPr lang="en-US" sz="1400" b="0" u="sng" smtClean="0">
                          <a:solidFill>
                            <a:schemeClr val="tx1"/>
                          </a:solidFill>
                          <a:effectLst/>
                          <a:latin typeface="+mj-lt"/>
                          <a:ea typeface="Calibri"/>
                          <a:cs typeface="Times New Roman"/>
                        </a:rPr>
                        <a:t> (</a:t>
                      </a:r>
                      <a:r>
                        <a:rPr lang="mk-MK" sz="1400" b="0" kern="1200" smtClean="0">
                          <a:solidFill>
                            <a:schemeClr val="tx1"/>
                          </a:solidFill>
                          <a:effectLst/>
                          <a:latin typeface="+mn-lt"/>
                          <a:ea typeface="Calibri"/>
                          <a:cs typeface="Times New Roman"/>
                        </a:rPr>
                        <a:t>Feuerring </a:t>
                      </a:r>
                      <a:r>
                        <a:rPr lang="de-DE" sz="1400" b="0" kern="1200" smtClean="0">
                          <a:solidFill>
                            <a:schemeClr val="tx1"/>
                          </a:solidFill>
                          <a:effectLst/>
                          <a:latin typeface="+mn-lt"/>
                          <a:ea typeface="Calibri"/>
                          <a:cs typeface="Times New Roman"/>
                        </a:rPr>
                        <a:t>-www.)</a:t>
                      </a:r>
                      <a:endParaRPr lang="en-GB" sz="1400" b="0">
                        <a:solidFill>
                          <a:schemeClr val="tx1"/>
                        </a:solidFill>
                        <a:effectLst/>
                        <a:latin typeface="+mj-lt"/>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600"/>
                        </a:spcAft>
                        <a:buClrTx/>
                        <a:buSzTx/>
                        <a:buFontTx/>
                        <a:buNone/>
                        <a:tabLst/>
                        <a:defRPr/>
                      </a:pPr>
                      <a:r>
                        <a:rPr lang="mk-MK" sz="1400" b="0" smtClean="0">
                          <a:solidFill>
                            <a:schemeClr val="tx1"/>
                          </a:solidFill>
                          <a:effectLst/>
                          <a:latin typeface="+mj-lt"/>
                          <a:ea typeface="Calibri"/>
                          <a:cs typeface="Times New Roman"/>
                        </a:rPr>
                        <a:t>Штекер, Клаус (2015): </a:t>
                      </a:r>
                      <a:r>
                        <a:rPr lang="sr-Latn-RS" sz="1400" b="0" smtClean="0">
                          <a:solidFill>
                            <a:schemeClr val="tx1"/>
                          </a:solidFill>
                          <a:effectLst/>
                          <a:latin typeface="+mj-lt"/>
                          <a:ea typeface="Calibri"/>
                          <a:cs typeface="Times New Roman"/>
                        </a:rPr>
                        <a:t>„</a:t>
                      </a:r>
                      <a:r>
                        <a:rPr lang="mk-MK" sz="1400" b="0" smtClean="0">
                          <a:solidFill>
                            <a:schemeClr val="tx1"/>
                          </a:solidFill>
                          <a:effectLst/>
                          <a:latin typeface="+mj-lt"/>
                          <a:ea typeface="Calibri"/>
                          <a:cs typeface="Times New Roman"/>
                        </a:rPr>
                        <a:t>Огнен прстен од Париз до Бамако</a:t>
                      </a:r>
                      <a:r>
                        <a:rPr lang="sr-Latn-RS" sz="1400" b="0" smtClean="0">
                          <a:solidFill>
                            <a:schemeClr val="tx1"/>
                          </a:solidFill>
                          <a:effectLst/>
                          <a:latin typeface="+mj-lt"/>
                          <a:ea typeface="Calibri"/>
                          <a:cs typeface="Times New Roman"/>
                        </a:rPr>
                        <a:t>“. </a:t>
                      </a:r>
                      <a:endParaRPr lang="en-US" sz="1400" b="0" smtClean="0">
                        <a:solidFill>
                          <a:schemeClr val="tx1"/>
                        </a:solidFill>
                        <a:effectLst/>
                        <a:latin typeface="+mj-lt"/>
                        <a:ea typeface="Calibri"/>
                        <a:cs typeface="Times New Roman"/>
                      </a:endParaRPr>
                    </a:p>
                    <a:p>
                      <a:pPr marL="0" marR="0" indent="0" algn="l" defTabSz="914400" rtl="0" eaLnBrk="1" fontAlgn="auto" latinLnBrk="0" hangingPunct="1">
                        <a:lnSpc>
                          <a:spcPct val="115000"/>
                        </a:lnSpc>
                        <a:spcBef>
                          <a:spcPts val="0"/>
                        </a:spcBef>
                        <a:spcAft>
                          <a:spcPts val="600"/>
                        </a:spcAft>
                        <a:buClrTx/>
                        <a:buSzTx/>
                        <a:buFontTx/>
                        <a:buNone/>
                        <a:tabLst/>
                        <a:defRPr/>
                      </a:pPr>
                      <a:r>
                        <a:rPr lang="sr-Latn-RS" sz="1400" b="1" i="1" smtClean="0">
                          <a:solidFill>
                            <a:schemeClr val="tx1"/>
                          </a:solidFill>
                          <a:effectLst/>
                          <a:latin typeface="+mj-lt"/>
                          <a:ea typeface="Calibri"/>
                          <a:cs typeface="Times New Roman"/>
                        </a:rPr>
                        <a:t>Deutsche Welle </a:t>
                      </a:r>
                      <a:r>
                        <a:rPr lang="de-DE" sz="1400" b="1" i="0" smtClean="0">
                          <a:solidFill>
                            <a:schemeClr val="tx1"/>
                          </a:solidFill>
                          <a:effectLst/>
                          <a:latin typeface="+mj-lt"/>
                          <a:ea typeface="Calibri"/>
                          <a:cs typeface="Times New Roman"/>
                        </a:rPr>
                        <a:t>vom</a:t>
                      </a:r>
                      <a:r>
                        <a:rPr lang="mk-MK" sz="1400" b="1" smtClean="0">
                          <a:solidFill>
                            <a:schemeClr val="tx1"/>
                          </a:solidFill>
                          <a:effectLst/>
                          <a:latin typeface="+mj-lt"/>
                          <a:ea typeface="Calibri"/>
                          <a:cs typeface="Times New Roman"/>
                        </a:rPr>
                        <a:t> 21.11.2015</a:t>
                      </a:r>
                      <a:r>
                        <a:rPr lang="sr-Latn-RS" sz="1400" b="1" smtClean="0">
                          <a:solidFill>
                            <a:schemeClr val="tx1"/>
                          </a:solidFill>
                          <a:effectLst/>
                          <a:latin typeface="+mj-lt"/>
                          <a:ea typeface="Calibri"/>
                          <a:cs typeface="Times New Roman"/>
                        </a:rPr>
                        <a:t>.</a:t>
                      </a:r>
                      <a:endParaRPr lang="de-DE" sz="1400" b="1" smtClean="0">
                        <a:solidFill>
                          <a:schemeClr val="tx1"/>
                        </a:solidFill>
                        <a:effectLst/>
                        <a:latin typeface="+mj-lt"/>
                        <a:ea typeface="Calibri"/>
                        <a:cs typeface="Times New Roman"/>
                      </a:endParaRPr>
                    </a:p>
                    <a:p>
                      <a:pPr marL="0" marR="0" indent="0" algn="l" defTabSz="914400" rtl="0" eaLnBrk="1" fontAlgn="auto" latinLnBrk="0" hangingPunct="1">
                        <a:lnSpc>
                          <a:spcPct val="115000"/>
                        </a:lnSpc>
                        <a:spcBef>
                          <a:spcPts val="0"/>
                        </a:spcBef>
                        <a:spcAft>
                          <a:spcPts val="600"/>
                        </a:spcAft>
                        <a:buClrTx/>
                        <a:buSzTx/>
                        <a:buFontTx/>
                        <a:buNone/>
                        <a:tabLst/>
                        <a:defRPr/>
                      </a:pPr>
                      <a:r>
                        <a:rPr lang="sr-Latn-RS" sz="1400" b="0" smtClean="0">
                          <a:solidFill>
                            <a:schemeClr val="accent1"/>
                          </a:solidFill>
                          <a:effectLst/>
                          <a:latin typeface="+mj-lt"/>
                          <a:ea typeface="Calibri"/>
                          <a:cs typeface="Times New Roman"/>
                        </a:rPr>
                        <a:t> </a:t>
                      </a:r>
                      <a:r>
                        <a:rPr lang="mk-MK" sz="1400" b="0" u="sng" smtClean="0">
                          <a:solidFill>
                            <a:schemeClr val="accent1"/>
                          </a:solidFill>
                          <a:effectLst/>
                          <a:latin typeface="+mj-lt"/>
                          <a:ea typeface="Calibri"/>
                          <a:cs typeface="Times New Roman"/>
                          <a:hlinkClick r:id="rId7"/>
                        </a:rPr>
                        <a:t>http</a:t>
                      </a:r>
                      <a:r>
                        <a:rPr lang="mk-MK" sz="1400" b="0" u="sng" smtClean="0">
                          <a:solidFill>
                            <a:schemeClr val="accent1"/>
                          </a:solidFill>
                          <a:effectLst/>
                          <a:latin typeface="+mj-lt"/>
                          <a:ea typeface="Calibri"/>
                          <a:cs typeface="Times New Roman"/>
                          <a:hlinkClick r:id="rId7"/>
                        </a:rPr>
                        <a:t>://</a:t>
                      </a:r>
                      <a:r>
                        <a:rPr lang="mk-MK" sz="1400" b="0" u="sng" smtClean="0">
                          <a:solidFill>
                            <a:schemeClr val="accent1"/>
                          </a:solidFill>
                          <a:effectLst/>
                          <a:latin typeface="+mj-lt"/>
                          <a:ea typeface="Calibri"/>
                          <a:cs typeface="Times New Roman"/>
                          <a:hlinkClick r:id="rId7"/>
                        </a:rPr>
                        <a:t>www.dw.com/mk/огнен-прстен-од-париз-до-бамако/a-18866123</a:t>
                      </a:r>
                      <a:r>
                        <a:rPr lang="en-US" sz="1400" b="0" u="sng" baseline="0" smtClean="0">
                          <a:solidFill>
                            <a:schemeClr val="accent1"/>
                          </a:solidFill>
                          <a:effectLst/>
                          <a:latin typeface="+mj-lt"/>
                          <a:ea typeface="Calibri"/>
                          <a:cs typeface="Times New Roman"/>
                        </a:rPr>
                        <a:t> </a:t>
                      </a:r>
                      <a:r>
                        <a:rPr lang="de-DE" sz="1400" u="none" kern="1200" smtClean="0">
                          <a:solidFill>
                            <a:schemeClr val="tx1"/>
                          </a:solidFill>
                          <a:latin typeface="+mn-lt"/>
                          <a:ea typeface="+mn-ea"/>
                          <a:cs typeface="+mn-cs"/>
                        </a:rPr>
                        <a:t>(Ognen_prsten-www.)</a:t>
                      </a:r>
                      <a:endParaRPr lang="en-GB" sz="1400" u="none" kern="1200" smtClean="0">
                        <a:solidFill>
                          <a:schemeClr val="tx1"/>
                        </a:solidFill>
                        <a:latin typeface="+mn-lt"/>
                        <a:ea typeface="+mn-ea"/>
                        <a:cs typeface="+mn-cs"/>
                      </a:endParaRPr>
                    </a:p>
                    <a:p>
                      <a:pPr marL="0" marR="0" indent="0" algn="l" defTabSz="914400" rtl="0" eaLnBrk="1" fontAlgn="auto" latinLnBrk="0" hangingPunct="1">
                        <a:lnSpc>
                          <a:spcPct val="115000"/>
                        </a:lnSpc>
                        <a:spcBef>
                          <a:spcPts val="0"/>
                        </a:spcBef>
                        <a:spcAft>
                          <a:spcPts val="600"/>
                        </a:spcAft>
                        <a:buClrTx/>
                        <a:buSzTx/>
                        <a:buFontTx/>
                        <a:buNone/>
                        <a:tabLst/>
                        <a:defRPr/>
                      </a:pPr>
                      <a:endParaRPr lang="en-GB" sz="1400" b="0">
                        <a:solidFill>
                          <a:schemeClr val="accent1"/>
                        </a:solidFill>
                        <a:effectLst/>
                        <a:latin typeface="+mj-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095227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3600" smtClean="0"/>
              <a:t>Korpus</a:t>
            </a:r>
            <a:br>
              <a:rPr lang="de-DE" sz="3600" smtClean="0"/>
            </a:br>
            <a:r>
              <a:rPr lang="de-DE" sz="3600" smtClean="0"/>
              <a:t>Deutsch-Mazedonisch</a:t>
            </a:r>
            <a:endParaRPr lang="en-GB" sz="360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61940635"/>
              </p:ext>
            </p:extLst>
          </p:nvPr>
        </p:nvGraphicFramePr>
        <p:xfrm>
          <a:off x="457200" y="1600200"/>
          <a:ext cx="8229600" cy="3996754"/>
        </p:xfrm>
        <a:graphic>
          <a:graphicData uri="http://schemas.openxmlformats.org/drawingml/2006/table">
            <a:tbl>
              <a:tblPr firstRow="1" bandRow="1">
                <a:tableStyleId>{073A0DAA-6AF3-43AB-8588-CEC1D06C72B9}</a:tableStyleId>
              </a:tblPr>
              <a:tblGrid>
                <a:gridCol w="4114800"/>
                <a:gridCol w="4114800"/>
              </a:tblGrid>
              <a:tr h="1335071">
                <a:tc>
                  <a:txBody>
                    <a:bodyPr/>
                    <a:lstStyle/>
                    <a:p>
                      <a:pPr>
                        <a:lnSpc>
                          <a:spcPct val="115000"/>
                        </a:lnSpc>
                        <a:spcAft>
                          <a:spcPts val="600"/>
                        </a:spcAft>
                      </a:pPr>
                      <a:r>
                        <a:rPr lang="de-DE" sz="1600" b="0">
                          <a:solidFill>
                            <a:schemeClr val="tx1"/>
                          </a:solidFill>
                          <a:effectLst/>
                          <a:latin typeface="+mj-lt"/>
                          <a:ea typeface="Calibri"/>
                          <a:cs typeface="Times New Roman"/>
                        </a:rPr>
                        <a:t>Donald</a:t>
                      </a:r>
                      <a:r>
                        <a:rPr lang="mk-MK" sz="1600" b="0">
                          <a:solidFill>
                            <a:schemeClr val="tx1"/>
                          </a:solidFill>
                          <a:effectLst/>
                          <a:latin typeface="+mj-lt"/>
                          <a:ea typeface="Calibri"/>
                          <a:cs typeface="Times New Roman"/>
                        </a:rPr>
                        <a:t>, </a:t>
                      </a:r>
                      <a:r>
                        <a:rPr lang="de-DE" sz="1600" b="0">
                          <a:solidFill>
                            <a:schemeClr val="tx1"/>
                          </a:solidFill>
                          <a:effectLst/>
                          <a:latin typeface="+mj-lt"/>
                          <a:ea typeface="Calibri"/>
                          <a:cs typeface="Times New Roman"/>
                        </a:rPr>
                        <a:t>Brian (2016): „</a:t>
                      </a:r>
                      <a:r>
                        <a:rPr lang="mk-MK" sz="1600" b="0">
                          <a:solidFill>
                            <a:schemeClr val="tx1"/>
                          </a:solidFill>
                          <a:effectLst/>
                          <a:latin typeface="+mj-lt"/>
                          <a:ea typeface="Calibri"/>
                          <a:cs typeface="Times New Roman"/>
                        </a:rPr>
                        <a:t>Rund 10.000 Flüchtlingskinder verschwunden</a:t>
                      </a:r>
                      <a:r>
                        <a:rPr lang="de-DE" sz="1600" b="0">
                          <a:solidFill>
                            <a:schemeClr val="tx1"/>
                          </a:solidFill>
                          <a:effectLst/>
                          <a:latin typeface="+mj-lt"/>
                          <a:ea typeface="Calibri"/>
                          <a:cs typeface="Times New Roman"/>
                        </a:rPr>
                        <a:t>“. </a:t>
                      </a:r>
                      <a:endParaRPr lang="de-DE" sz="1600" b="0" smtClean="0">
                        <a:solidFill>
                          <a:schemeClr val="tx1"/>
                        </a:solidFill>
                        <a:effectLst/>
                        <a:latin typeface="+mj-lt"/>
                        <a:ea typeface="Calibri"/>
                        <a:cs typeface="Times New Roman"/>
                      </a:endParaRPr>
                    </a:p>
                    <a:p>
                      <a:pPr>
                        <a:lnSpc>
                          <a:spcPct val="115000"/>
                        </a:lnSpc>
                        <a:spcAft>
                          <a:spcPts val="600"/>
                        </a:spcAft>
                      </a:pPr>
                      <a:r>
                        <a:rPr lang="sr-Latn-RS" sz="1400" b="1" i="1" smtClean="0">
                          <a:solidFill>
                            <a:schemeClr val="tx1"/>
                          </a:solidFill>
                          <a:effectLst/>
                          <a:latin typeface="+mj-lt"/>
                          <a:ea typeface="Calibri"/>
                          <a:cs typeface="Times New Roman"/>
                        </a:rPr>
                        <a:t>Deutsche </a:t>
                      </a:r>
                      <a:r>
                        <a:rPr lang="sr-Latn-RS" sz="1400" b="1" i="1">
                          <a:solidFill>
                            <a:schemeClr val="tx1"/>
                          </a:solidFill>
                          <a:effectLst/>
                          <a:latin typeface="+mj-lt"/>
                          <a:ea typeface="Calibri"/>
                          <a:cs typeface="Times New Roman"/>
                        </a:rPr>
                        <a:t>Welle </a:t>
                      </a:r>
                      <a:r>
                        <a:rPr lang="sr-Latn-RS" sz="1400" b="1">
                          <a:solidFill>
                            <a:schemeClr val="tx1"/>
                          </a:solidFill>
                          <a:effectLst/>
                          <a:latin typeface="+mj-lt"/>
                          <a:ea typeface="Calibri"/>
                          <a:cs typeface="Times New Roman"/>
                        </a:rPr>
                        <a:t>vom 31.01.2016.</a:t>
                      </a:r>
                      <a:endParaRPr lang="en-GB" sz="1400" b="1">
                        <a:solidFill>
                          <a:schemeClr val="tx1"/>
                        </a:solidFill>
                        <a:effectLst/>
                        <a:latin typeface="+mj-lt"/>
                        <a:ea typeface="Calibri"/>
                        <a:cs typeface="Times New Roman"/>
                      </a:endParaRPr>
                    </a:p>
                    <a:p>
                      <a:pPr>
                        <a:lnSpc>
                          <a:spcPct val="115000"/>
                        </a:lnSpc>
                        <a:spcAft>
                          <a:spcPts val="600"/>
                        </a:spcAft>
                      </a:pPr>
                      <a:r>
                        <a:rPr lang="mk-MK" sz="1400" b="0" u="sng" smtClean="0">
                          <a:solidFill>
                            <a:schemeClr val="tx2">
                              <a:lumMod val="60000"/>
                              <a:lumOff val="40000"/>
                            </a:schemeClr>
                          </a:solidFill>
                          <a:effectLst/>
                          <a:latin typeface="+mj-lt"/>
                          <a:ea typeface="Calibri"/>
                          <a:cs typeface="Times New Roman"/>
                          <a:hlinkClick r:id="rId2"/>
                        </a:rPr>
                        <a:t>http</a:t>
                      </a:r>
                      <a:r>
                        <a:rPr lang="mk-MK" sz="1400" b="0" u="sng">
                          <a:solidFill>
                            <a:schemeClr val="tx2">
                              <a:lumMod val="60000"/>
                              <a:lumOff val="40000"/>
                            </a:schemeClr>
                          </a:solidFill>
                          <a:effectLst/>
                          <a:latin typeface="+mj-lt"/>
                          <a:ea typeface="Calibri"/>
                          <a:cs typeface="Times New Roman"/>
                          <a:hlinkClick r:id="rId2"/>
                        </a:rPr>
                        <a:t>://</a:t>
                      </a:r>
                      <a:r>
                        <a:rPr lang="mk-MK" sz="1400" b="0" u="sng" smtClean="0">
                          <a:solidFill>
                            <a:schemeClr val="tx2">
                              <a:lumMod val="60000"/>
                              <a:lumOff val="40000"/>
                            </a:schemeClr>
                          </a:solidFill>
                          <a:effectLst/>
                          <a:latin typeface="+mj-lt"/>
                          <a:ea typeface="Calibri"/>
                          <a:cs typeface="Times New Roman"/>
                          <a:hlinkClick r:id="rId2"/>
                        </a:rPr>
                        <a:t>www.dw.com/de/rund-10000-fl%C3%BCchtlingskinder-verschwunden/a-19014589</a:t>
                      </a:r>
                      <a:r>
                        <a:rPr lang="mk-MK" sz="1400" b="0" u="sng" smtClean="0">
                          <a:solidFill>
                            <a:schemeClr val="tx2">
                              <a:lumMod val="60000"/>
                              <a:lumOff val="40000"/>
                            </a:schemeClr>
                          </a:solidFill>
                          <a:effectLst/>
                          <a:latin typeface="+mj-lt"/>
                          <a:ea typeface="Calibri"/>
                          <a:cs typeface="Times New Roman"/>
                        </a:rPr>
                        <a:t> </a:t>
                      </a:r>
                      <a:r>
                        <a:rPr lang="de-DE" sz="1400" b="0" u="sng" smtClean="0">
                          <a:solidFill>
                            <a:schemeClr val="tx2">
                              <a:lumMod val="60000"/>
                              <a:lumOff val="40000"/>
                            </a:schemeClr>
                          </a:solidFill>
                          <a:effectLst/>
                          <a:latin typeface="+mj-lt"/>
                          <a:ea typeface="Calibri"/>
                          <a:cs typeface="Times New Roman"/>
                        </a:rPr>
                        <a:t> </a:t>
                      </a:r>
                      <a:r>
                        <a:rPr lang="de-DE" sz="1400" b="0" u="sng" smtClean="0">
                          <a:solidFill>
                            <a:schemeClr val="tx1"/>
                          </a:solidFill>
                          <a:effectLst/>
                          <a:latin typeface="+mj-lt"/>
                          <a:ea typeface="Calibri"/>
                          <a:cs typeface="Times New Roman"/>
                        </a:rPr>
                        <a:t>(</a:t>
                      </a:r>
                      <a:r>
                        <a:rPr lang="mk-MK" sz="1400" b="0" kern="1200" smtClean="0">
                          <a:solidFill>
                            <a:schemeClr val="tx1"/>
                          </a:solidFill>
                          <a:effectLst/>
                          <a:latin typeface="+mn-lt"/>
                          <a:ea typeface="Calibri"/>
                          <a:cs typeface="Times New Roman"/>
                        </a:rPr>
                        <a:t>Flüchtlingskinder</a:t>
                      </a:r>
                      <a:r>
                        <a:rPr lang="de-DE" sz="1400" b="0" kern="1200" smtClean="0">
                          <a:solidFill>
                            <a:schemeClr val="tx1"/>
                          </a:solidFill>
                          <a:effectLst/>
                          <a:latin typeface="+mn-lt"/>
                          <a:ea typeface="Calibri"/>
                          <a:cs typeface="Times New Roman"/>
                        </a:rPr>
                        <a:t>-www.)</a:t>
                      </a:r>
                      <a:endParaRPr lang="en-GB" sz="1400" b="0" u="sng">
                        <a:solidFill>
                          <a:schemeClr val="tx2">
                            <a:lumMod val="60000"/>
                            <a:lumOff val="40000"/>
                          </a:schemeClr>
                        </a:solidFill>
                        <a:effectLst/>
                        <a:latin typeface="+mj-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15000"/>
                        </a:lnSpc>
                        <a:spcBef>
                          <a:spcPts val="0"/>
                        </a:spcBef>
                        <a:spcAft>
                          <a:spcPts val="600"/>
                        </a:spcAft>
                        <a:buClrTx/>
                        <a:buSzTx/>
                        <a:buFontTx/>
                        <a:buNone/>
                        <a:tabLst/>
                        <a:defRPr/>
                      </a:pPr>
                      <a:r>
                        <a:rPr lang="mk-MK" sz="1600" b="0" smtClean="0">
                          <a:solidFill>
                            <a:schemeClr val="tx1"/>
                          </a:solidFill>
                          <a:effectLst/>
                          <a:latin typeface="+mj-lt"/>
                          <a:ea typeface="Calibri"/>
                          <a:cs typeface="Times New Roman"/>
                        </a:rPr>
                        <a:t>Брајтенбах-Улрих, Д. (2016): „Илјадници деца-бегалци исчезнаа во Европа!“. </a:t>
                      </a:r>
                      <a:endParaRPr lang="en-US" sz="1600" b="0" smtClean="0">
                        <a:solidFill>
                          <a:schemeClr val="tx1"/>
                        </a:solidFill>
                        <a:effectLst/>
                        <a:latin typeface="+mj-lt"/>
                        <a:ea typeface="Calibri"/>
                        <a:cs typeface="Times New Roman"/>
                      </a:endParaRPr>
                    </a:p>
                    <a:p>
                      <a:pPr marL="0" marR="0" indent="0" algn="l" defTabSz="914400" rtl="0" eaLnBrk="1" fontAlgn="auto" latinLnBrk="0" hangingPunct="1">
                        <a:lnSpc>
                          <a:spcPct val="115000"/>
                        </a:lnSpc>
                        <a:spcBef>
                          <a:spcPts val="0"/>
                        </a:spcBef>
                        <a:spcAft>
                          <a:spcPts val="600"/>
                        </a:spcAft>
                        <a:buClrTx/>
                        <a:buSzTx/>
                        <a:buFontTx/>
                        <a:buNone/>
                        <a:tabLst/>
                        <a:defRPr/>
                      </a:pPr>
                      <a:r>
                        <a:rPr lang="sr-Latn-RS" sz="1400" b="1" i="1" smtClean="0">
                          <a:solidFill>
                            <a:schemeClr val="tx1"/>
                          </a:solidFill>
                          <a:effectLst/>
                          <a:latin typeface="+mj-lt"/>
                          <a:ea typeface="Calibri"/>
                          <a:cs typeface="Times New Roman"/>
                        </a:rPr>
                        <a:t>Deutsche Welle </a:t>
                      </a:r>
                      <a:r>
                        <a:rPr lang="de-DE" sz="1400" b="1" i="0" smtClean="0">
                          <a:solidFill>
                            <a:schemeClr val="tx1"/>
                          </a:solidFill>
                          <a:effectLst/>
                          <a:latin typeface="+mj-lt"/>
                          <a:ea typeface="Calibri"/>
                          <a:cs typeface="Times New Roman"/>
                        </a:rPr>
                        <a:t>vom</a:t>
                      </a:r>
                      <a:r>
                        <a:rPr lang="mk-MK" sz="1400" b="1" smtClean="0">
                          <a:solidFill>
                            <a:schemeClr val="tx1"/>
                          </a:solidFill>
                          <a:effectLst/>
                          <a:latin typeface="+mj-lt"/>
                          <a:ea typeface="Calibri"/>
                          <a:cs typeface="Times New Roman"/>
                        </a:rPr>
                        <a:t> 03.02.2016.</a:t>
                      </a:r>
                      <a:endParaRPr lang="de-DE" sz="1400" b="1" smtClean="0">
                        <a:solidFill>
                          <a:schemeClr val="tx1"/>
                        </a:solidFill>
                        <a:effectLst/>
                        <a:latin typeface="+mj-lt"/>
                        <a:ea typeface="Calibri"/>
                        <a:cs typeface="Times New Roman"/>
                      </a:endParaRPr>
                    </a:p>
                    <a:p>
                      <a:pPr marL="0" marR="0" indent="0" algn="l" defTabSz="914400" rtl="0" eaLnBrk="1" fontAlgn="auto" latinLnBrk="0" hangingPunct="1">
                        <a:lnSpc>
                          <a:spcPct val="115000"/>
                        </a:lnSpc>
                        <a:spcBef>
                          <a:spcPts val="0"/>
                        </a:spcBef>
                        <a:spcAft>
                          <a:spcPts val="600"/>
                        </a:spcAft>
                        <a:buClrTx/>
                        <a:buSzTx/>
                        <a:buFontTx/>
                        <a:buNone/>
                        <a:tabLst/>
                        <a:defRPr/>
                      </a:pPr>
                      <a:r>
                        <a:rPr lang="mk-MK" sz="1400" b="1" smtClean="0">
                          <a:solidFill>
                            <a:schemeClr val="tx1"/>
                          </a:solidFill>
                          <a:effectLst/>
                          <a:latin typeface="+mj-lt"/>
                          <a:ea typeface="Calibri"/>
                          <a:cs typeface="Times New Roman"/>
                        </a:rPr>
                        <a:t> </a:t>
                      </a:r>
                      <a:r>
                        <a:rPr lang="mk-MK" sz="1400" b="0" u="sng" smtClean="0">
                          <a:solidFill>
                            <a:schemeClr val="accent1"/>
                          </a:solidFill>
                          <a:effectLst/>
                          <a:latin typeface="+mj-lt"/>
                          <a:ea typeface="Calibri"/>
                          <a:cs typeface="Times New Roman"/>
                          <a:hlinkClick r:id="rId3"/>
                        </a:rPr>
                        <a:t>http</a:t>
                      </a:r>
                      <a:r>
                        <a:rPr lang="mk-MK" sz="1400" b="0" u="sng" smtClean="0">
                          <a:solidFill>
                            <a:schemeClr val="accent1"/>
                          </a:solidFill>
                          <a:effectLst/>
                          <a:latin typeface="+mj-lt"/>
                          <a:ea typeface="Calibri"/>
                          <a:cs typeface="Times New Roman"/>
                          <a:hlinkClick r:id="rId3"/>
                        </a:rPr>
                        <a:t>://</a:t>
                      </a:r>
                      <a:r>
                        <a:rPr lang="mk-MK" sz="1400" b="0" u="sng" smtClean="0">
                          <a:solidFill>
                            <a:schemeClr val="accent1"/>
                          </a:solidFill>
                          <a:effectLst/>
                          <a:latin typeface="+mj-lt"/>
                          <a:ea typeface="Calibri"/>
                          <a:cs typeface="Times New Roman"/>
                          <a:hlinkClick r:id="rId3"/>
                        </a:rPr>
                        <a:t>www.dw.com/mk/илјадници-деца-бегалци-исчезнаа-во-Европа/a-19021739</a:t>
                      </a:r>
                      <a:r>
                        <a:rPr lang="en-GB" sz="1400" b="0" u="none" baseline="0" smtClean="0">
                          <a:solidFill>
                            <a:schemeClr val="accent1"/>
                          </a:solidFill>
                          <a:effectLst/>
                          <a:latin typeface="+mj-lt"/>
                          <a:ea typeface="Calibri"/>
                          <a:cs typeface="Times New Roman"/>
                        </a:rPr>
                        <a:t> </a:t>
                      </a:r>
                      <a:r>
                        <a:rPr lang="mk-MK" sz="1400" b="0" u="none" smtClean="0">
                          <a:solidFill>
                            <a:schemeClr val="tx1"/>
                          </a:solidFill>
                          <a:effectLst/>
                          <a:latin typeface="+mj-lt"/>
                          <a:ea typeface="Calibri"/>
                          <a:cs typeface="Times New Roman"/>
                        </a:rPr>
                        <a:t>(</a:t>
                      </a:r>
                      <a:r>
                        <a:rPr lang="en-GB" sz="1400" b="0" u="none" smtClean="0">
                          <a:solidFill>
                            <a:schemeClr val="tx1"/>
                          </a:solidFill>
                          <a:effectLst/>
                          <a:latin typeface="+mj-lt"/>
                          <a:ea typeface="Calibri"/>
                          <a:cs typeface="Times New Roman"/>
                        </a:rPr>
                        <a:t>Deca_begalci</a:t>
                      </a:r>
                      <a:r>
                        <a:rPr lang="mk-MK" sz="1400" b="0" u="none" smtClean="0">
                          <a:solidFill>
                            <a:schemeClr val="tx1"/>
                          </a:solidFill>
                          <a:effectLst/>
                          <a:latin typeface="+mj-lt"/>
                          <a:ea typeface="Calibri"/>
                          <a:cs typeface="Times New Roman"/>
                        </a:rPr>
                        <a:t>-</a:t>
                      </a:r>
                      <a:r>
                        <a:rPr lang="en-GB" sz="1400" b="0" u="none" smtClean="0">
                          <a:solidFill>
                            <a:schemeClr val="tx1"/>
                          </a:solidFill>
                          <a:effectLst/>
                          <a:latin typeface="+mj-lt"/>
                          <a:ea typeface="Calibri"/>
                          <a:cs typeface="Times New Roman"/>
                        </a:rPr>
                        <a:t>www.)</a:t>
                      </a:r>
                      <a:endParaRPr lang="en-GB" sz="1400" b="0" u="none" smtClean="0">
                        <a:solidFill>
                          <a:schemeClr val="tx1"/>
                        </a:solidFill>
                        <a:effectLst/>
                        <a:latin typeface="+mj-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350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smtClean="0">
                          <a:effectLst/>
                          <a:latin typeface="+mj-lt"/>
                          <a:ea typeface="Calibri"/>
                          <a:cs typeface="Times New Roman"/>
                        </a:rPr>
                        <a:t>Jordanovski</a:t>
                      </a:r>
                      <a:r>
                        <a:rPr lang="mk-MK" sz="1600" smtClean="0">
                          <a:effectLst/>
                          <a:latin typeface="+mj-lt"/>
                          <a:ea typeface="Calibri"/>
                          <a:cs typeface="Times New Roman"/>
                        </a:rPr>
                        <a:t>, </a:t>
                      </a:r>
                      <a:r>
                        <a:rPr lang="de-DE" sz="1600" smtClean="0">
                          <a:effectLst/>
                          <a:latin typeface="+mj-lt"/>
                          <a:ea typeface="Calibri"/>
                          <a:cs typeface="Times New Roman"/>
                        </a:rPr>
                        <a:t>Zoran (2016): „</a:t>
                      </a:r>
                      <a:r>
                        <a:rPr lang="mk-MK" sz="1600" smtClean="0">
                          <a:effectLst/>
                          <a:latin typeface="+mj-lt"/>
                          <a:ea typeface="Calibri"/>
                          <a:cs typeface="Times New Roman"/>
                        </a:rPr>
                        <a:t>Mazedonien: Verschiebung der Wahlen ist möglich!"</a:t>
                      </a:r>
                      <a:r>
                        <a:rPr lang="de-DE" sz="1600" smtClean="0">
                          <a:effectLst/>
                          <a:latin typeface="+mj-lt"/>
                          <a:ea typeface="Calibri"/>
                          <a:cs typeface="Times New Roman"/>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400" smtClean="0">
                          <a:effectLst/>
                          <a:latin typeface="+mj-lt"/>
                          <a:ea typeface="Calibri"/>
                          <a:cs typeface="Times New Roman"/>
                        </a:rPr>
                        <a:t> </a:t>
                      </a:r>
                      <a:endParaRPr lang="en-US" sz="1400"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sr-Latn-RS" sz="1400" b="1" i="1" smtClean="0">
                          <a:effectLst/>
                          <a:latin typeface="+mj-lt"/>
                          <a:ea typeface="Calibri"/>
                          <a:cs typeface="Times New Roman"/>
                        </a:rPr>
                        <a:t>Deutsche Welle </a:t>
                      </a:r>
                      <a:r>
                        <a:rPr lang="sr-Latn-RS" sz="1400" b="1" smtClean="0">
                          <a:effectLst/>
                          <a:latin typeface="+mj-lt"/>
                          <a:ea typeface="Calibri"/>
                          <a:cs typeface="Times New Roman"/>
                        </a:rPr>
                        <a:t>vom 1.02.2016. </a:t>
                      </a:r>
                      <a:endParaRPr lang="de-DE" sz="1400" b="1"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1"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sr-Latn-RS" sz="1400" u="sng" smtClean="0">
                          <a:solidFill>
                            <a:schemeClr val="tx2">
                              <a:lumMod val="60000"/>
                              <a:lumOff val="40000"/>
                            </a:schemeClr>
                          </a:solidFill>
                          <a:effectLst/>
                          <a:latin typeface="+mj-lt"/>
                          <a:ea typeface="Calibri"/>
                          <a:cs typeface="Times New Roman"/>
                          <a:hlinkClick r:id="rId4"/>
                        </a:rPr>
                        <a:t>http</a:t>
                      </a:r>
                      <a:r>
                        <a:rPr lang="mk-MK" sz="1400" u="sng" smtClean="0">
                          <a:solidFill>
                            <a:schemeClr val="tx2">
                              <a:lumMod val="60000"/>
                              <a:lumOff val="40000"/>
                            </a:schemeClr>
                          </a:solidFill>
                          <a:effectLst/>
                          <a:latin typeface="+mj-lt"/>
                          <a:ea typeface="Calibri"/>
                          <a:cs typeface="Times New Roman"/>
                          <a:hlinkClick r:id="rId4"/>
                        </a:rPr>
                        <a:t>://</a:t>
                      </a:r>
                      <a:r>
                        <a:rPr lang="mk-MK" sz="1400" u="sng" smtClean="0">
                          <a:solidFill>
                            <a:schemeClr val="tx2">
                              <a:lumMod val="60000"/>
                              <a:lumOff val="40000"/>
                            </a:schemeClr>
                          </a:solidFill>
                          <a:effectLst/>
                          <a:latin typeface="+mj-lt"/>
                          <a:ea typeface="Calibri"/>
                          <a:cs typeface="Times New Roman"/>
                          <a:hlinkClick r:id="rId4"/>
                        </a:rPr>
                        <a:t>www.dw.com/de/mazedonien-verschiebung-der-wahlen-ist-m%C3%B6glich/a-19016505</a:t>
                      </a:r>
                      <a:endParaRPr lang="de-DE" sz="1400" u="sng" smtClean="0">
                        <a:solidFill>
                          <a:schemeClr val="tx2">
                            <a:lumMod val="60000"/>
                            <a:lumOff val="40000"/>
                          </a:schemeClr>
                        </a:solidFill>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u="none" smtClean="0">
                          <a:solidFill>
                            <a:schemeClr val="tx1"/>
                          </a:solidFill>
                          <a:latin typeface="+mj-lt"/>
                        </a:rPr>
                        <a:t>(Wahlen-www.)</a:t>
                      </a:r>
                      <a:endParaRPr lang="en-GB" sz="1400" u="none">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k-MK" sz="1600" smtClean="0">
                          <a:effectLst/>
                          <a:latin typeface="+mj-lt"/>
                          <a:ea typeface="Calibri"/>
                          <a:cs typeface="Times New Roman"/>
                        </a:rPr>
                        <a:t>Јордановски, Зоран (2016): „Рот: Без услови за „европски“ избори, ЕУ сигурно ќе препорача нивно поместување“. </a:t>
                      </a:r>
                      <a:endParaRPr lang="de-DE" sz="1600"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sr-Latn-RS" sz="1400" b="1" i="1" smtClean="0">
                          <a:effectLst/>
                          <a:latin typeface="+mj-lt"/>
                          <a:ea typeface="Calibri"/>
                          <a:cs typeface="Times New Roman"/>
                        </a:rPr>
                        <a:t>Deutsche Welle </a:t>
                      </a:r>
                      <a:r>
                        <a:rPr lang="en-US" sz="1400" b="1" i="0" smtClean="0">
                          <a:effectLst/>
                          <a:latin typeface="+mj-lt"/>
                          <a:ea typeface="Calibri"/>
                          <a:cs typeface="Times New Roman"/>
                        </a:rPr>
                        <a:t>vom</a:t>
                      </a:r>
                      <a:r>
                        <a:rPr lang="mk-MK" sz="1400" b="1" smtClean="0">
                          <a:effectLst/>
                          <a:latin typeface="+mj-lt"/>
                          <a:ea typeface="Calibri"/>
                          <a:cs typeface="Times New Roman"/>
                        </a:rPr>
                        <a:t> 01.02.2016. </a:t>
                      </a:r>
                      <a:endParaRPr lang="de-DE" sz="1400" b="1"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b="1" smtClean="0">
                        <a:effectLst/>
                        <a:latin typeface="+mj-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mk-MK" sz="1400" i="0" u="sng" smtClean="0">
                          <a:solidFill>
                            <a:schemeClr val="tx2">
                              <a:lumMod val="60000"/>
                              <a:lumOff val="40000"/>
                            </a:schemeClr>
                          </a:solidFill>
                          <a:effectLst/>
                          <a:latin typeface="+mj-lt"/>
                          <a:ea typeface="Calibri"/>
                          <a:cs typeface="Times New Roman"/>
                          <a:hlinkClick r:id="rId5"/>
                        </a:rPr>
                        <a:t>http</a:t>
                      </a:r>
                      <a:r>
                        <a:rPr lang="mk-MK" sz="1400" i="0" u="sng" smtClean="0">
                          <a:solidFill>
                            <a:schemeClr val="tx2">
                              <a:lumMod val="60000"/>
                              <a:lumOff val="40000"/>
                            </a:schemeClr>
                          </a:solidFill>
                          <a:effectLst/>
                          <a:latin typeface="+mj-lt"/>
                          <a:ea typeface="Calibri"/>
                          <a:cs typeface="Times New Roman"/>
                          <a:hlinkClick r:id="rId5"/>
                        </a:rPr>
                        <a:t>://</a:t>
                      </a:r>
                      <a:r>
                        <a:rPr lang="mk-MK" sz="1400" i="0" u="sng" smtClean="0">
                          <a:solidFill>
                            <a:schemeClr val="tx2">
                              <a:lumMod val="60000"/>
                              <a:lumOff val="40000"/>
                            </a:schemeClr>
                          </a:solidFill>
                          <a:effectLst/>
                          <a:latin typeface="+mj-lt"/>
                          <a:ea typeface="Calibri"/>
                          <a:cs typeface="Times New Roman"/>
                          <a:hlinkClick r:id="rId5"/>
                        </a:rPr>
                        <a:t>www.dw.com/mk/рот-без-услови-за-европски-избори-еу-сигурно-ќе-препорача-нивно-поместување/a-19015122</a:t>
                      </a:r>
                      <a:r>
                        <a:rPr lang="de-DE" sz="1400" i="0" u="sng" smtClean="0">
                          <a:solidFill>
                            <a:schemeClr val="tx2">
                              <a:lumMod val="60000"/>
                              <a:lumOff val="40000"/>
                            </a:schemeClr>
                          </a:solidFill>
                          <a:effectLst/>
                          <a:latin typeface="+mj-lt"/>
                          <a:ea typeface="Calibri"/>
                          <a:cs typeface="Times New Roman"/>
                        </a:rPr>
                        <a:t> </a:t>
                      </a:r>
                      <a:r>
                        <a:rPr lang="de-DE" sz="1400" u="none" kern="1200" smtClean="0">
                          <a:solidFill>
                            <a:schemeClr val="tx1"/>
                          </a:solidFill>
                          <a:latin typeface="+mn-lt"/>
                          <a:ea typeface="+mn-ea"/>
                          <a:cs typeface="+mn-cs"/>
                        </a:rPr>
                        <a:t>(</a:t>
                      </a:r>
                      <a:r>
                        <a:rPr lang="en-GB" sz="1400" u="none" kern="1200" smtClean="0">
                          <a:solidFill>
                            <a:schemeClr val="tx1"/>
                          </a:solidFill>
                          <a:latin typeface="+mn-lt"/>
                          <a:ea typeface="+mn-ea"/>
                          <a:cs typeface="+mn-cs"/>
                        </a:rPr>
                        <a:t>Izbori</a:t>
                      </a:r>
                      <a:r>
                        <a:rPr lang="de-DE" sz="1400" u="none" kern="1200" smtClean="0">
                          <a:solidFill>
                            <a:schemeClr val="tx1"/>
                          </a:solidFill>
                          <a:latin typeface="+mn-lt"/>
                          <a:ea typeface="+mn-ea"/>
                          <a:cs typeface="+mn-cs"/>
                        </a:rPr>
                        <a:t>-www.)</a:t>
                      </a:r>
                      <a:endParaRPr lang="en-GB" sz="1400" u="none"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400" i="0" u="sng">
                        <a:solidFill>
                          <a:schemeClr val="tx2">
                            <a:lumMod val="60000"/>
                            <a:lumOff val="40000"/>
                          </a:schemeClr>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442170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3600"/>
              <a:t>Untersuchung</a:t>
            </a:r>
            <a:br>
              <a:rPr lang="de-DE" sz="3600"/>
            </a:br>
            <a:r>
              <a:rPr lang="de-DE" sz="3600"/>
              <a:t>Fehlertypologie</a:t>
            </a:r>
            <a:r>
              <a:rPr lang="de-DE" sz="3600"/>
              <a:t/>
            </a:r>
            <a:br>
              <a:rPr lang="de-DE" sz="3600"/>
            </a:br>
            <a:r>
              <a:rPr lang="de-DE" sz="3600" smtClean="0"/>
              <a:t>Erwartete Fehler</a:t>
            </a:r>
            <a:endParaRPr lang="en-GB" sz="3600"/>
          </a:p>
        </p:txBody>
      </p:sp>
      <p:sp>
        <p:nvSpPr>
          <p:cNvPr id="3" name="Content Placeholder 2"/>
          <p:cNvSpPr>
            <a:spLocks noGrp="1"/>
          </p:cNvSpPr>
          <p:nvPr>
            <p:ph idx="1"/>
          </p:nvPr>
        </p:nvSpPr>
        <p:spPr/>
        <p:txBody>
          <a:bodyPr>
            <a:normAutofit fontScale="92500"/>
          </a:bodyPr>
          <a:lstStyle/>
          <a:p>
            <a:pPr marL="0" indent="0">
              <a:buNone/>
            </a:pPr>
            <a:endParaRPr lang="de-DE"/>
          </a:p>
          <a:p>
            <a:r>
              <a:rPr lang="de-DE" smtClean="0"/>
              <a:t>Die </a:t>
            </a:r>
            <a:r>
              <a:rPr lang="de-DE"/>
              <a:t>Fehlertypologie ist in vier Ebenen unterteilt und zwar in Fehler auf der lexikalischen, syntaktischen und semantischen Ebene, sowie Fehler bei der morphologischen Generierung. Die einzelnen Ebenen sind </a:t>
            </a:r>
            <a:r>
              <a:rPr lang="de-DE" smtClean="0"/>
              <a:t>in </a:t>
            </a:r>
            <a:r>
              <a:rPr lang="de-DE" b="1" smtClean="0"/>
              <a:t>4 </a:t>
            </a:r>
            <a:r>
              <a:rPr lang="de-DE" b="1"/>
              <a:t>Fehlerkategorien </a:t>
            </a:r>
            <a:r>
              <a:rPr lang="de-DE"/>
              <a:t>unterteilt und sehen folgendermaßen aus:</a:t>
            </a:r>
          </a:p>
          <a:p>
            <a:endParaRPr lang="de-DE"/>
          </a:p>
          <a:p>
            <a:pPr marL="0" indent="0">
              <a:buNone/>
            </a:pPr>
            <a:r>
              <a:rPr lang="de-DE" smtClean="0"/>
              <a:t>	</a:t>
            </a:r>
            <a:endParaRPr lang="de-DE"/>
          </a:p>
          <a:p>
            <a:endParaRPr lang="de-DE"/>
          </a:p>
          <a:p>
            <a:endParaRPr lang="de-DE"/>
          </a:p>
          <a:p>
            <a:endParaRPr lang="de-DE"/>
          </a:p>
          <a:p>
            <a:endParaRPr lang="de-DE"/>
          </a:p>
        </p:txBody>
      </p:sp>
    </p:spTree>
    <p:extLst>
      <p:ext uri="{BB962C8B-B14F-4D97-AF65-F5344CB8AC3E}">
        <p14:creationId xmlns:p14="http://schemas.microsoft.com/office/powerpoint/2010/main" val="3325735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3600"/>
              <a:t>Untersuchung</a:t>
            </a:r>
            <a:br>
              <a:rPr lang="de-DE" sz="3600"/>
            </a:br>
            <a:r>
              <a:rPr lang="de-DE" sz="3600"/>
              <a:t>Fehlertypologie</a:t>
            </a:r>
            <a:br>
              <a:rPr lang="de-DE" sz="3600"/>
            </a:br>
            <a:r>
              <a:rPr lang="de-DE" sz="3600"/>
              <a:t>Erwartete Fehler</a:t>
            </a:r>
            <a:endParaRPr lang="en-GB" sz="3600"/>
          </a:p>
        </p:txBody>
      </p:sp>
      <p:sp>
        <p:nvSpPr>
          <p:cNvPr id="3" name="Content Placeholder 2"/>
          <p:cNvSpPr>
            <a:spLocks noGrp="1"/>
          </p:cNvSpPr>
          <p:nvPr>
            <p:ph idx="1"/>
          </p:nvPr>
        </p:nvSpPr>
        <p:spPr/>
        <p:txBody>
          <a:bodyPr>
            <a:normAutofit lnSpcReduction="10000"/>
          </a:bodyPr>
          <a:lstStyle/>
          <a:p>
            <a:r>
              <a:rPr lang="de-DE" b="1" smtClean="0"/>
              <a:t>LEXIK</a:t>
            </a:r>
          </a:p>
          <a:p>
            <a:pPr lvl="1"/>
            <a:r>
              <a:rPr lang="de-DE"/>
              <a:t>l</a:t>
            </a:r>
            <a:r>
              <a:rPr lang="de-DE" smtClean="0"/>
              <a:t>exikalische </a:t>
            </a:r>
            <a:r>
              <a:rPr lang="de-DE"/>
              <a:t>Einheit nicht </a:t>
            </a:r>
            <a:r>
              <a:rPr lang="de-DE" smtClean="0"/>
              <a:t>übersetzt</a:t>
            </a:r>
          </a:p>
          <a:p>
            <a:pPr lvl="1"/>
            <a:r>
              <a:rPr lang="de-DE" smtClean="0"/>
              <a:t>lexikalische </a:t>
            </a:r>
            <a:r>
              <a:rPr lang="de-DE"/>
              <a:t>Einheit falsch </a:t>
            </a:r>
            <a:r>
              <a:rPr lang="de-DE" smtClean="0"/>
              <a:t>übersetzt</a:t>
            </a:r>
          </a:p>
          <a:p>
            <a:pPr lvl="1"/>
            <a:r>
              <a:rPr lang="de-DE" smtClean="0"/>
              <a:t>Verb </a:t>
            </a:r>
            <a:r>
              <a:rPr lang="de-DE"/>
              <a:t>nicht </a:t>
            </a:r>
            <a:r>
              <a:rPr lang="de-DE" smtClean="0"/>
              <a:t>übersetzt</a:t>
            </a:r>
          </a:p>
          <a:p>
            <a:pPr lvl="1"/>
            <a:r>
              <a:rPr lang="de-DE" smtClean="0"/>
              <a:t>Verb </a:t>
            </a:r>
            <a:r>
              <a:rPr lang="de-DE"/>
              <a:t>falsch </a:t>
            </a:r>
            <a:r>
              <a:rPr lang="de-DE" smtClean="0"/>
              <a:t>übersetzt</a:t>
            </a:r>
          </a:p>
          <a:p>
            <a:pPr lvl="1"/>
            <a:r>
              <a:rPr lang="de-DE" smtClean="0"/>
              <a:t>Funktionswort </a:t>
            </a:r>
            <a:r>
              <a:rPr lang="de-DE"/>
              <a:t>nicht </a:t>
            </a:r>
            <a:r>
              <a:rPr lang="de-DE" smtClean="0"/>
              <a:t>übersetzt</a:t>
            </a:r>
          </a:p>
          <a:p>
            <a:pPr lvl="1"/>
            <a:r>
              <a:rPr lang="de-DE" smtClean="0"/>
              <a:t>Funktionswort </a:t>
            </a:r>
            <a:r>
              <a:rPr lang="de-DE"/>
              <a:t>falsch </a:t>
            </a:r>
            <a:r>
              <a:rPr lang="de-DE" smtClean="0"/>
              <a:t>übersetzt</a:t>
            </a:r>
          </a:p>
          <a:p>
            <a:pPr lvl="1"/>
            <a:r>
              <a:rPr lang="de-DE" smtClean="0"/>
              <a:t>Funktionswort </a:t>
            </a:r>
            <a:r>
              <a:rPr lang="de-DE"/>
              <a:t>nicht </a:t>
            </a:r>
            <a:r>
              <a:rPr lang="de-DE" smtClean="0"/>
              <a:t>ergänzt</a:t>
            </a:r>
          </a:p>
          <a:p>
            <a:pPr lvl="1"/>
            <a:r>
              <a:rPr lang="de-DE"/>
              <a:t>Funktionswort falsch hinzugefügt</a:t>
            </a:r>
          </a:p>
          <a:p>
            <a:pPr lvl="1"/>
            <a:endParaRPr lang="de-DE"/>
          </a:p>
          <a:p>
            <a:endParaRPr lang="en-GB"/>
          </a:p>
        </p:txBody>
      </p:sp>
    </p:spTree>
    <p:extLst>
      <p:ext uri="{BB962C8B-B14F-4D97-AF65-F5344CB8AC3E}">
        <p14:creationId xmlns:p14="http://schemas.microsoft.com/office/powerpoint/2010/main" val="1159952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3600"/>
              <a:t>Untersuchung</a:t>
            </a:r>
            <a:br>
              <a:rPr lang="de-DE" sz="3600"/>
            </a:br>
            <a:r>
              <a:rPr lang="de-DE" sz="3600"/>
              <a:t>Fehlertypologie</a:t>
            </a:r>
            <a:br>
              <a:rPr lang="de-DE" sz="3600"/>
            </a:br>
            <a:r>
              <a:rPr lang="de-DE" sz="3600"/>
              <a:t>Erwartete Fehler</a:t>
            </a:r>
            <a:endParaRPr lang="en-GB" sz="3600"/>
          </a:p>
        </p:txBody>
      </p:sp>
      <p:sp>
        <p:nvSpPr>
          <p:cNvPr id="3" name="Content Placeholder 2"/>
          <p:cNvSpPr>
            <a:spLocks noGrp="1"/>
          </p:cNvSpPr>
          <p:nvPr>
            <p:ph idx="1"/>
          </p:nvPr>
        </p:nvSpPr>
        <p:spPr/>
        <p:txBody>
          <a:bodyPr>
            <a:normAutofit lnSpcReduction="10000"/>
          </a:bodyPr>
          <a:lstStyle/>
          <a:p>
            <a:r>
              <a:rPr lang="de-DE" b="1" smtClean="0"/>
              <a:t>LEXIK</a:t>
            </a:r>
          </a:p>
          <a:p>
            <a:pPr lvl="1"/>
            <a:r>
              <a:rPr lang="de-DE" smtClean="0"/>
              <a:t>Präposition falsch übersetzt</a:t>
            </a:r>
          </a:p>
          <a:p>
            <a:pPr lvl="1"/>
            <a:r>
              <a:rPr lang="de-DE"/>
              <a:t>Präposition </a:t>
            </a:r>
            <a:r>
              <a:rPr lang="de-DE"/>
              <a:t>nicht </a:t>
            </a:r>
            <a:r>
              <a:rPr lang="de-DE" smtClean="0"/>
              <a:t>ergänzt</a:t>
            </a:r>
            <a:endParaRPr lang="de-DE"/>
          </a:p>
          <a:p>
            <a:pPr lvl="1"/>
            <a:r>
              <a:rPr lang="de-DE" smtClean="0"/>
              <a:t>Präposition </a:t>
            </a:r>
            <a:r>
              <a:rPr lang="de-DE"/>
              <a:t>zusätzlich </a:t>
            </a:r>
            <a:r>
              <a:rPr lang="de-DE"/>
              <a:t>falsch </a:t>
            </a:r>
            <a:r>
              <a:rPr lang="de-DE" smtClean="0"/>
              <a:t>hinzugefügt</a:t>
            </a:r>
            <a:endParaRPr lang="de-DE" smtClean="0"/>
          </a:p>
          <a:p>
            <a:pPr lvl="1"/>
            <a:r>
              <a:rPr lang="de-DE" smtClean="0"/>
              <a:t>Kompositum nicht gebildet</a:t>
            </a:r>
          </a:p>
          <a:p>
            <a:pPr lvl="1"/>
            <a:r>
              <a:rPr lang="de-DE" smtClean="0"/>
              <a:t>Kompositum falsch übersetzt</a:t>
            </a:r>
          </a:p>
          <a:p>
            <a:pPr lvl="1"/>
            <a:r>
              <a:rPr lang="de-DE" smtClean="0"/>
              <a:t>Eigennamen, festegelegte Terminologie falsch übersetzt </a:t>
            </a:r>
          </a:p>
          <a:p>
            <a:pPr lvl="1"/>
            <a:r>
              <a:rPr lang="de-DE" smtClean="0"/>
              <a:t>Phrase falsch übersetzt</a:t>
            </a:r>
          </a:p>
          <a:p>
            <a:endParaRPr lang="en-GB"/>
          </a:p>
        </p:txBody>
      </p:sp>
    </p:spTree>
    <p:extLst>
      <p:ext uri="{BB962C8B-B14F-4D97-AF65-F5344CB8AC3E}">
        <p14:creationId xmlns:p14="http://schemas.microsoft.com/office/powerpoint/2010/main" val="23360573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3600"/>
              <a:t>Untersuchung</a:t>
            </a:r>
            <a:br>
              <a:rPr lang="de-DE" sz="3600"/>
            </a:br>
            <a:r>
              <a:rPr lang="de-DE" sz="3600"/>
              <a:t>Fehlertypologie</a:t>
            </a:r>
            <a:br>
              <a:rPr lang="de-DE" sz="3600"/>
            </a:br>
            <a:r>
              <a:rPr lang="de-DE" sz="3600"/>
              <a:t>Erwartete Fehler</a:t>
            </a:r>
            <a:endParaRPr lang="en-GB" sz="3600"/>
          </a:p>
        </p:txBody>
      </p:sp>
      <p:sp>
        <p:nvSpPr>
          <p:cNvPr id="3" name="Content Placeholder 2"/>
          <p:cNvSpPr>
            <a:spLocks noGrp="1"/>
          </p:cNvSpPr>
          <p:nvPr>
            <p:ph idx="1"/>
          </p:nvPr>
        </p:nvSpPr>
        <p:spPr/>
        <p:txBody>
          <a:bodyPr>
            <a:normAutofit/>
          </a:bodyPr>
          <a:lstStyle/>
          <a:p>
            <a:r>
              <a:rPr lang="de-DE" b="1" smtClean="0"/>
              <a:t>SYNTAX</a:t>
            </a:r>
          </a:p>
          <a:p>
            <a:pPr lvl="1"/>
            <a:r>
              <a:rPr lang="de-DE" smtClean="0"/>
              <a:t>Verb </a:t>
            </a:r>
            <a:r>
              <a:rPr lang="de-DE"/>
              <a:t>an falscher </a:t>
            </a:r>
            <a:r>
              <a:rPr lang="de-DE" smtClean="0"/>
              <a:t>Stelle</a:t>
            </a:r>
          </a:p>
          <a:p>
            <a:pPr lvl="1"/>
            <a:r>
              <a:rPr lang="de-DE" smtClean="0"/>
              <a:t>anderes </a:t>
            </a:r>
            <a:r>
              <a:rPr lang="de-DE"/>
              <a:t>Wort oder Wortgruppe an </a:t>
            </a:r>
            <a:r>
              <a:rPr lang="de-DE" smtClean="0"/>
              <a:t>falscher Stelle</a:t>
            </a:r>
          </a:p>
          <a:p>
            <a:pPr lvl="1"/>
            <a:r>
              <a:rPr lang="de-DE" smtClean="0"/>
              <a:t>falsche Wortstellung </a:t>
            </a:r>
            <a:endParaRPr lang="de-DE"/>
          </a:p>
          <a:p>
            <a:r>
              <a:rPr lang="de-DE" b="1" smtClean="0"/>
              <a:t>SEMANTIK</a:t>
            </a:r>
            <a:r>
              <a:rPr lang="de-DE" smtClean="0"/>
              <a:t> </a:t>
            </a:r>
          </a:p>
          <a:p>
            <a:pPr lvl="1"/>
            <a:r>
              <a:rPr lang="de-DE" smtClean="0"/>
              <a:t>Satzbedeutung </a:t>
            </a:r>
            <a:r>
              <a:rPr lang="de-DE"/>
              <a:t>schwer/nicht </a:t>
            </a:r>
            <a:r>
              <a:rPr lang="de-DE" smtClean="0"/>
              <a:t>verständlich</a:t>
            </a:r>
          </a:p>
          <a:p>
            <a:pPr lvl="1"/>
            <a:r>
              <a:rPr lang="de-DE" smtClean="0"/>
              <a:t>Satzbedeutung </a:t>
            </a:r>
            <a:r>
              <a:rPr lang="de-DE"/>
              <a:t>anders/gegensätzlich</a:t>
            </a:r>
          </a:p>
          <a:p>
            <a:endParaRPr lang="en-GB"/>
          </a:p>
        </p:txBody>
      </p:sp>
    </p:spTree>
    <p:extLst>
      <p:ext uri="{BB962C8B-B14F-4D97-AF65-F5344CB8AC3E}">
        <p14:creationId xmlns:p14="http://schemas.microsoft.com/office/powerpoint/2010/main" val="3800373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3600"/>
              <a:t>Untersuchung</a:t>
            </a:r>
            <a:br>
              <a:rPr lang="de-DE" sz="3600"/>
            </a:br>
            <a:r>
              <a:rPr lang="de-DE" sz="3600"/>
              <a:t>Fehlertypologie</a:t>
            </a:r>
            <a:br>
              <a:rPr lang="de-DE" sz="3600"/>
            </a:br>
            <a:r>
              <a:rPr lang="de-DE" sz="3600"/>
              <a:t>Erwartete Fehler</a:t>
            </a:r>
            <a:endParaRPr lang="en-GB" sz="3600"/>
          </a:p>
        </p:txBody>
      </p:sp>
      <p:sp>
        <p:nvSpPr>
          <p:cNvPr id="3" name="Content Placeholder 2"/>
          <p:cNvSpPr>
            <a:spLocks noGrp="1"/>
          </p:cNvSpPr>
          <p:nvPr>
            <p:ph idx="1"/>
          </p:nvPr>
        </p:nvSpPr>
        <p:spPr>
          <a:xfrm>
            <a:off x="457200" y="1905000"/>
            <a:ext cx="8229600" cy="4525963"/>
          </a:xfrm>
        </p:spPr>
        <p:txBody>
          <a:bodyPr>
            <a:normAutofit/>
          </a:bodyPr>
          <a:lstStyle/>
          <a:p>
            <a:r>
              <a:rPr lang="de-DE" b="1"/>
              <a:t>MORPHOLOGISCHE </a:t>
            </a:r>
            <a:r>
              <a:rPr lang="de-DE" b="1" smtClean="0"/>
              <a:t>GENERIERUNG</a:t>
            </a:r>
            <a:endParaRPr lang="de-DE" b="1"/>
          </a:p>
          <a:p>
            <a:pPr lvl="1"/>
            <a:r>
              <a:rPr lang="de-DE" smtClean="0"/>
              <a:t>Numerus</a:t>
            </a:r>
            <a:endParaRPr lang="de-DE"/>
          </a:p>
          <a:p>
            <a:pPr lvl="1"/>
            <a:r>
              <a:rPr lang="de-DE" smtClean="0"/>
              <a:t>Kasus</a:t>
            </a:r>
            <a:endParaRPr lang="de-DE"/>
          </a:p>
          <a:p>
            <a:pPr lvl="1"/>
            <a:r>
              <a:rPr lang="de-DE" smtClean="0"/>
              <a:t>Genus</a:t>
            </a:r>
            <a:endParaRPr lang="de-DE"/>
          </a:p>
          <a:p>
            <a:pPr lvl="1"/>
            <a:r>
              <a:rPr lang="de-DE" smtClean="0"/>
              <a:t>Tempus</a:t>
            </a:r>
            <a:endParaRPr lang="de-DE"/>
          </a:p>
          <a:p>
            <a:pPr lvl="1"/>
            <a:r>
              <a:rPr lang="de-DE" smtClean="0"/>
              <a:t>Modus</a:t>
            </a:r>
            <a:endParaRPr lang="de-DE"/>
          </a:p>
          <a:p>
            <a:pPr lvl="1"/>
            <a:r>
              <a:rPr lang="de-DE" smtClean="0"/>
              <a:t>Steigerungsform</a:t>
            </a:r>
            <a:endParaRPr lang="de-DE"/>
          </a:p>
          <a:p>
            <a:pPr lvl="1"/>
            <a:r>
              <a:rPr lang="de-DE" smtClean="0"/>
              <a:t>falsche </a:t>
            </a:r>
            <a:r>
              <a:rPr lang="de-DE"/>
              <a:t>Verbform</a:t>
            </a:r>
          </a:p>
          <a:p>
            <a:endParaRPr lang="de-DE"/>
          </a:p>
          <a:p>
            <a:endParaRPr lang="de-DE"/>
          </a:p>
          <a:p>
            <a:endParaRPr lang="de-DE"/>
          </a:p>
          <a:p>
            <a:endParaRPr lang="de-DE"/>
          </a:p>
          <a:p>
            <a:endParaRPr lang="en-GB"/>
          </a:p>
          <a:p>
            <a:endParaRPr lang="en-GB"/>
          </a:p>
        </p:txBody>
      </p:sp>
    </p:spTree>
    <p:extLst>
      <p:ext uri="{BB962C8B-B14F-4D97-AF65-F5344CB8AC3E}">
        <p14:creationId xmlns:p14="http://schemas.microsoft.com/office/powerpoint/2010/main" val="34641043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
            </a:r>
            <a:br>
              <a:rPr lang="en-US" smtClean="0"/>
            </a:br>
            <a:r>
              <a:rPr lang="en-US" smtClean="0"/>
              <a:t>Untersuchung</a:t>
            </a:r>
            <a:br>
              <a:rPr lang="en-US" smtClean="0"/>
            </a:br>
            <a:r>
              <a:rPr lang="en-US" smtClean="0"/>
              <a:t>Beispielsatz 1</a:t>
            </a:r>
            <a:br>
              <a:rPr lang="en-US" smtClean="0"/>
            </a:br>
            <a:r>
              <a:rPr lang="de-DE"/>
              <a:t/>
            </a:r>
            <a:br>
              <a:rPr lang="de-DE"/>
            </a:br>
            <a:endParaRPr lang="en-GB"/>
          </a:p>
        </p:txBody>
      </p:sp>
      <p:sp>
        <p:nvSpPr>
          <p:cNvPr id="3" name="Content Placeholder 2"/>
          <p:cNvSpPr>
            <a:spLocks noGrp="1"/>
          </p:cNvSpPr>
          <p:nvPr>
            <p:ph idx="1"/>
          </p:nvPr>
        </p:nvSpPr>
        <p:spPr/>
        <p:txBody>
          <a:bodyPr>
            <a:normAutofit fontScale="92500"/>
          </a:bodyPr>
          <a:lstStyle/>
          <a:p>
            <a:r>
              <a:rPr lang="de-DE"/>
              <a:t>Wir - der Westen - haben einige Diktatoren beseitigt, aber mit ihnen auch die "Firewall", die Europa schützte. (</a:t>
            </a:r>
            <a:r>
              <a:rPr lang="de-DE" smtClean="0"/>
              <a:t>Feuerring-www.dw) </a:t>
            </a:r>
          </a:p>
          <a:p>
            <a:r>
              <a:rPr lang="en-GB" smtClean="0"/>
              <a:t>Nie </a:t>
            </a:r>
            <a:r>
              <a:rPr lang="en-GB"/>
              <a:t>- Zapadot - otstranivme od vlast nekolku diktatori, </a:t>
            </a:r>
            <a:r>
              <a:rPr lang="en-GB">
                <a:solidFill>
                  <a:srgbClr val="FF0000"/>
                </a:solidFill>
              </a:rPr>
              <a:t>a</a:t>
            </a:r>
            <a:r>
              <a:rPr lang="en-GB"/>
              <a:t> so niv i </a:t>
            </a:r>
            <a:r>
              <a:rPr lang="sr-Latn-RS" smtClean="0"/>
              <a:t>„</a:t>
            </a:r>
            <a:r>
              <a:rPr lang="en-GB" smtClean="0"/>
              <a:t>Fajrvolot</a:t>
            </a:r>
            <a:r>
              <a:rPr lang="sr-Latn-RS" smtClean="0"/>
              <a:t>“</a:t>
            </a:r>
            <a:r>
              <a:rPr lang="en-GB" smtClean="0"/>
              <a:t> </a:t>
            </a:r>
            <a:r>
              <a:rPr lang="en-GB">
                <a:solidFill>
                  <a:srgbClr val="FFC000"/>
                </a:solidFill>
              </a:rPr>
              <a:t>odnosno </a:t>
            </a:r>
            <a:r>
              <a:rPr lang="sr-Latn-RS" smtClean="0">
                <a:solidFill>
                  <a:srgbClr val="FFC000"/>
                </a:solidFill>
              </a:rPr>
              <a:t>„</a:t>
            </a:r>
            <a:r>
              <a:rPr lang="en-GB" smtClean="0">
                <a:solidFill>
                  <a:srgbClr val="FFC000"/>
                </a:solidFill>
              </a:rPr>
              <a:t>protivpožarniot dzid</a:t>
            </a:r>
            <a:r>
              <a:rPr lang="sr-Latn-RS" smtClean="0">
                <a:solidFill>
                  <a:srgbClr val="FFC000"/>
                </a:solidFill>
              </a:rPr>
              <a:t>“</a:t>
            </a:r>
            <a:r>
              <a:rPr lang="en-GB" smtClean="0"/>
              <a:t>, </a:t>
            </a:r>
            <a:r>
              <a:rPr lang="en-GB"/>
              <a:t>koj ja zaštiti Evropa</a:t>
            </a:r>
            <a:r>
              <a:rPr lang="en-GB" smtClean="0"/>
              <a:t>. </a:t>
            </a:r>
            <a:r>
              <a:rPr lang="de-DE" smtClean="0"/>
              <a:t>(HÜ)</a:t>
            </a:r>
          </a:p>
          <a:p>
            <a:r>
              <a:rPr lang="en-GB"/>
              <a:t>Nie - </a:t>
            </a:r>
            <a:r>
              <a:rPr lang="en-GB">
                <a:solidFill>
                  <a:srgbClr val="00B0F0"/>
                </a:solidFill>
              </a:rPr>
              <a:t>Zapad</a:t>
            </a:r>
            <a:r>
              <a:rPr lang="en-GB"/>
              <a:t> - gi </a:t>
            </a:r>
            <a:r>
              <a:rPr lang="en-GB" b="1">
                <a:solidFill>
                  <a:srgbClr val="00B050"/>
                </a:solidFill>
              </a:rPr>
              <a:t>eliminirame</a:t>
            </a:r>
            <a:r>
              <a:rPr lang="en-GB"/>
              <a:t> nekoi diktatori, no</a:t>
            </a:r>
            <a:r>
              <a:rPr lang="en-GB">
                <a:solidFill>
                  <a:srgbClr val="FF0000"/>
                </a:solidFill>
              </a:rPr>
              <a:t> </a:t>
            </a:r>
            <a:r>
              <a:rPr lang="en-GB"/>
              <a:t>so niv i </a:t>
            </a:r>
            <a:r>
              <a:rPr lang="sr-Latn-RS" smtClean="0"/>
              <a:t>„</a:t>
            </a:r>
            <a:r>
              <a:rPr lang="en-GB" smtClean="0"/>
              <a:t>ogneniot dzid</a:t>
            </a:r>
            <a:r>
              <a:rPr lang="sr-Latn-RS" smtClean="0"/>
              <a:t>“</a:t>
            </a:r>
            <a:r>
              <a:rPr lang="en-GB" smtClean="0"/>
              <a:t> </a:t>
            </a:r>
            <a:r>
              <a:rPr lang="en-GB"/>
              <a:t>koj ja </a:t>
            </a:r>
            <a:r>
              <a:rPr lang="en-GB" b="1">
                <a:solidFill>
                  <a:srgbClr val="7030A0"/>
                </a:solidFill>
              </a:rPr>
              <a:t>zaštituva</a:t>
            </a:r>
            <a:r>
              <a:rPr lang="en-GB"/>
              <a:t> Evropa. </a:t>
            </a:r>
            <a:r>
              <a:rPr lang="en-US" smtClean="0"/>
              <a:t>(MÜ)</a:t>
            </a:r>
            <a:endParaRPr lang="de-DE" smtClean="0"/>
          </a:p>
          <a:p>
            <a:endParaRPr lang="en-GB"/>
          </a:p>
        </p:txBody>
      </p:sp>
    </p:spTree>
    <p:extLst>
      <p:ext uri="{BB962C8B-B14F-4D97-AF65-F5344CB8AC3E}">
        <p14:creationId xmlns:p14="http://schemas.microsoft.com/office/powerpoint/2010/main" val="3850052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smtClean="0"/>
              <a:t/>
            </a:r>
            <a:br>
              <a:rPr lang="de-DE" smtClean="0"/>
            </a:br>
            <a:r>
              <a:rPr lang="de-DE" smtClean="0"/>
              <a:t>Gliederung</a:t>
            </a:r>
            <a:r>
              <a:rPr lang="de-DE"/>
              <a:t/>
            </a:r>
            <a:br>
              <a:rPr lang="de-DE"/>
            </a:br>
            <a:endParaRPr lang="en-GB"/>
          </a:p>
        </p:txBody>
      </p:sp>
      <p:sp>
        <p:nvSpPr>
          <p:cNvPr id="3" name="Content Placeholder 2"/>
          <p:cNvSpPr>
            <a:spLocks noGrp="1"/>
          </p:cNvSpPr>
          <p:nvPr>
            <p:ph idx="1"/>
          </p:nvPr>
        </p:nvSpPr>
        <p:spPr/>
        <p:txBody>
          <a:bodyPr/>
          <a:lstStyle/>
          <a:p>
            <a:pPr marL="0" indent="0">
              <a:buNone/>
            </a:pPr>
            <a:endParaRPr lang="de-DE"/>
          </a:p>
          <a:p>
            <a:pPr marL="514350" indent="-514350">
              <a:buAutoNum type="arabicPeriod"/>
            </a:pPr>
            <a:r>
              <a:rPr lang="de-DE"/>
              <a:t>Einleitung</a:t>
            </a:r>
          </a:p>
          <a:p>
            <a:pPr marL="514350" indent="-514350">
              <a:buAutoNum type="arabicPeriod"/>
            </a:pPr>
            <a:r>
              <a:rPr lang="de-DE"/>
              <a:t>Gegenstandbestimmung und Fragestellung</a:t>
            </a:r>
          </a:p>
          <a:p>
            <a:pPr marL="0" indent="0">
              <a:buNone/>
            </a:pPr>
            <a:r>
              <a:rPr lang="de-DE"/>
              <a:t>3.  </a:t>
            </a:r>
            <a:r>
              <a:rPr lang="de-DE" smtClean="0"/>
              <a:t>Untersuchung</a:t>
            </a:r>
            <a:endParaRPr lang="de-DE"/>
          </a:p>
          <a:p>
            <a:pPr marL="0" indent="0">
              <a:buNone/>
            </a:pPr>
            <a:r>
              <a:rPr lang="de-DE"/>
              <a:t>4.  </a:t>
            </a:r>
            <a:r>
              <a:rPr lang="de-DE" smtClean="0"/>
              <a:t>Schluss</a:t>
            </a:r>
            <a:endParaRPr lang="de-DE"/>
          </a:p>
          <a:p>
            <a:endParaRPr lang="en-GB"/>
          </a:p>
        </p:txBody>
      </p:sp>
    </p:spTree>
    <p:extLst>
      <p:ext uri="{BB962C8B-B14F-4D97-AF65-F5344CB8AC3E}">
        <p14:creationId xmlns:p14="http://schemas.microsoft.com/office/powerpoint/2010/main" val="2414193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4000" smtClean="0"/>
              <a:t>Fehleranal</a:t>
            </a:r>
            <a:r>
              <a:rPr lang="en-GB" sz="4000" smtClean="0"/>
              <a:t>yse</a:t>
            </a:r>
            <a:r>
              <a:rPr lang="de-DE" sz="3200" smtClean="0"/>
              <a:t/>
            </a:r>
            <a:br>
              <a:rPr lang="de-DE" sz="3200" smtClean="0"/>
            </a:br>
            <a:r>
              <a:rPr lang="de-DE" sz="4000" smtClean="0"/>
              <a:t>HÜ vs MÜ</a:t>
            </a:r>
            <a:br>
              <a:rPr lang="de-DE" sz="4000" smtClean="0"/>
            </a:br>
            <a:r>
              <a:rPr lang="de-DE" sz="4000" smtClean="0"/>
              <a:t>Beispielsatz 1</a:t>
            </a:r>
            <a:endParaRPr lang="en-GB" sz="4000"/>
          </a:p>
        </p:txBody>
      </p:sp>
      <p:sp>
        <p:nvSpPr>
          <p:cNvPr id="3" name="Content Placeholder 2"/>
          <p:cNvSpPr>
            <a:spLocks noGrp="1"/>
          </p:cNvSpPr>
          <p:nvPr>
            <p:ph idx="1"/>
          </p:nvPr>
        </p:nvSpPr>
        <p:spPr>
          <a:xfrm>
            <a:off x="457200" y="2133600"/>
            <a:ext cx="8229600" cy="4525963"/>
          </a:xfrm>
        </p:spPr>
        <p:txBody>
          <a:bodyPr/>
          <a:lstStyle/>
          <a:p>
            <a:r>
              <a:rPr lang="de-DE">
                <a:solidFill>
                  <a:srgbClr val="FF0000"/>
                </a:solidFill>
              </a:rPr>
              <a:t>Funktionswort falsch übersetzt </a:t>
            </a:r>
            <a:r>
              <a:rPr lang="de-DE" smtClean="0">
                <a:solidFill>
                  <a:srgbClr val="FF0000"/>
                </a:solidFill>
              </a:rPr>
              <a:t>(HÜ</a:t>
            </a:r>
            <a:r>
              <a:rPr lang="de-DE" smtClean="0">
                <a:solidFill>
                  <a:srgbClr val="FF0000"/>
                </a:solidFill>
              </a:rPr>
              <a:t>)</a:t>
            </a:r>
          </a:p>
          <a:p>
            <a:pPr marL="342900" lvl="1" indent="-342900">
              <a:buFont typeface="Arial" pitchFamily="34" charset="0"/>
              <a:buChar char="•"/>
            </a:pPr>
            <a:r>
              <a:rPr lang="de-DE" sz="3200">
                <a:solidFill>
                  <a:srgbClr val="FFC000"/>
                </a:solidFill>
              </a:rPr>
              <a:t>Kompositum </a:t>
            </a:r>
            <a:r>
              <a:rPr lang="de-DE" sz="3200">
                <a:solidFill>
                  <a:srgbClr val="FFC000"/>
                </a:solidFill>
              </a:rPr>
              <a:t>falsch </a:t>
            </a:r>
            <a:r>
              <a:rPr lang="de-DE" sz="3200" smtClean="0">
                <a:solidFill>
                  <a:srgbClr val="FFC000"/>
                </a:solidFill>
              </a:rPr>
              <a:t>übersetzt (HÜ)</a:t>
            </a:r>
            <a:endParaRPr lang="de-DE" sz="3200" smtClean="0">
              <a:solidFill>
                <a:srgbClr val="FF0000"/>
              </a:solidFill>
            </a:endParaRPr>
          </a:p>
          <a:p>
            <a:r>
              <a:rPr lang="de-DE">
                <a:solidFill>
                  <a:srgbClr val="00B0F0"/>
                </a:solidFill>
              </a:rPr>
              <a:t>Funktionswort nicht </a:t>
            </a:r>
            <a:r>
              <a:rPr lang="de-DE" smtClean="0">
                <a:solidFill>
                  <a:srgbClr val="00B0F0"/>
                </a:solidFill>
              </a:rPr>
              <a:t>ergänzt (MÜ)</a:t>
            </a:r>
          </a:p>
          <a:p>
            <a:r>
              <a:rPr lang="de-DE">
                <a:solidFill>
                  <a:srgbClr val="00B050"/>
                </a:solidFill>
              </a:rPr>
              <a:t>Verb falsch </a:t>
            </a:r>
            <a:r>
              <a:rPr lang="de-DE" smtClean="0">
                <a:solidFill>
                  <a:srgbClr val="00B050"/>
                </a:solidFill>
              </a:rPr>
              <a:t>übersetzt im falschen Tempus </a:t>
            </a:r>
            <a:r>
              <a:rPr lang="de-DE">
                <a:solidFill>
                  <a:srgbClr val="00B050"/>
                </a:solidFill>
              </a:rPr>
              <a:t>(MÜ)</a:t>
            </a:r>
            <a:endParaRPr lang="de-DE" smtClean="0">
              <a:solidFill>
                <a:srgbClr val="00B050"/>
              </a:solidFill>
            </a:endParaRPr>
          </a:p>
          <a:p>
            <a:r>
              <a:rPr lang="de-DE">
                <a:solidFill>
                  <a:srgbClr val="7030A0"/>
                </a:solidFill>
              </a:rPr>
              <a:t>f</a:t>
            </a:r>
            <a:r>
              <a:rPr lang="de-DE" smtClean="0">
                <a:solidFill>
                  <a:srgbClr val="7030A0"/>
                </a:solidFill>
              </a:rPr>
              <a:t>alsches </a:t>
            </a:r>
            <a:r>
              <a:rPr lang="de-DE" smtClean="0">
                <a:solidFill>
                  <a:srgbClr val="7030A0"/>
                </a:solidFill>
              </a:rPr>
              <a:t>Tempus </a:t>
            </a:r>
            <a:r>
              <a:rPr lang="de-DE">
                <a:solidFill>
                  <a:srgbClr val="7030A0"/>
                </a:solidFill>
              </a:rPr>
              <a:t>(MÜ</a:t>
            </a:r>
            <a:r>
              <a:rPr lang="de-DE" smtClean="0">
                <a:solidFill>
                  <a:srgbClr val="7030A0"/>
                </a:solidFill>
              </a:rPr>
              <a:t>)</a:t>
            </a:r>
          </a:p>
          <a:p>
            <a:pPr marL="0" indent="0">
              <a:buNone/>
            </a:pPr>
            <a:endParaRPr lang="de-DE">
              <a:solidFill>
                <a:srgbClr val="7030A0"/>
              </a:solidFill>
            </a:endParaRPr>
          </a:p>
          <a:p>
            <a:endParaRPr lang="de-DE" smtClean="0">
              <a:solidFill>
                <a:srgbClr val="7030A0"/>
              </a:solidFill>
            </a:endParaRPr>
          </a:p>
          <a:p>
            <a:endParaRPr lang="de-DE" smtClean="0">
              <a:solidFill>
                <a:srgbClr val="00B050"/>
              </a:solidFill>
            </a:endParaRPr>
          </a:p>
          <a:p>
            <a:endParaRPr lang="de-DE" smtClean="0">
              <a:solidFill>
                <a:srgbClr val="00B050"/>
              </a:solidFill>
            </a:endParaRPr>
          </a:p>
          <a:p>
            <a:endParaRPr lang="de-DE">
              <a:solidFill>
                <a:srgbClr val="00B050"/>
              </a:solidFill>
            </a:endParaRPr>
          </a:p>
          <a:p>
            <a:endParaRPr lang="de-DE"/>
          </a:p>
          <a:p>
            <a:endParaRPr lang="de-DE" smtClean="0"/>
          </a:p>
          <a:p>
            <a:endParaRPr lang="de-DE" smtClean="0">
              <a:solidFill>
                <a:srgbClr val="00B050"/>
              </a:solidFill>
            </a:endParaRPr>
          </a:p>
          <a:p>
            <a:endParaRPr lang="de-DE"/>
          </a:p>
          <a:p>
            <a:endParaRPr lang="de-DE" smtClean="0"/>
          </a:p>
          <a:p>
            <a:endParaRPr lang="de-DE" smtClean="0"/>
          </a:p>
          <a:p>
            <a:endParaRPr lang="en-GB"/>
          </a:p>
        </p:txBody>
      </p:sp>
    </p:spTree>
    <p:extLst>
      <p:ext uri="{BB962C8B-B14F-4D97-AF65-F5344CB8AC3E}">
        <p14:creationId xmlns:p14="http://schemas.microsoft.com/office/powerpoint/2010/main" val="23081156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Untersuchung</a:t>
            </a:r>
            <a:br>
              <a:rPr lang="en-US"/>
            </a:br>
            <a:r>
              <a:rPr lang="en-US" smtClean="0"/>
              <a:t>Beispielsatz 2</a:t>
            </a:r>
            <a:endParaRPr lang="en-GB"/>
          </a:p>
        </p:txBody>
      </p:sp>
      <p:sp>
        <p:nvSpPr>
          <p:cNvPr id="3" name="Content Placeholder 2"/>
          <p:cNvSpPr>
            <a:spLocks noGrp="1"/>
          </p:cNvSpPr>
          <p:nvPr>
            <p:ph idx="1"/>
          </p:nvPr>
        </p:nvSpPr>
        <p:spPr/>
        <p:txBody>
          <a:bodyPr/>
          <a:lstStyle/>
          <a:p>
            <a:r>
              <a:rPr lang="de-DE"/>
              <a:t>Ministerpräsident Nikola Gruevski war</a:t>
            </a:r>
            <a:r>
              <a:rPr lang="de-DE" b="1"/>
              <a:t> </a:t>
            </a:r>
            <a:r>
              <a:rPr lang="de-DE"/>
              <a:t>im Westen nie beliebt. (Wahlen-www</a:t>
            </a:r>
            <a:r>
              <a:rPr lang="de-DE" smtClean="0"/>
              <a:t>.)</a:t>
            </a:r>
            <a:endParaRPr lang="de-DE"/>
          </a:p>
          <a:p>
            <a:r>
              <a:rPr lang="en-GB" smtClean="0">
                <a:solidFill>
                  <a:srgbClr val="FF0000"/>
                </a:solidFill>
                <a:latin typeface="Times New Roman"/>
                <a:cs typeface="Times New Roman"/>
              </a:rPr>
              <a:t>√</a:t>
            </a:r>
            <a:r>
              <a:rPr lang="en-GB" smtClean="0">
                <a:solidFill>
                  <a:srgbClr val="FF0000"/>
                </a:solidFill>
              </a:rPr>
              <a:t> </a:t>
            </a:r>
            <a:r>
              <a:rPr lang="pl-PL" smtClean="0"/>
              <a:t>Nikola </a:t>
            </a:r>
            <a:r>
              <a:rPr lang="pl-PL"/>
              <a:t>Gruevski nikogaš ne beše omilen na Zapadot. </a:t>
            </a:r>
            <a:r>
              <a:rPr lang="pl-PL" smtClean="0"/>
              <a:t>(</a:t>
            </a:r>
            <a:r>
              <a:rPr lang="de-DE" smtClean="0"/>
              <a:t>HÜ)</a:t>
            </a:r>
            <a:endParaRPr lang="en-GB" smtClean="0"/>
          </a:p>
          <a:p>
            <a:r>
              <a:rPr lang="pl-PL" smtClean="0"/>
              <a:t>Premierot </a:t>
            </a:r>
            <a:r>
              <a:rPr lang="pl-PL"/>
              <a:t>Nikola Gruevski nikogaš ne bil </a:t>
            </a:r>
            <a:r>
              <a:rPr lang="pl-PL">
                <a:solidFill>
                  <a:srgbClr val="7030A0"/>
                </a:solidFill>
              </a:rPr>
              <a:t>popularen</a:t>
            </a:r>
            <a:r>
              <a:rPr lang="pl-PL"/>
              <a:t> na </a:t>
            </a:r>
            <a:r>
              <a:rPr lang="pl-PL">
                <a:solidFill>
                  <a:srgbClr val="00B0F0"/>
                </a:solidFill>
              </a:rPr>
              <a:t>Zapad</a:t>
            </a:r>
            <a:r>
              <a:rPr lang="pl-PL" smtClean="0"/>
              <a:t>.</a:t>
            </a:r>
            <a:r>
              <a:rPr lang="de-DE" smtClean="0"/>
              <a:t> (MÜ)</a:t>
            </a:r>
            <a:endParaRPr lang="en-GB"/>
          </a:p>
        </p:txBody>
      </p:sp>
    </p:spTree>
    <p:extLst>
      <p:ext uri="{BB962C8B-B14F-4D97-AF65-F5344CB8AC3E}">
        <p14:creationId xmlns:p14="http://schemas.microsoft.com/office/powerpoint/2010/main" val="19722715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de-DE"/>
              <a:t>HÜ vs MÜ</a:t>
            </a:r>
            <a:br>
              <a:rPr lang="de-DE"/>
            </a:br>
            <a:r>
              <a:rPr lang="de-DE"/>
              <a:t>Beispielsatz </a:t>
            </a:r>
            <a:r>
              <a:rPr lang="de-DE" smtClean="0"/>
              <a:t>2</a:t>
            </a:r>
            <a:endParaRPr lang="en-GB"/>
          </a:p>
        </p:txBody>
      </p:sp>
      <p:sp>
        <p:nvSpPr>
          <p:cNvPr id="3" name="Content Placeholder 2"/>
          <p:cNvSpPr>
            <a:spLocks noGrp="1"/>
          </p:cNvSpPr>
          <p:nvPr>
            <p:ph idx="1"/>
          </p:nvPr>
        </p:nvSpPr>
        <p:spPr>
          <a:xfrm>
            <a:off x="457200" y="2057400"/>
            <a:ext cx="8229600" cy="4525963"/>
          </a:xfrm>
        </p:spPr>
        <p:txBody>
          <a:bodyPr/>
          <a:lstStyle/>
          <a:p>
            <a:r>
              <a:rPr lang="de-DE">
                <a:solidFill>
                  <a:srgbClr val="FF0000"/>
                </a:solidFill>
              </a:rPr>
              <a:t>l</a:t>
            </a:r>
            <a:r>
              <a:rPr lang="de-DE" smtClean="0">
                <a:solidFill>
                  <a:srgbClr val="FF0000"/>
                </a:solidFill>
              </a:rPr>
              <a:t>exikalische </a:t>
            </a:r>
            <a:r>
              <a:rPr lang="de-DE">
                <a:solidFill>
                  <a:srgbClr val="FF0000"/>
                </a:solidFill>
              </a:rPr>
              <a:t>Einheit nicht </a:t>
            </a:r>
            <a:r>
              <a:rPr lang="de-DE" smtClean="0">
                <a:solidFill>
                  <a:srgbClr val="FF0000"/>
                </a:solidFill>
              </a:rPr>
              <a:t>übersetzt (HÜ)</a:t>
            </a:r>
          </a:p>
          <a:p>
            <a:r>
              <a:rPr lang="de-DE">
                <a:solidFill>
                  <a:srgbClr val="7030A0"/>
                </a:solidFill>
              </a:rPr>
              <a:t>l</a:t>
            </a:r>
            <a:r>
              <a:rPr lang="de-DE" smtClean="0">
                <a:solidFill>
                  <a:srgbClr val="7030A0"/>
                </a:solidFill>
              </a:rPr>
              <a:t>exikalische </a:t>
            </a:r>
            <a:r>
              <a:rPr lang="de-DE">
                <a:solidFill>
                  <a:srgbClr val="7030A0"/>
                </a:solidFill>
              </a:rPr>
              <a:t>Einheit falsch </a:t>
            </a:r>
            <a:r>
              <a:rPr lang="de-DE" smtClean="0">
                <a:solidFill>
                  <a:srgbClr val="7030A0"/>
                </a:solidFill>
              </a:rPr>
              <a:t>übersetzt (MÜ)</a:t>
            </a:r>
          </a:p>
          <a:p>
            <a:r>
              <a:rPr lang="de-DE">
                <a:solidFill>
                  <a:srgbClr val="00B0F0"/>
                </a:solidFill>
              </a:rPr>
              <a:t>Funktionswort nicht ergänzt (MÜ)</a:t>
            </a:r>
          </a:p>
          <a:p>
            <a:endParaRPr lang="de-DE" smtClean="0">
              <a:solidFill>
                <a:srgbClr val="7030A0"/>
              </a:solidFill>
            </a:endParaRPr>
          </a:p>
          <a:p>
            <a:endParaRPr lang="de-DE" smtClean="0">
              <a:solidFill>
                <a:srgbClr val="FF0000"/>
              </a:solidFill>
            </a:endParaRPr>
          </a:p>
          <a:p>
            <a:endParaRPr lang="de-DE">
              <a:solidFill>
                <a:srgbClr val="FF0000"/>
              </a:solidFill>
            </a:endParaRPr>
          </a:p>
          <a:p>
            <a:endParaRPr lang="en-GB"/>
          </a:p>
        </p:txBody>
      </p:sp>
    </p:spTree>
    <p:extLst>
      <p:ext uri="{BB962C8B-B14F-4D97-AF65-F5344CB8AC3E}">
        <p14:creationId xmlns:p14="http://schemas.microsoft.com/office/powerpoint/2010/main" val="35464359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Untersuchung</a:t>
            </a:r>
            <a:br>
              <a:rPr lang="en-US"/>
            </a:br>
            <a:r>
              <a:rPr lang="en-US" smtClean="0"/>
              <a:t>Beispielsatz 3</a:t>
            </a:r>
            <a:endParaRPr lang="en-GB"/>
          </a:p>
        </p:txBody>
      </p:sp>
      <p:sp>
        <p:nvSpPr>
          <p:cNvPr id="3" name="Content Placeholder 2"/>
          <p:cNvSpPr>
            <a:spLocks noGrp="1"/>
          </p:cNvSpPr>
          <p:nvPr>
            <p:ph idx="1"/>
          </p:nvPr>
        </p:nvSpPr>
        <p:spPr/>
        <p:txBody>
          <a:bodyPr>
            <a:normAutofit/>
          </a:bodyPr>
          <a:lstStyle/>
          <a:p>
            <a:r>
              <a:rPr lang="mk-MK"/>
              <a:t>„</a:t>
            </a:r>
            <a:r>
              <a:rPr lang="de-DE"/>
              <a:t>Anzeichen für erlahmenden Reformeifer gab es bereits vor den derzeitigen Auseinandersetzung.</a:t>
            </a:r>
            <a:r>
              <a:rPr lang="mk-MK"/>
              <a:t>“</a:t>
            </a:r>
            <a:r>
              <a:rPr lang="de-DE"/>
              <a:t>  (Wahlen-www.)</a:t>
            </a:r>
            <a:r>
              <a:rPr lang="mk-MK" smtClean="0"/>
              <a:t>.</a:t>
            </a:r>
            <a:endParaRPr lang="en-US" smtClean="0"/>
          </a:p>
          <a:p>
            <a:r>
              <a:rPr lang="mk-MK" smtClean="0">
                <a:latin typeface="Calibri" panose="020F0502020204030204" pitchFamily="34" charset="0"/>
                <a:cs typeface="Calibri" panose="020F0502020204030204" pitchFamily="34" charset="0"/>
              </a:rPr>
              <a:t>„</a:t>
            </a:r>
            <a:r>
              <a:rPr lang="vi-VN" smtClean="0">
                <a:latin typeface="Calibri" panose="020F0502020204030204" pitchFamily="34" charset="0"/>
                <a:cs typeface="Calibri" panose="020F0502020204030204" pitchFamily="34" charset="0"/>
              </a:rPr>
              <a:t>Predznaci za </a:t>
            </a:r>
            <a:r>
              <a:rPr lang="vi-VN" smtClean="0">
                <a:solidFill>
                  <a:srgbClr val="7030A0"/>
                </a:solidFill>
                <a:latin typeface="Calibri" panose="020F0502020204030204" pitchFamily="34" charset="0"/>
                <a:cs typeface="Calibri" panose="020F0502020204030204" pitchFamily="34" charset="0"/>
              </a:rPr>
              <a:t>opaǵanje</a:t>
            </a:r>
            <a:r>
              <a:rPr lang="vi-VN" smtClean="0">
                <a:latin typeface="Calibri" panose="020F0502020204030204" pitchFamily="34" charset="0"/>
                <a:cs typeface="Calibri" panose="020F0502020204030204" pitchFamily="34" charset="0"/>
              </a:rPr>
              <a:t> na reformskite napori imaše ušte pred segašniot spor.</a:t>
            </a:r>
            <a:r>
              <a:rPr lang="mk-MK" smtClean="0">
                <a:latin typeface="Calibri" panose="020F0502020204030204" pitchFamily="34" charset="0"/>
                <a:cs typeface="Calibri" panose="020F0502020204030204" pitchFamily="34" charset="0"/>
              </a:rPr>
              <a:t>“</a:t>
            </a:r>
            <a:r>
              <a:rPr lang="de-DE">
                <a:latin typeface="Calibri" panose="020F0502020204030204" pitchFamily="34" charset="0"/>
                <a:cs typeface="Calibri" panose="020F0502020204030204" pitchFamily="34" charset="0"/>
              </a:rPr>
              <a:t>  </a:t>
            </a:r>
            <a:r>
              <a:rPr lang="de-DE" smtClean="0">
                <a:latin typeface="Calibri" panose="020F0502020204030204" pitchFamily="34" charset="0"/>
                <a:cs typeface="Calibri" panose="020F0502020204030204" pitchFamily="34" charset="0"/>
              </a:rPr>
              <a:t>(HÜ</a:t>
            </a:r>
            <a:r>
              <a:rPr lang="de-DE" smtClean="0">
                <a:latin typeface="Calibri" panose="020F0502020204030204" pitchFamily="34" charset="0"/>
                <a:cs typeface="Calibri" panose="020F0502020204030204" pitchFamily="34" charset="0"/>
              </a:rPr>
              <a:t>)</a:t>
            </a:r>
            <a:endParaRPr lang="de-DE" smtClean="0">
              <a:latin typeface="Calibri" panose="020F0502020204030204" pitchFamily="34" charset="0"/>
              <a:cs typeface="Calibri" panose="020F0502020204030204" pitchFamily="34" charset="0"/>
            </a:endParaRPr>
          </a:p>
          <a:p>
            <a:r>
              <a:rPr lang="de-DE" smtClean="0">
                <a:latin typeface="Calibri" panose="020F0502020204030204" pitchFamily="34" charset="0"/>
                <a:cs typeface="Calibri" panose="020F0502020204030204" pitchFamily="34" charset="0"/>
              </a:rPr>
              <a:t>„</a:t>
            </a:r>
            <a:r>
              <a:rPr lang="en-GB" smtClean="0">
                <a:latin typeface="Calibri" panose="020F0502020204030204" pitchFamily="34" charset="0"/>
                <a:cs typeface="Calibri" panose="020F0502020204030204" pitchFamily="34" charset="0"/>
              </a:rPr>
              <a:t>Imaše </a:t>
            </a:r>
            <a:r>
              <a:rPr lang="en-GB">
                <a:latin typeface="Calibri" panose="020F0502020204030204" pitchFamily="34" charset="0"/>
                <a:cs typeface="Calibri" panose="020F0502020204030204" pitchFamily="34" charset="0"/>
              </a:rPr>
              <a:t>znaci na </a:t>
            </a:r>
            <a:r>
              <a:rPr lang="en-GB">
                <a:solidFill>
                  <a:srgbClr val="FF0000"/>
                </a:solidFill>
                <a:latin typeface="Times New Roman"/>
                <a:cs typeface="Times New Roman"/>
              </a:rPr>
              <a:t>√</a:t>
            </a:r>
            <a:r>
              <a:rPr lang="en-GB">
                <a:solidFill>
                  <a:srgbClr val="FF0000"/>
                </a:solidFill>
              </a:rPr>
              <a:t> </a:t>
            </a:r>
            <a:r>
              <a:rPr lang="en-GB">
                <a:solidFill>
                  <a:srgbClr val="00B0F0"/>
                </a:solidFill>
                <a:latin typeface="Times New Roman"/>
                <a:cs typeface="Times New Roman"/>
              </a:rPr>
              <a:t>√</a:t>
            </a:r>
            <a:r>
              <a:rPr lang="en-GB">
                <a:solidFill>
                  <a:srgbClr val="00B0F0"/>
                </a:solidFill>
              </a:rPr>
              <a:t> </a:t>
            </a:r>
            <a:r>
              <a:rPr lang="en-GB" smtClean="0">
                <a:latin typeface="Calibri" panose="020F0502020204030204" pitchFamily="34" charset="0"/>
                <a:cs typeface="Calibri" panose="020F0502020204030204" pitchFamily="34" charset="0"/>
              </a:rPr>
              <a:t>reformska </a:t>
            </a:r>
            <a:r>
              <a:rPr lang="en-GB">
                <a:latin typeface="Calibri" panose="020F0502020204030204" pitchFamily="34" charset="0"/>
                <a:cs typeface="Calibri" panose="020F0502020204030204" pitchFamily="34" charset="0"/>
              </a:rPr>
              <a:t>revnost </a:t>
            </a:r>
            <a:r>
              <a:rPr lang="en-GB">
                <a:solidFill>
                  <a:srgbClr val="00B050"/>
                </a:solidFill>
                <a:latin typeface="Calibri" panose="020F0502020204030204" pitchFamily="34" charset="0"/>
                <a:cs typeface="Calibri" panose="020F0502020204030204" pitchFamily="34" charset="0"/>
              </a:rPr>
              <a:t>duri i </a:t>
            </a:r>
            <a:r>
              <a:rPr lang="en-GB">
                <a:latin typeface="Calibri" panose="020F0502020204030204" pitchFamily="34" charset="0"/>
                <a:cs typeface="Calibri" panose="020F0502020204030204" pitchFamily="34" charset="0"/>
              </a:rPr>
              <a:t>pred segašniot </a:t>
            </a:r>
            <a:r>
              <a:rPr lang="en-GB" smtClean="0">
                <a:latin typeface="Calibri" panose="020F0502020204030204" pitchFamily="34" charset="0"/>
                <a:cs typeface="Calibri" panose="020F0502020204030204" pitchFamily="34" charset="0"/>
              </a:rPr>
              <a:t>spor.</a:t>
            </a:r>
            <a:r>
              <a:rPr lang="mk-MK">
                <a:latin typeface="Calibri" panose="020F0502020204030204" pitchFamily="34" charset="0"/>
                <a:cs typeface="Calibri" panose="020F0502020204030204" pitchFamily="34" charset="0"/>
              </a:rPr>
              <a:t> </a:t>
            </a:r>
            <a:r>
              <a:rPr lang="mk-MK" smtClean="0">
                <a:latin typeface="Calibri" panose="020F0502020204030204" pitchFamily="34" charset="0"/>
                <a:cs typeface="Calibri" panose="020F0502020204030204" pitchFamily="34" charset="0"/>
              </a:rPr>
              <a:t>“</a:t>
            </a:r>
            <a:r>
              <a:rPr lang="de-DE" smtClean="0"/>
              <a:t>(MÜ)</a:t>
            </a:r>
            <a:endParaRPr lang="en-GB"/>
          </a:p>
          <a:p>
            <a:endParaRPr lang="de-DE" smtClean="0"/>
          </a:p>
          <a:p>
            <a:endParaRPr lang="en-GB"/>
          </a:p>
        </p:txBody>
      </p:sp>
    </p:spTree>
    <p:extLst>
      <p:ext uri="{BB962C8B-B14F-4D97-AF65-F5344CB8AC3E}">
        <p14:creationId xmlns:p14="http://schemas.microsoft.com/office/powerpoint/2010/main" val="19722715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t>HÜ vs MÜ</a:t>
            </a:r>
            <a:br>
              <a:rPr lang="de-DE"/>
            </a:br>
            <a:r>
              <a:rPr lang="de-DE"/>
              <a:t>Beispielsatz </a:t>
            </a:r>
            <a:r>
              <a:rPr lang="de-DE" smtClean="0"/>
              <a:t>3</a:t>
            </a:r>
            <a:endParaRPr lang="en-GB"/>
          </a:p>
        </p:txBody>
      </p:sp>
      <p:sp>
        <p:nvSpPr>
          <p:cNvPr id="3" name="Content Placeholder 2"/>
          <p:cNvSpPr>
            <a:spLocks noGrp="1"/>
          </p:cNvSpPr>
          <p:nvPr>
            <p:ph idx="1"/>
          </p:nvPr>
        </p:nvSpPr>
        <p:spPr>
          <a:xfrm>
            <a:off x="457200" y="2057400"/>
            <a:ext cx="8229600" cy="4525963"/>
          </a:xfrm>
        </p:spPr>
        <p:txBody>
          <a:bodyPr>
            <a:normAutofit/>
          </a:bodyPr>
          <a:lstStyle/>
          <a:p>
            <a:r>
              <a:rPr lang="de-DE" smtClean="0">
                <a:solidFill>
                  <a:srgbClr val="7030A0"/>
                </a:solidFill>
              </a:rPr>
              <a:t>lexikalische </a:t>
            </a:r>
            <a:r>
              <a:rPr lang="de-DE">
                <a:solidFill>
                  <a:srgbClr val="7030A0"/>
                </a:solidFill>
              </a:rPr>
              <a:t>Einheit </a:t>
            </a:r>
            <a:r>
              <a:rPr lang="de-DE">
                <a:solidFill>
                  <a:srgbClr val="7030A0"/>
                </a:solidFill>
              </a:rPr>
              <a:t>falsch </a:t>
            </a:r>
            <a:r>
              <a:rPr lang="de-DE" smtClean="0">
                <a:solidFill>
                  <a:srgbClr val="7030A0"/>
                </a:solidFill>
              </a:rPr>
              <a:t>übersetzt (HÜ)</a:t>
            </a:r>
          </a:p>
          <a:p>
            <a:r>
              <a:rPr lang="de-DE">
                <a:solidFill>
                  <a:srgbClr val="FF0000"/>
                </a:solidFill>
              </a:rPr>
              <a:t>Funktionswort </a:t>
            </a:r>
            <a:r>
              <a:rPr lang="de-DE">
                <a:solidFill>
                  <a:srgbClr val="FF0000"/>
                </a:solidFill>
              </a:rPr>
              <a:t>falsch </a:t>
            </a:r>
            <a:r>
              <a:rPr lang="de-DE" smtClean="0">
                <a:solidFill>
                  <a:srgbClr val="FF0000"/>
                </a:solidFill>
              </a:rPr>
              <a:t>übersetzt </a:t>
            </a:r>
            <a:r>
              <a:rPr lang="de-DE">
                <a:solidFill>
                  <a:srgbClr val="FF0000"/>
                </a:solidFill>
              </a:rPr>
              <a:t>(</a:t>
            </a:r>
            <a:r>
              <a:rPr lang="de-DE">
                <a:solidFill>
                  <a:srgbClr val="FF0000"/>
                </a:solidFill>
              </a:rPr>
              <a:t>MÜ</a:t>
            </a:r>
            <a:r>
              <a:rPr lang="de-DE" smtClean="0">
                <a:solidFill>
                  <a:srgbClr val="FF0000"/>
                </a:solidFill>
              </a:rPr>
              <a:t>)</a:t>
            </a:r>
          </a:p>
          <a:p>
            <a:r>
              <a:rPr lang="de-DE">
                <a:solidFill>
                  <a:srgbClr val="00B0F0"/>
                </a:solidFill>
              </a:rPr>
              <a:t>Funktionswort </a:t>
            </a:r>
            <a:r>
              <a:rPr lang="de-DE">
                <a:solidFill>
                  <a:srgbClr val="00B0F0"/>
                </a:solidFill>
              </a:rPr>
              <a:t>falsch </a:t>
            </a:r>
            <a:r>
              <a:rPr lang="de-DE" smtClean="0">
                <a:solidFill>
                  <a:srgbClr val="00B0F0"/>
                </a:solidFill>
              </a:rPr>
              <a:t>hinzugefügt </a:t>
            </a:r>
            <a:r>
              <a:rPr lang="de-DE">
                <a:solidFill>
                  <a:srgbClr val="00B0F0"/>
                </a:solidFill>
              </a:rPr>
              <a:t>(</a:t>
            </a:r>
            <a:r>
              <a:rPr lang="de-DE">
                <a:solidFill>
                  <a:srgbClr val="00B0F0"/>
                </a:solidFill>
              </a:rPr>
              <a:t>MÜ</a:t>
            </a:r>
            <a:r>
              <a:rPr lang="de-DE" smtClean="0">
                <a:solidFill>
                  <a:srgbClr val="00B0F0"/>
                </a:solidFill>
              </a:rPr>
              <a:t>)</a:t>
            </a:r>
            <a:endParaRPr lang="de-DE">
              <a:solidFill>
                <a:srgbClr val="00B0F0"/>
              </a:solidFill>
            </a:endParaRPr>
          </a:p>
          <a:p>
            <a:r>
              <a:rPr lang="de-DE" smtClean="0">
                <a:solidFill>
                  <a:srgbClr val="00B050"/>
                </a:solidFill>
              </a:rPr>
              <a:t>Satzbedeutung </a:t>
            </a:r>
            <a:r>
              <a:rPr lang="de-DE">
                <a:solidFill>
                  <a:srgbClr val="00B050"/>
                </a:solidFill>
              </a:rPr>
              <a:t>schwer/nicht </a:t>
            </a:r>
            <a:r>
              <a:rPr lang="de-DE" smtClean="0">
                <a:solidFill>
                  <a:srgbClr val="00B050"/>
                </a:solidFill>
              </a:rPr>
              <a:t>verständlich (MÜ)</a:t>
            </a:r>
          </a:p>
          <a:p>
            <a:endParaRPr lang="de-DE"/>
          </a:p>
          <a:p>
            <a:endParaRPr lang="en-GB"/>
          </a:p>
        </p:txBody>
      </p:sp>
    </p:spTree>
    <p:extLst>
      <p:ext uri="{BB962C8B-B14F-4D97-AF65-F5344CB8AC3E}">
        <p14:creationId xmlns:p14="http://schemas.microsoft.com/office/powerpoint/2010/main" val="1408347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Untersuchung</a:t>
            </a:r>
            <a:br>
              <a:rPr lang="en-US"/>
            </a:br>
            <a:r>
              <a:rPr lang="en-US" smtClean="0"/>
              <a:t>Beispielsatz 4</a:t>
            </a:r>
            <a:endParaRPr lang="en-GB"/>
          </a:p>
        </p:txBody>
      </p:sp>
      <p:sp>
        <p:nvSpPr>
          <p:cNvPr id="3" name="Content Placeholder 2"/>
          <p:cNvSpPr>
            <a:spLocks noGrp="1"/>
          </p:cNvSpPr>
          <p:nvPr>
            <p:ph idx="1"/>
          </p:nvPr>
        </p:nvSpPr>
        <p:spPr/>
        <p:txBody>
          <a:bodyPr>
            <a:normAutofit/>
          </a:bodyPr>
          <a:lstStyle/>
          <a:p>
            <a:r>
              <a:rPr lang="de-DE"/>
              <a:t>Damals hielten</a:t>
            </a:r>
            <a:r>
              <a:rPr lang="de-DE" b="1"/>
              <a:t> </a:t>
            </a:r>
            <a:r>
              <a:rPr lang="de-DE"/>
              <a:t>das viele für die maßlose Übertreibung eines Militaristen. (Feuerring-www</a:t>
            </a:r>
            <a:r>
              <a:rPr lang="de-DE" smtClean="0"/>
              <a:t>.)</a:t>
            </a:r>
          </a:p>
          <a:p>
            <a:r>
              <a:rPr lang="en-GB"/>
              <a:t>Togaš mnogumina </a:t>
            </a:r>
            <a:r>
              <a:rPr lang="en-GB">
                <a:solidFill>
                  <a:srgbClr val="FF0000"/>
                </a:solidFill>
                <a:latin typeface="Times New Roman"/>
                <a:cs typeface="Times New Roman"/>
              </a:rPr>
              <a:t>√</a:t>
            </a:r>
            <a:r>
              <a:rPr lang="en-GB">
                <a:solidFill>
                  <a:srgbClr val="FF0000"/>
                </a:solidFill>
              </a:rPr>
              <a:t> </a:t>
            </a:r>
            <a:r>
              <a:rPr lang="en-GB" smtClean="0"/>
              <a:t>go </a:t>
            </a:r>
            <a:r>
              <a:rPr lang="en-GB"/>
              <a:t>smetaa za prekumerno preteruvanje na eden militarist. (Prsten-www</a:t>
            </a:r>
            <a:r>
              <a:rPr lang="en-GB" smtClean="0"/>
              <a:t>.).</a:t>
            </a:r>
          </a:p>
          <a:p>
            <a:r>
              <a:rPr lang="en-GB" smtClean="0"/>
              <a:t>Vo </a:t>
            </a:r>
            <a:r>
              <a:rPr lang="en-GB"/>
              <a:t>toa vreme, mnogumina </a:t>
            </a:r>
            <a:r>
              <a:rPr lang="en-GB">
                <a:solidFill>
                  <a:srgbClr val="00B050"/>
                </a:solidFill>
              </a:rPr>
              <a:t>mislea</a:t>
            </a:r>
            <a:r>
              <a:rPr lang="en-GB"/>
              <a:t> deka toa e prekumerno preteruvanje na </a:t>
            </a:r>
            <a:r>
              <a:rPr lang="en-GB">
                <a:solidFill>
                  <a:srgbClr val="7030A0"/>
                </a:solidFill>
              </a:rPr>
              <a:t>militaristot</a:t>
            </a:r>
            <a:r>
              <a:rPr lang="en-GB"/>
              <a:t>. </a:t>
            </a:r>
          </a:p>
        </p:txBody>
      </p:sp>
    </p:spTree>
    <p:extLst>
      <p:ext uri="{BB962C8B-B14F-4D97-AF65-F5344CB8AC3E}">
        <p14:creationId xmlns:p14="http://schemas.microsoft.com/office/powerpoint/2010/main" val="19722715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t>HÜ </a:t>
            </a:r>
            <a:r>
              <a:rPr lang="de-DE"/>
              <a:t>vs </a:t>
            </a:r>
            <a:r>
              <a:rPr lang="de-DE" smtClean="0"/>
              <a:t>MÜ</a:t>
            </a:r>
            <a:r>
              <a:rPr lang="en-US"/>
              <a:t/>
            </a:r>
            <a:br>
              <a:rPr lang="en-US"/>
            </a:br>
            <a:r>
              <a:rPr lang="en-US"/>
              <a:t>Beispielsatz </a:t>
            </a:r>
            <a:r>
              <a:rPr lang="en-US"/>
              <a:t>4</a:t>
            </a:r>
            <a:endParaRPr lang="en-GB"/>
          </a:p>
        </p:txBody>
      </p:sp>
      <p:sp>
        <p:nvSpPr>
          <p:cNvPr id="3" name="Content Placeholder 2"/>
          <p:cNvSpPr>
            <a:spLocks noGrp="1"/>
          </p:cNvSpPr>
          <p:nvPr>
            <p:ph idx="1"/>
          </p:nvPr>
        </p:nvSpPr>
        <p:spPr>
          <a:xfrm>
            <a:off x="457200" y="2133600"/>
            <a:ext cx="8229600" cy="4525963"/>
          </a:xfrm>
        </p:spPr>
        <p:txBody>
          <a:bodyPr/>
          <a:lstStyle/>
          <a:p>
            <a:r>
              <a:rPr lang="de-DE">
                <a:solidFill>
                  <a:srgbClr val="FF0000"/>
                </a:solidFill>
              </a:rPr>
              <a:t>Funktionswort </a:t>
            </a:r>
            <a:r>
              <a:rPr lang="de-DE">
                <a:solidFill>
                  <a:srgbClr val="FF0000"/>
                </a:solidFill>
              </a:rPr>
              <a:t>nicht </a:t>
            </a:r>
            <a:r>
              <a:rPr lang="de-DE" smtClean="0">
                <a:solidFill>
                  <a:srgbClr val="FF0000"/>
                </a:solidFill>
              </a:rPr>
              <a:t>ergänzt (HÜ)</a:t>
            </a:r>
          </a:p>
          <a:p>
            <a:r>
              <a:rPr lang="de-DE">
                <a:solidFill>
                  <a:srgbClr val="00B050"/>
                </a:solidFill>
              </a:rPr>
              <a:t>Verb </a:t>
            </a:r>
            <a:r>
              <a:rPr lang="de-DE">
                <a:solidFill>
                  <a:srgbClr val="00B050"/>
                </a:solidFill>
              </a:rPr>
              <a:t>falsch </a:t>
            </a:r>
            <a:r>
              <a:rPr lang="de-DE" smtClean="0">
                <a:solidFill>
                  <a:srgbClr val="00B050"/>
                </a:solidFill>
              </a:rPr>
              <a:t>übersetzt (MÜ)</a:t>
            </a:r>
          </a:p>
          <a:p>
            <a:r>
              <a:rPr lang="de-DE">
                <a:solidFill>
                  <a:srgbClr val="7030A0"/>
                </a:solidFill>
              </a:rPr>
              <a:t>Funktionswort </a:t>
            </a:r>
            <a:r>
              <a:rPr lang="de-DE">
                <a:solidFill>
                  <a:srgbClr val="7030A0"/>
                </a:solidFill>
              </a:rPr>
              <a:t>falsch </a:t>
            </a:r>
            <a:r>
              <a:rPr lang="de-DE" smtClean="0">
                <a:solidFill>
                  <a:srgbClr val="7030A0"/>
                </a:solidFill>
              </a:rPr>
              <a:t>hinzugefügt (MÜ)</a:t>
            </a:r>
            <a:endParaRPr lang="de-DE">
              <a:solidFill>
                <a:srgbClr val="7030A0"/>
              </a:solidFill>
            </a:endParaRPr>
          </a:p>
          <a:p>
            <a:endParaRPr lang="de-DE" smtClean="0">
              <a:solidFill>
                <a:srgbClr val="00B050"/>
              </a:solidFill>
            </a:endParaRPr>
          </a:p>
          <a:p>
            <a:endParaRPr lang="de-DE">
              <a:solidFill>
                <a:srgbClr val="00B050"/>
              </a:solidFill>
            </a:endParaRPr>
          </a:p>
          <a:p>
            <a:endParaRPr lang="de-DE" smtClean="0">
              <a:solidFill>
                <a:srgbClr val="FF0000"/>
              </a:solidFill>
            </a:endParaRPr>
          </a:p>
          <a:p>
            <a:endParaRPr lang="de-DE">
              <a:solidFill>
                <a:srgbClr val="FF0000"/>
              </a:solidFill>
            </a:endParaRPr>
          </a:p>
          <a:p>
            <a:endParaRPr lang="en-GB"/>
          </a:p>
        </p:txBody>
      </p:sp>
    </p:spTree>
    <p:extLst>
      <p:ext uri="{BB962C8B-B14F-4D97-AF65-F5344CB8AC3E}">
        <p14:creationId xmlns:p14="http://schemas.microsoft.com/office/powerpoint/2010/main" val="18225808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Untersuchung</a:t>
            </a:r>
            <a:br>
              <a:rPr lang="en-US"/>
            </a:br>
            <a:r>
              <a:rPr lang="en-US" smtClean="0"/>
              <a:t>Beispielsatz 5</a:t>
            </a:r>
            <a:endParaRPr lang="en-GB"/>
          </a:p>
        </p:txBody>
      </p:sp>
      <p:sp>
        <p:nvSpPr>
          <p:cNvPr id="3" name="Content Placeholder 2"/>
          <p:cNvSpPr>
            <a:spLocks noGrp="1"/>
          </p:cNvSpPr>
          <p:nvPr>
            <p:ph idx="1"/>
          </p:nvPr>
        </p:nvSpPr>
        <p:spPr/>
        <p:txBody>
          <a:bodyPr/>
          <a:lstStyle/>
          <a:p>
            <a:r>
              <a:rPr lang="de-DE"/>
              <a:t>Mazedonien war der Musterstaat des Balkans. (Wahlen-www.)</a:t>
            </a:r>
            <a:endParaRPr lang="en-GB"/>
          </a:p>
          <a:p>
            <a:r>
              <a:rPr lang="en-GB"/>
              <a:t>Makedonija beše država za primer na Balkanot. (Izbori-www</a:t>
            </a:r>
            <a:r>
              <a:rPr lang="en-GB" smtClean="0"/>
              <a:t>.).</a:t>
            </a:r>
          </a:p>
          <a:p>
            <a:r>
              <a:rPr lang="pl-PL" smtClean="0"/>
              <a:t>Makedonija </a:t>
            </a:r>
            <a:r>
              <a:rPr lang="pl-PL"/>
              <a:t>beše </a:t>
            </a:r>
            <a:r>
              <a:rPr lang="pl-PL">
                <a:solidFill>
                  <a:srgbClr val="FF0000"/>
                </a:solidFill>
              </a:rPr>
              <a:t>model na država </a:t>
            </a:r>
            <a:r>
              <a:rPr lang="pl-PL"/>
              <a:t>na Balkanot. </a:t>
            </a:r>
            <a:endParaRPr lang="en-GB"/>
          </a:p>
        </p:txBody>
      </p:sp>
    </p:spTree>
    <p:extLst>
      <p:ext uri="{BB962C8B-B14F-4D97-AF65-F5344CB8AC3E}">
        <p14:creationId xmlns:p14="http://schemas.microsoft.com/office/powerpoint/2010/main" val="19722715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t>HÜ vs MÜ</a:t>
            </a:r>
            <a:r>
              <a:rPr lang="en-US"/>
              <a:t/>
            </a:r>
            <a:br>
              <a:rPr lang="en-US"/>
            </a:br>
            <a:r>
              <a:rPr lang="en-US"/>
              <a:t>Beispielsatz </a:t>
            </a:r>
            <a:r>
              <a:rPr lang="en-US" smtClean="0"/>
              <a:t>5</a:t>
            </a:r>
            <a:endParaRPr lang="en-GB"/>
          </a:p>
        </p:txBody>
      </p:sp>
      <p:sp>
        <p:nvSpPr>
          <p:cNvPr id="3" name="Content Placeholder 2"/>
          <p:cNvSpPr>
            <a:spLocks noGrp="1"/>
          </p:cNvSpPr>
          <p:nvPr>
            <p:ph idx="1"/>
          </p:nvPr>
        </p:nvSpPr>
        <p:spPr>
          <a:xfrm>
            <a:off x="457200" y="2057400"/>
            <a:ext cx="8229600" cy="4525963"/>
          </a:xfrm>
        </p:spPr>
        <p:txBody>
          <a:bodyPr/>
          <a:lstStyle/>
          <a:p>
            <a:r>
              <a:rPr lang="de-DE">
                <a:solidFill>
                  <a:srgbClr val="FF0000"/>
                </a:solidFill>
              </a:rPr>
              <a:t>Kompositum </a:t>
            </a:r>
            <a:r>
              <a:rPr lang="de-DE">
                <a:solidFill>
                  <a:srgbClr val="FF0000"/>
                </a:solidFill>
              </a:rPr>
              <a:t>falsch </a:t>
            </a:r>
            <a:r>
              <a:rPr lang="de-DE" smtClean="0">
                <a:solidFill>
                  <a:srgbClr val="FF0000"/>
                </a:solidFill>
              </a:rPr>
              <a:t>übersetzt (MÜ)</a:t>
            </a:r>
            <a:endParaRPr lang="de-DE">
              <a:solidFill>
                <a:srgbClr val="FF0000"/>
              </a:solidFill>
            </a:endParaRPr>
          </a:p>
          <a:p>
            <a:endParaRPr lang="en-GB"/>
          </a:p>
        </p:txBody>
      </p:sp>
    </p:spTree>
    <p:extLst>
      <p:ext uri="{BB962C8B-B14F-4D97-AF65-F5344CB8AC3E}">
        <p14:creationId xmlns:p14="http://schemas.microsoft.com/office/powerpoint/2010/main" val="4871742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Untersuchung</a:t>
            </a:r>
            <a:br>
              <a:rPr lang="en-US"/>
            </a:br>
            <a:r>
              <a:rPr lang="en-US" smtClean="0"/>
              <a:t>Beispielsatz 6</a:t>
            </a:r>
            <a:endParaRPr lang="en-GB"/>
          </a:p>
        </p:txBody>
      </p:sp>
      <p:sp>
        <p:nvSpPr>
          <p:cNvPr id="3" name="Content Placeholder 2"/>
          <p:cNvSpPr>
            <a:spLocks noGrp="1"/>
          </p:cNvSpPr>
          <p:nvPr>
            <p:ph idx="1"/>
          </p:nvPr>
        </p:nvSpPr>
        <p:spPr/>
        <p:txBody>
          <a:bodyPr>
            <a:normAutofit lnSpcReduction="10000"/>
          </a:bodyPr>
          <a:lstStyle/>
          <a:p>
            <a:r>
              <a:rPr lang="de-DE"/>
              <a:t>Mehrfach riet die EU-Kommission zu Beitrittsgesprächen, was Griechenland jedesmal verhinderte. (Wahlen-www.)</a:t>
            </a:r>
            <a:endParaRPr lang="en-GB"/>
          </a:p>
          <a:p>
            <a:r>
              <a:rPr lang="vi-VN">
                <a:latin typeface="Calibri" panose="020F0502020204030204" pitchFamily="34" charset="0"/>
                <a:cs typeface="Calibri" panose="020F0502020204030204" pitchFamily="34" charset="0"/>
              </a:rPr>
              <a:t>Komisijata na EU poveḱepati sovetuvaše da započnat </a:t>
            </a:r>
            <a:r>
              <a:rPr lang="vi-VN">
                <a:solidFill>
                  <a:srgbClr val="7030A0"/>
                </a:solidFill>
                <a:latin typeface="Calibri" panose="020F0502020204030204" pitchFamily="34" charset="0"/>
                <a:cs typeface="Calibri" panose="020F0502020204030204" pitchFamily="34" charset="0"/>
              </a:rPr>
              <a:t>pristapni</a:t>
            </a:r>
            <a:r>
              <a:rPr lang="vi-VN">
                <a:latin typeface="Calibri" panose="020F0502020204030204" pitchFamily="34" charset="0"/>
                <a:cs typeface="Calibri" panose="020F0502020204030204" pitchFamily="34" charset="0"/>
              </a:rPr>
              <a:t> pregovori, što Grcija sekogaš gi blokiraše</a:t>
            </a:r>
            <a:r>
              <a:rPr lang="vi-VN"/>
              <a:t>.</a:t>
            </a:r>
            <a:r>
              <a:rPr lang="de-DE" smtClean="0"/>
              <a:t>(</a:t>
            </a:r>
            <a:r>
              <a:rPr lang="mk-MK"/>
              <a:t>Избори-</a:t>
            </a:r>
            <a:r>
              <a:rPr lang="sr-Latn-RS"/>
              <a:t>www.</a:t>
            </a:r>
            <a:r>
              <a:rPr lang="de-DE" smtClean="0"/>
              <a:t>).</a:t>
            </a:r>
          </a:p>
          <a:p>
            <a:r>
              <a:rPr lang="en-GB"/>
              <a:t>Nekolku pati, </a:t>
            </a:r>
            <a:r>
              <a:rPr lang="en-GB" u="sng">
                <a:solidFill>
                  <a:srgbClr val="FF0000"/>
                </a:solidFill>
              </a:rPr>
              <a:t>Evropskata komisija </a:t>
            </a:r>
            <a:r>
              <a:rPr lang="en-GB" u="sng">
                <a:solidFill>
                  <a:srgbClr val="00B0F0"/>
                </a:solidFill>
              </a:rPr>
              <a:t>gi </a:t>
            </a:r>
            <a:r>
              <a:rPr lang="en-GB" u="sng">
                <a:solidFill>
                  <a:srgbClr val="FF0000"/>
                </a:solidFill>
              </a:rPr>
              <a:t>sovetuvaše razgovorite za pristapuvanje, </a:t>
            </a:r>
            <a:r>
              <a:rPr lang="en-GB" u="sng">
                <a:solidFill>
                  <a:srgbClr val="00B0F0"/>
                </a:solidFill>
              </a:rPr>
              <a:t>koi</a:t>
            </a:r>
            <a:r>
              <a:rPr lang="en-GB" u="sng">
                <a:solidFill>
                  <a:srgbClr val="FF0000"/>
                </a:solidFill>
              </a:rPr>
              <a:t> ja </a:t>
            </a:r>
            <a:r>
              <a:rPr lang="en-GB" u="sng">
                <a:solidFill>
                  <a:srgbClr val="00B050"/>
                </a:solidFill>
              </a:rPr>
              <a:t>sprečuvaa Grcija sekoj pat</a:t>
            </a:r>
            <a:r>
              <a:rPr lang="en-GB" u="sng">
                <a:solidFill>
                  <a:srgbClr val="FF0000"/>
                </a:solidFill>
              </a:rPr>
              <a:t>. </a:t>
            </a:r>
          </a:p>
        </p:txBody>
      </p:sp>
    </p:spTree>
    <p:extLst>
      <p:ext uri="{BB962C8B-B14F-4D97-AF65-F5344CB8AC3E}">
        <p14:creationId xmlns:p14="http://schemas.microsoft.com/office/powerpoint/2010/main" val="19722715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smtClean="0"/>
              <a:t>Einleitung</a:t>
            </a:r>
            <a:br>
              <a:rPr lang="de-DE" smtClean="0"/>
            </a:br>
            <a:endParaRPr lang="en-GB"/>
          </a:p>
        </p:txBody>
      </p:sp>
      <p:sp>
        <p:nvSpPr>
          <p:cNvPr id="3" name="Content Placeholder 2"/>
          <p:cNvSpPr>
            <a:spLocks noGrp="1"/>
          </p:cNvSpPr>
          <p:nvPr>
            <p:ph idx="1"/>
          </p:nvPr>
        </p:nvSpPr>
        <p:spPr/>
        <p:txBody>
          <a:bodyPr>
            <a:normAutofit lnSpcReduction="10000"/>
          </a:bodyPr>
          <a:lstStyle/>
          <a:p>
            <a:r>
              <a:rPr lang="en-US" smtClean="0"/>
              <a:t>Humanübersetzung vs Maschinenübersetzung </a:t>
            </a:r>
            <a:endParaRPr lang="en-GB" smtClean="0"/>
          </a:p>
          <a:p>
            <a:pPr lvl="1"/>
            <a:r>
              <a:rPr lang="de-DE" smtClean="0"/>
              <a:t>Nachdem </a:t>
            </a:r>
            <a:r>
              <a:rPr lang="de-DE"/>
              <a:t>die verschiedensten </a:t>
            </a:r>
            <a:r>
              <a:rPr lang="de-DE" smtClean="0"/>
              <a:t>Autoren: Friedrich </a:t>
            </a:r>
            <a:r>
              <a:rPr lang="de-DE"/>
              <a:t>Schleiermacher, Walter </a:t>
            </a:r>
            <a:r>
              <a:rPr lang="de-DE" smtClean="0"/>
              <a:t>Benjamin und Emily Apter die </a:t>
            </a:r>
            <a:r>
              <a:rPr lang="de-DE"/>
              <a:t>Problematik von </a:t>
            </a:r>
            <a:r>
              <a:rPr lang="de-DE" smtClean="0"/>
              <a:t>Übersetzungen verdeutlichten </a:t>
            </a:r>
            <a:r>
              <a:rPr lang="de-DE"/>
              <a:t>und </a:t>
            </a:r>
            <a:r>
              <a:rPr lang="de-DE" smtClean="0"/>
              <a:t>ihre Vorstellungen </a:t>
            </a:r>
            <a:r>
              <a:rPr lang="de-DE"/>
              <a:t>einer gelungenen Übersetzung darlegten, stellt sich nun, nach der Entwicklung der maschinellen Übersetzung des </a:t>
            </a:r>
            <a:r>
              <a:rPr lang="de-DE" smtClean="0"/>
              <a:t>Google-Unternehmens</a:t>
            </a:r>
            <a:r>
              <a:rPr lang="de-DE"/>
              <a:t>, die Frage, ob jene Übersetzungen von Google Translate ihren Erwartungen entsprechen und demzufolge gelungene Übersetzungen liefern.</a:t>
            </a:r>
            <a:endParaRPr lang="en-GB"/>
          </a:p>
        </p:txBody>
      </p:sp>
    </p:spTree>
    <p:extLst>
      <p:ext uri="{BB962C8B-B14F-4D97-AF65-F5344CB8AC3E}">
        <p14:creationId xmlns:p14="http://schemas.microsoft.com/office/powerpoint/2010/main" val="35888560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t>HÜ vs MÜ</a:t>
            </a:r>
            <a:r>
              <a:rPr lang="en-US"/>
              <a:t/>
            </a:r>
            <a:br>
              <a:rPr lang="en-US"/>
            </a:br>
            <a:r>
              <a:rPr lang="en-US"/>
              <a:t>Beispielsatz </a:t>
            </a:r>
            <a:r>
              <a:rPr lang="en-US"/>
              <a:t>6</a:t>
            </a:r>
            <a:endParaRPr lang="en-GB"/>
          </a:p>
        </p:txBody>
      </p:sp>
      <p:sp>
        <p:nvSpPr>
          <p:cNvPr id="3" name="Content Placeholder 2"/>
          <p:cNvSpPr>
            <a:spLocks noGrp="1"/>
          </p:cNvSpPr>
          <p:nvPr>
            <p:ph idx="1"/>
          </p:nvPr>
        </p:nvSpPr>
        <p:spPr>
          <a:xfrm>
            <a:off x="457200" y="1981200"/>
            <a:ext cx="8229600" cy="4525963"/>
          </a:xfrm>
        </p:spPr>
        <p:txBody>
          <a:bodyPr/>
          <a:lstStyle/>
          <a:p>
            <a:pPr marL="342900" lvl="1" indent="-342900">
              <a:buFont typeface="Arial" pitchFamily="34" charset="0"/>
              <a:buChar char="•"/>
            </a:pPr>
            <a:r>
              <a:rPr lang="de-DE" sz="3200">
                <a:solidFill>
                  <a:srgbClr val="7030A0"/>
                </a:solidFill>
              </a:rPr>
              <a:t>Funktionswort </a:t>
            </a:r>
            <a:r>
              <a:rPr lang="de-DE" sz="3200">
                <a:solidFill>
                  <a:srgbClr val="7030A0"/>
                </a:solidFill>
              </a:rPr>
              <a:t>nicht </a:t>
            </a:r>
            <a:r>
              <a:rPr lang="de-DE" sz="3200" smtClean="0">
                <a:solidFill>
                  <a:srgbClr val="7030A0"/>
                </a:solidFill>
              </a:rPr>
              <a:t>übersetzt (HÜ)</a:t>
            </a:r>
            <a:endParaRPr lang="de-DE" sz="3200">
              <a:solidFill>
                <a:srgbClr val="7030A0"/>
              </a:solidFill>
            </a:endParaRPr>
          </a:p>
          <a:p>
            <a:pPr marL="342900" lvl="1" indent="-342900">
              <a:buFont typeface="Arial" pitchFamily="34" charset="0"/>
              <a:buChar char="•"/>
            </a:pPr>
            <a:r>
              <a:rPr lang="de-DE" sz="3200" smtClean="0">
                <a:solidFill>
                  <a:srgbClr val="00B0F0"/>
                </a:solidFill>
              </a:rPr>
              <a:t>Funktionswort </a:t>
            </a:r>
            <a:r>
              <a:rPr lang="de-DE" sz="3200">
                <a:solidFill>
                  <a:srgbClr val="00B0F0"/>
                </a:solidFill>
              </a:rPr>
              <a:t>falsch </a:t>
            </a:r>
            <a:r>
              <a:rPr lang="de-DE" sz="3200" smtClean="0">
                <a:solidFill>
                  <a:srgbClr val="00B0F0"/>
                </a:solidFill>
              </a:rPr>
              <a:t>hinzugefügt </a:t>
            </a:r>
            <a:r>
              <a:rPr lang="de-DE" sz="3200">
                <a:solidFill>
                  <a:srgbClr val="00B0F0"/>
                </a:solidFill>
              </a:rPr>
              <a:t>(</a:t>
            </a:r>
            <a:r>
              <a:rPr lang="de-DE" sz="3200">
                <a:solidFill>
                  <a:srgbClr val="00B0F0"/>
                </a:solidFill>
              </a:rPr>
              <a:t>MÜ</a:t>
            </a:r>
            <a:r>
              <a:rPr lang="de-DE" sz="3200" smtClean="0">
                <a:solidFill>
                  <a:srgbClr val="00B0F0"/>
                </a:solidFill>
              </a:rPr>
              <a:t>)</a:t>
            </a:r>
          </a:p>
          <a:p>
            <a:pPr marL="342900" lvl="1" indent="-342900">
              <a:buFont typeface="Arial" pitchFamily="34" charset="0"/>
              <a:buChar char="•"/>
            </a:pPr>
            <a:r>
              <a:rPr lang="de-DE" sz="3200" smtClean="0">
                <a:solidFill>
                  <a:srgbClr val="00B050"/>
                </a:solidFill>
              </a:rPr>
              <a:t>falsche Wortstellung (MÜ)</a:t>
            </a:r>
            <a:endParaRPr lang="de-DE" sz="3200">
              <a:solidFill>
                <a:srgbClr val="00B050"/>
              </a:solidFill>
            </a:endParaRPr>
          </a:p>
          <a:p>
            <a:r>
              <a:rPr lang="de-DE" smtClean="0">
                <a:solidFill>
                  <a:srgbClr val="FF0000"/>
                </a:solidFill>
              </a:rPr>
              <a:t>Satzbedeutung </a:t>
            </a:r>
            <a:r>
              <a:rPr lang="de-DE">
                <a:solidFill>
                  <a:srgbClr val="FF0000"/>
                </a:solidFill>
              </a:rPr>
              <a:t>schwer/nicht </a:t>
            </a:r>
            <a:r>
              <a:rPr lang="de-DE" smtClean="0">
                <a:solidFill>
                  <a:srgbClr val="FF0000"/>
                </a:solidFill>
              </a:rPr>
              <a:t>verständlich (MÜ)</a:t>
            </a:r>
          </a:p>
          <a:p>
            <a:pPr marL="342900" lvl="1" indent="-342900">
              <a:buFont typeface="Arial" pitchFamily="34" charset="0"/>
              <a:buChar char="•"/>
            </a:pPr>
            <a:r>
              <a:rPr lang="de-DE" sz="3200">
                <a:solidFill>
                  <a:srgbClr val="FF0000"/>
                </a:solidFill>
              </a:rPr>
              <a:t>Satzbedeutung </a:t>
            </a:r>
            <a:r>
              <a:rPr lang="de-DE" sz="3200" smtClean="0">
                <a:solidFill>
                  <a:srgbClr val="FF0000"/>
                </a:solidFill>
              </a:rPr>
              <a:t>anders/gegensätzlich </a:t>
            </a:r>
            <a:r>
              <a:rPr lang="de-DE" sz="3200">
                <a:solidFill>
                  <a:srgbClr val="FF0000"/>
                </a:solidFill>
              </a:rPr>
              <a:t>(MÜ)</a:t>
            </a:r>
          </a:p>
          <a:p>
            <a:pPr marL="342900" lvl="1" indent="-342900">
              <a:buFont typeface="Arial" pitchFamily="34" charset="0"/>
              <a:buChar char="•"/>
            </a:pPr>
            <a:endParaRPr lang="de-DE">
              <a:solidFill>
                <a:srgbClr val="FF0000"/>
              </a:solidFill>
            </a:endParaRPr>
          </a:p>
          <a:p>
            <a:endParaRPr lang="de-DE">
              <a:solidFill>
                <a:srgbClr val="FF0000"/>
              </a:solidFill>
            </a:endParaRPr>
          </a:p>
          <a:p>
            <a:endParaRPr lang="en-GB"/>
          </a:p>
        </p:txBody>
      </p:sp>
    </p:spTree>
    <p:extLst>
      <p:ext uri="{BB962C8B-B14F-4D97-AF65-F5344CB8AC3E}">
        <p14:creationId xmlns:p14="http://schemas.microsoft.com/office/powerpoint/2010/main" val="5668677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Untersuchung</a:t>
            </a:r>
            <a:br>
              <a:rPr lang="en-US"/>
            </a:br>
            <a:r>
              <a:rPr lang="en-US" smtClean="0"/>
              <a:t>Beispielsatz 7</a:t>
            </a:r>
            <a:endParaRPr lang="en-GB"/>
          </a:p>
        </p:txBody>
      </p:sp>
      <p:sp>
        <p:nvSpPr>
          <p:cNvPr id="3" name="Content Placeholder 2"/>
          <p:cNvSpPr>
            <a:spLocks noGrp="1"/>
          </p:cNvSpPr>
          <p:nvPr>
            <p:ph idx="1"/>
          </p:nvPr>
        </p:nvSpPr>
        <p:spPr/>
        <p:txBody>
          <a:bodyPr>
            <a:normAutofit fontScale="92500" lnSpcReduction="10000"/>
          </a:bodyPr>
          <a:lstStyle/>
          <a:p>
            <a:r>
              <a:rPr lang="de-DE"/>
              <a:t>Das führte dazu, dass diese Länder, die auch EU-Beitrittskandidaten sind, als sichere Herkunftsländer ausgewiesen worden sind. (Asyl-www</a:t>
            </a:r>
            <a:r>
              <a:rPr lang="de-DE" smtClean="0"/>
              <a:t>).</a:t>
            </a:r>
          </a:p>
          <a:p>
            <a:r>
              <a:rPr lang="pt-BR"/>
              <a:t>Toa dovede do proglasuvanje na ovie zemji koi se aspiranti za vlez vo EU za sigurni zemji. (Azil-www</a:t>
            </a:r>
            <a:r>
              <a:rPr lang="pt-BR" smtClean="0"/>
              <a:t>.).</a:t>
            </a:r>
          </a:p>
          <a:p>
            <a:r>
              <a:rPr lang="en-GB" smtClean="0"/>
              <a:t>Kako </a:t>
            </a:r>
            <a:r>
              <a:rPr lang="en-GB"/>
              <a:t>rezultat na toa, ovie zemji, koi se isto taka kandidati za členstvo vo EU, </a:t>
            </a:r>
            <a:r>
              <a:rPr lang="en-GB">
                <a:solidFill>
                  <a:srgbClr val="00B0F0"/>
                </a:solidFill>
              </a:rPr>
              <a:t>se označeni </a:t>
            </a:r>
            <a:r>
              <a:rPr lang="en-GB"/>
              <a:t>kako bezbedni </a:t>
            </a:r>
            <a:r>
              <a:rPr lang="en-GB">
                <a:solidFill>
                  <a:srgbClr val="7030A0"/>
                </a:solidFill>
              </a:rPr>
              <a:t>zemji na poteklo</a:t>
            </a:r>
            <a:r>
              <a:rPr lang="en-GB" smtClean="0"/>
              <a:t>. </a:t>
            </a:r>
            <a:r>
              <a:rPr lang="en-US" smtClean="0"/>
              <a:t>(GT)</a:t>
            </a:r>
          </a:p>
          <a:p>
            <a:endParaRPr lang="en-GB"/>
          </a:p>
        </p:txBody>
      </p:sp>
    </p:spTree>
    <p:extLst>
      <p:ext uri="{BB962C8B-B14F-4D97-AF65-F5344CB8AC3E}">
        <p14:creationId xmlns:p14="http://schemas.microsoft.com/office/powerpoint/2010/main" val="19722715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t>HÜ vs MÜ</a:t>
            </a:r>
            <a:r>
              <a:rPr lang="en-US"/>
              <a:t/>
            </a:r>
            <a:br>
              <a:rPr lang="en-US"/>
            </a:br>
            <a:r>
              <a:rPr lang="en-US"/>
              <a:t>Beispielsatz </a:t>
            </a:r>
            <a:r>
              <a:rPr lang="en-US" smtClean="0"/>
              <a:t>7</a:t>
            </a:r>
            <a:endParaRPr lang="en-GB"/>
          </a:p>
        </p:txBody>
      </p:sp>
      <p:sp>
        <p:nvSpPr>
          <p:cNvPr id="3" name="Content Placeholder 2"/>
          <p:cNvSpPr>
            <a:spLocks noGrp="1"/>
          </p:cNvSpPr>
          <p:nvPr>
            <p:ph idx="1"/>
          </p:nvPr>
        </p:nvSpPr>
        <p:spPr>
          <a:xfrm>
            <a:off x="381000" y="2057400"/>
            <a:ext cx="8229600" cy="4525963"/>
          </a:xfrm>
        </p:spPr>
        <p:txBody>
          <a:bodyPr/>
          <a:lstStyle/>
          <a:p>
            <a:r>
              <a:rPr lang="de-DE">
                <a:solidFill>
                  <a:srgbClr val="7030A0"/>
                </a:solidFill>
              </a:rPr>
              <a:t>Kompositum falsch übersetzt </a:t>
            </a:r>
            <a:r>
              <a:rPr lang="de-DE">
                <a:solidFill>
                  <a:srgbClr val="7030A0"/>
                </a:solidFill>
              </a:rPr>
              <a:t>(</a:t>
            </a:r>
            <a:r>
              <a:rPr lang="de-DE" smtClean="0">
                <a:solidFill>
                  <a:srgbClr val="7030A0"/>
                </a:solidFill>
              </a:rPr>
              <a:t>MÜ)</a:t>
            </a:r>
          </a:p>
          <a:p>
            <a:pPr marL="342900" lvl="1" indent="-342900">
              <a:buFont typeface="Arial" pitchFamily="34" charset="0"/>
              <a:buChar char="•"/>
            </a:pPr>
            <a:r>
              <a:rPr lang="de-DE" sz="3200">
                <a:solidFill>
                  <a:srgbClr val="00B0F0"/>
                </a:solidFill>
              </a:rPr>
              <a:t>Verb </a:t>
            </a:r>
            <a:r>
              <a:rPr lang="de-DE" sz="3200">
                <a:solidFill>
                  <a:srgbClr val="00B0F0"/>
                </a:solidFill>
              </a:rPr>
              <a:t>falsch </a:t>
            </a:r>
            <a:r>
              <a:rPr lang="de-DE" sz="3200" smtClean="0">
                <a:solidFill>
                  <a:srgbClr val="00B0F0"/>
                </a:solidFill>
              </a:rPr>
              <a:t>übersetzt (MÜ)</a:t>
            </a:r>
            <a:endParaRPr lang="de-DE" sz="3200">
              <a:solidFill>
                <a:srgbClr val="00B0F0"/>
              </a:solidFill>
            </a:endParaRPr>
          </a:p>
          <a:p>
            <a:r>
              <a:rPr lang="de-DE" smtClean="0">
                <a:solidFill>
                  <a:srgbClr val="00B0F0"/>
                </a:solidFill>
              </a:rPr>
              <a:t>Tempus (MÜ): </a:t>
            </a:r>
          </a:p>
          <a:p>
            <a:pPr lvl="1"/>
            <a:r>
              <a:rPr lang="de-DE" smtClean="0">
                <a:solidFill>
                  <a:srgbClr val="00B0F0"/>
                </a:solidFill>
              </a:rPr>
              <a:t>AS: Perfekt, ZS: Präsens</a:t>
            </a:r>
          </a:p>
          <a:p>
            <a:endParaRPr lang="en-GB">
              <a:solidFill>
                <a:srgbClr val="7030A0"/>
              </a:solidFill>
            </a:endParaRPr>
          </a:p>
        </p:txBody>
      </p:sp>
    </p:spTree>
    <p:extLst>
      <p:ext uri="{BB962C8B-B14F-4D97-AF65-F5344CB8AC3E}">
        <p14:creationId xmlns:p14="http://schemas.microsoft.com/office/powerpoint/2010/main" val="32319814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Untersuchung</a:t>
            </a:r>
            <a:br>
              <a:rPr lang="en-US"/>
            </a:br>
            <a:r>
              <a:rPr lang="en-US" smtClean="0"/>
              <a:t>Beispielsatz 8</a:t>
            </a:r>
            <a:endParaRPr lang="en-GB"/>
          </a:p>
        </p:txBody>
      </p:sp>
      <p:sp>
        <p:nvSpPr>
          <p:cNvPr id="3" name="Content Placeholder 2"/>
          <p:cNvSpPr>
            <a:spLocks noGrp="1"/>
          </p:cNvSpPr>
          <p:nvPr>
            <p:ph idx="1"/>
          </p:nvPr>
        </p:nvSpPr>
        <p:spPr/>
        <p:txBody>
          <a:bodyPr>
            <a:noAutofit/>
          </a:bodyPr>
          <a:lstStyle/>
          <a:p>
            <a:r>
              <a:rPr lang="de-DE" sz="2800">
                <a:latin typeface="Calibri" panose="020F0502020204030204" pitchFamily="34" charset="0"/>
                <a:cs typeface="Calibri" panose="020F0502020204030204" pitchFamily="34" charset="0"/>
              </a:rPr>
              <a:t>Nach dem Blutbad von Kumanowo </a:t>
            </a:r>
            <a:r>
              <a:rPr lang="de-DE" sz="2800" smtClean="0">
                <a:latin typeface="Calibri" panose="020F0502020204030204" pitchFamily="34" charset="0"/>
                <a:cs typeface="Calibri" panose="020F0502020204030204" pitchFamily="34" charset="0"/>
              </a:rPr>
              <a:t>sagte</a:t>
            </a:r>
            <a:r>
              <a:rPr lang="de-DE" sz="2800">
                <a:latin typeface="Calibri" panose="020F0502020204030204" pitchFamily="34" charset="0"/>
                <a:cs typeface="Calibri" panose="020F0502020204030204" pitchFamily="34" charset="0"/>
              </a:rPr>
              <a:t> </a:t>
            </a:r>
            <a:r>
              <a:rPr lang="de-DE" sz="2800" smtClean="0">
                <a:latin typeface="Calibri" panose="020F0502020204030204" pitchFamily="34" charset="0"/>
                <a:cs typeface="Calibri" panose="020F0502020204030204" pitchFamily="34" charset="0"/>
              </a:rPr>
              <a:t>der </a:t>
            </a:r>
            <a:r>
              <a:rPr lang="de-DE" sz="2800">
                <a:latin typeface="Calibri" panose="020F0502020204030204" pitchFamily="34" charset="0"/>
                <a:cs typeface="Calibri" panose="020F0502020204030204" pitchFamily="34" charset="0"/>
              </a:rPr>
              <a:t>Bürgermeister, Einwohner hätten zuvor gesehen, wie sich Uniformierte ungestört von der Polizei in der Stadt bewegt hätten. </a:t>
            </a:r>
            <a:r>
              <a:rPr lang="mk-MK" sz="2800">
                <a:latin typeface="Calibri" panose="020F0502020204030204" pitchFamily="34" charset="0"/>
                <a:cs typeface="Calibri" panose="020F0502020204030204" pitchFamily="34" charset="0"/>
              </a:rPr>
              <a:t>(</a:t>
            </a:r>
            <a:r>
              <a:rPr lang="de-DE" sz="2800">
                <a:latin typeface="Calibri" panose="020F0502020204030204" pitchFamily="34" charset="0"/>
                <a:cs typeface="Calibri" panose="020F0502020204030204" pitchFamily="34" charset="0"/>
              </a:rPr>
              <a:t>Risiko-www</a:t>
            </a:r>
            <a:r>
              <a:rPr lang="de-DE" sz="2800" smtClean="0">
                <a:latin typeface="Calibri" panose="020F0502020204030204" pitchFamily="34" charset="0"/>
                <a:cs typeface="Calibri" panose="020F0502020204030204" pitchFamily="34" charset="0"/>
              </a:rPr>
              <a:t>.)</a:t>
            </a:r>
          </a:p>
          <a:p>
            <a:r>
              <a:rPr lang="en-GB" sz="2800">
                <a:latin typeface="Calibri" panose="020F0502020204030204" pitchFamily="34" charset="0"/>
                <a:cs typeface="Calibri" panose="020F0502020204030204" pitchFamily="34" charset="0"/>
              </a:rPr>
              <a:t>Po krvoprolevanjeto, </a:t>
            </a:r>
            <a:r>
              <a:rPr lang="en-GB" sz="2800">
                <a:solidFill>
                  <a:srgbClr val="7030A0"/>
                </a:solidFill>
                <a:latin typeface="Calibri" panose="020F0502020204030204" pitchFamily="34" charset="0"/>
                <a:cs typeface="Calibri" panose="020F0502020204030204" pitchFamily="34" charset="0"/>
              </a:rPr>
              <a:t>gradonačalnikot na Kumanovo </a:t>
            </a:r>
            <a:r>
              <a:rPr lang="en-GB" sz="2800">
                <a:latin typeface="Calibri" panose="020F0502020204030204" pitchFamily="34" charset="0"/>
                <a:cs typeface="Calibri" panose="020F0502020204030204" pitchFamily="34" charset="0"/>
              </a:rPr>
              <a:t>izjavi deka žitelite prethodno videle kako niz gradot se dvižat uniformirani lica nepoprečeni od policijata</a:t>
            </a:r>
            <a:r>
              <a:rPr lang="en-GB" sz="2800" smtClean="0">
                <a:latin typeface="Calibri" panose="020F0502020204030204" pitchFamily="34" charset="0"/>
                <a:cs typeface="Calibri" panose="020F0502020204030204" pitchFamily="34" charset="0"/>
              </a:rPr>
              <a:t>.</a:t>
            </a:r>
            <a:r>
              <a:rPr lang="vi-VN" sz="2800">
                <a:latin typeface="Calibri" panose="020F0502020204030204" pitchFamily="34" charset="0"/>
                <a:cs typeface="Calibri" panose="020F0502020204030204" pitchFamily="34" charset="0"/>
              </a:rPr>
              <a:t> (Rizik-www.)</a:t>
            </a:r>
            <a:endParaRPr lang="en-GB" sz="2800">
              <a:latin typeface="Calibri" panose="020F0502020204030204" pitchFamily="34" charset="0"/>
              <a:cs typeface="Calibri" panose="020F0502020204030204" pitchFamily="34" charset="0"/>
            </a:endParaRPr>
          </a:p>
          <a:p>
            <a:r>
              <a:rPr lang="vi-VN" sz="2800" smtClean="0">
                <a:latin typeface="Calibri" panose="020F0502020204030204" pitchFamily="34" charset="0"/>
                <a:cs typeface="Calibri" panose="020F0502020204030204" pitchFamily="34" charset="0"/>
              </a:rPr>
              <a:t>Po </a:t>
            </a:r>
            <a:r>
              <a:rPr lang="vi-VN" sz="2800">
                <a:latin typeface="Calibri" panose="020F0502020204030204" pitchFamily="34" charset="0"/>
                <a:cs typeface="Calibri" panose="020F0502020204030204" pitchFamily="34" charset="0"/>
              </a:rPr>
              <a:t>masakrot vo Kumanovo, gradonačalnikot reče deka žitelite videle kako uniformiranite luǵe se dvižele neprečeno </a:t>
            </a:r>
            <a:r>
              <a:rPr lang="vi-VN" sz="2800">
                <a:solidFill>
                  <a:srgbClr val="FF0000"/>
                </a:solidFill>
                <a:latin typeface="Calibri" panose="020F0502020204030204" pitchFamily="34" charset="0"/>
                <a:cs typeface="Calibri" panose="020F0502020204030204" pitchFamily="34" charset="0"/>
              </a:rPr>
              <a:t>od strana na policijata </a:t>
            </a:r>
            <a:r>
              <a:rPr lang="vi-VN" sz="2800">
                <a:latin typeface="Calibri" panose="020F0502020204030204" pitchFamily="34" charset="0"/>
                <a:cs typeface="Calibri" panose="020F0502020204030204" pitchFamily="34" charset="0"/>
              </a:rPr>
              <a:t>vo gradot</a:t>
            </a:r>
            <a:r>
              <a:rPr lang="vi-VN" sz="2800" smtClean="0">
                <a:latin typeface="Calibri" panose="020F0502020204030204" pitchFamily="34" charset="0"/>
                <a:cs typeface="Calibri" panose="020F0502020204030204" pitchFamily="34" charset="0"/>
              </a:rPr>
              <a:t>.</a:t>
            </a:r>
            <a:r>
              <a:rPr lang="de-DE" sz="2800" smtClean="0">
                <a:latin typeface="Calibri" panose="020F0502020204030204" pitchFamily="34" charset="0"/>
                <a:cs typeface="Calibri" panose="020F0502020204030204" pitchFamily="34" charset="0"/>
              </a:rPr>
              <a:t> (GT)</a:t>
            </a:r>
            <a:r>
              <a:rPr lang="vi-VN" sz="2800" smtClean="0">
                <a:latin typeface="Calibri" panose="020F0502020204030204" pitchFamily="34" charset="0"/>
                <a:cs typeface="Calibri" panose="020F0502020204030204" pitchFamily="34" charset="0"/>
              </a:rPr>
              <a:t> </a:t>
            </a:r>
            <a:endParaRPr lang="en-GB" sz="280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722715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t>HÜ vs MÜ</a:t>
            </a:r>
            <a:r>
              <a:rPr lang="en-US"/>
              <a:t/>
            </a:r>
            <a:br>
              <a:rPr lang="en-US"/>
            </a:br>
            <a:r>
              <a:rPr lang="en-US"/>
              <a:t>Beispielsatz </a:t>
            </a:r>
            <a:r>
              <a:rPr lang="en-US" smtClean="0"/>
              <a:t>8</a:t>
            </a:r>
            <a:endParaRPr lang="en-GB"/>
          </a:p>
        </p:txBody>
      </p:sp>
      <p:sp>
        <p:nvSpPr>
          <p:cNvPr id="3" name="Content Placeholder 2"/>
          <p:cNvSpPr>
            <a:spLocks noGrp="1"/>
          </p:cNvSpPr>
          <p:nvPr>
            <p:ph idx="1"/>
          </p:nvPr>
        </p:nvSpPr>
        <p:spPr/>
        <p:txBody>
          <a:bodyPr/>
          <a:lstStyle/>
          <a:p>
            <a:pPr marL="342900" lvl="1" indent="-342900">
              <a:buFont typeface="Arial" pitchFamily="34" charset="0"/>
              <a:buChar char="•"/>
            </a:pPr>
            <a:r>
              <a:rPr lang="de-DE" smtClean="0">
                <a:solidFill>
                  <a:srgbClr val="7030A0"/>
                </a:solidFill>
              </a:rPr>
              <a:t>anderes </a:t>
            </a:r>
            <a:r>
              <a:rPr lang="de-DE">
                <a:solidFill>
                  <a:srgbClr val="7030A0"/>
                </a:solidFill>
              </a:rPr>
              <a:t>Wort oder Wortgruppe an </a:t>
            </a:r>
            <a:r>
              <a:rPr lang="de-DE">
                <a:solidFill>
                  <a:srgbClr val="7030A0"/>
                </a:solidFill>
              </a:rPr>
              <a:t>falscher </a:t>
            </a:r>
            <a:r>
              <a:rPr lang="de-DE" smtClean="0">
                <a:solidFill>
                  <a:srgbClr val="7030A0"/>
                </a:solidFill>
              </a:rPr>
              <a:t>Stelle (HÜ)</a:t>
            </a:r>
          </a:p>
          <a:p>
            <a:pPr marL="342900" lvl="1" indent="-342900">
              <a:buFont typeface="Arial" pitchFamily="34" charset="0"/>
              <a:buChar char="•"/>
            </a:pPr>
            <a:r>
              <a:rPr lang="de-DE">
                <a:solidFill>
                  <a:srgbClr val="FF0000"/>
                </a:solidFill>
              </a:rPr>
              <a:t>anderes Wort oder Wortgruppe an falscher </a:t>
            </a:r>
            <a:r>
              <a:rPr lang="de-DE">
                <a:solidFill>
                  <a:srgbClr val="FF0000"/>
                </a:solidFill>
              </a:rPr>
              <a:t>Stelle </a:t>
            </a:r>
            <a:r>
              <a:rPr lang="de-DE" smtClean="0">
                <a:solidFill>
                  <a:srgbClr val="FF0000"/>
                </a:solidFill>
              </a:rPr>
              <a:t>(MÜ</a:t>
            </a:r>
            <a:r>
              <a:rPr lang="de-DE">
                <a:solidFill>
                  <a:srgbClr val="FF0000"/>
                </a:solidFill>
              </a:rPr>
              <a:t>)</a:t>
            </a:r>
          </a:p>
          <a:p>
            <a:pPr marL="342900" lvl="1" indent="-342900">
              <a:buFont typeface="Arial" pitchFamily="34" charset="0"/>
              <a:buChar char="•"/>
            </a:pPr>
            <a:r>
              <a:rPr lang="de-DE">
                <a:solidFill>
                  <a:srgbClr val="FF0000"/>
                </a:solidFill>
              </a:rPr>
              <a:t>Satzbedeutung </a:t>
            </a:r>
            <a:r>
              <a:rPr lang="de-DE">
                <a:solidFill>
                  <a:srgbClr val="FF0000"/>
                </a:solidFill>
              </a:rPr>
              <a:t>schwer/nicht </a:t>
            </a:r>
            <a:r>
              <a:rPr lang="de-DE" smtClean="0">
                <a:solidFill>
                  <a:srgbClr val="FF0000"/>
                </a:solidFill>
              </a:rPr>
              <a:t>verständlich (MÜ)</a:t>
            </a:r>
            <a:endParaRPr lang="de-DE">
              <a:solidFill>
                <a:srgbClr val="FF0000"/>
              </a:solidFill>
            </a:endParaRPr>
          </a:p>
          <a:p>
            <a:pPr marL="342900" lvl="1" indent="-342900">
              <a:buFont typeface="Arial" pitchFamily="34" charset="0"/>
              <a:buChar char="•"/>
            </a:pPr>
            <a:endParaRPr lang="de-DE" smtClean="0">
              <a:solidFill>
                <a:srgbClr val="7030A0"/>
              </a:solidFill>
            </a:endParaRPr>
          </a:p>
          <a:p>
            <a:pPr marL="342900" lvl="1" indent="-342900">
              <a:buFont typeface="Arial" pitchFamily="34" charset="0"/>
              <a:buChar char="•"/>
            </a:pPr>
            <a:endParaRPr lang="de-DE">
              <a:solidFill>
                <a:srgbClr val="7030A0"/>
              </a:solidFill>
            </a:endParaRPr>
          </a:p>
          <a:p>
            <a:endParaRPr lang="en-GB"/>
          </a:p>
        </p:txBody>
      </p:sp>
    </p:spTree>
    <p:extLst>
      <p:ext uri="{BB962C8B-B14F-4D97-AF65-F5344CB8AC3E}">
        <p14:creationId xmlns:p14="http://schemas.microsoft.com/office/powerpoint/2010/main" val="2803589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Untersuchung</a:t>
            </a:r>
            <a:br>
              <a:rPr lang="en-US"/>
            </a:br>
            <a:r>
              <a:rPr lang="en-US" smtClean="0"/>
              <a:t>Beispielsatz </a:t>
            </a:r>
            <a:r>
              <a:rPr lang="en-US" smtClean="0"/>
              <a:t>9</a:t>
            </a:r>
            <a:endParaRPr lang="en-GB"/>
          </a:p>
        </p:txBody>
      </p:sp>
      <p:sp>
        <p:nvSpPr>
          <p:cNvPr id="3" name="Content Placeholder 2"/>
          <p:cNvSpPr>
            <a:spLocks noGrp="1"/>
          </p:cNvSpPr>
          <p:nvPr>
            <p:ph idx="1"/>
          </p:nvPr>
        </p:nvSpPr>
        <p:spPr/>
        <p:txBody>
          <a:bodyPr>
            <a:normAutofit fontScale="77500" lnSpcReduction="20000"/>
          </a:bodyPr>
          <a:lstStyle/>
          <a:p>
            <a:r>
              <a:rPr lang="de-DE"/>
              <a:t>Mazedonien, früher demokratischer Musterknabe auf dem Balkan, ist unter dem seit 2006 regierenden Premier Nikola Grujewski im Urteil vieler Beobachter zur autokratischen Pseudodemokratie herabgesunken. </a:t>
            </a:r>
            <a:r>
              <a:rPr lang="mk-MK"/>
              <a:t>(</a:t>
            </a:r>
            <a:r>
              <a:rPr lang="de-DE"/>
              <a:t>Risiko-www</a:t>
            </a:r>
            <a:r>
              <a:rPr lang="de-DE" smtClean="0"/>
              <a:t>.).</a:t>
            </a:r>
          </a:p>
          <a:p>
            <a:r>
              <a:rPr lang="en-GB"/>
              <a:t>Makedonija, porano </a:t>
            </a:r>
            <a:r>
              <a:rPr lang="en-GB">
                <a:solidFill>
                  <a:srgbClr val="00B0F0"/>
                </a:solidFill>
              </a:rPr>
              <a:t>demokratski primer za ugled </a:t>
            </a:r>
            <a:r>
              <a:rPr lang="en-GB"/>
              <a:t>na Balkanot, otkako od 2006 godina na vlast e premierot Nikola Gruevski, spored ocenkata na mnogumina </a:t>
            </a:r>
            <a:r>
              <a:rPr lang="en-GB" smtClean="0"/>
              <a:t>nabljuduvači,</a:t>
            </a:r>
            <a:r>
              <a:rPr lang="en-GB" smtClean="0">
                <a:solidFill>
                  <a:srgbClr val="7030A0"/>
                </a:solidFill>
              </a:rPr>
              <a:t> </a:t>
            </a:r>
            <a:r>
              <a:rPr lang="en-GB">
                <a:solidFill>
                  <a:srgbClr val="7030A0"/>
                </a:solidFill>
              </a:rPr>
              <a:t>tone </a:t>
            </a:r>
            <a:r>
              <a:rPr lang="en-GB"/>
              <a:t>vo avtokratska psevdodemokratija ". (Rizik-www</a:t>
            </a:r>
            <a:r>
              <a:rPr lang="en-GB" smtClean="0"/>
              <a:t>.).</a:t>
            </a:r>
          </a:p>
          <a:p>
            <a:r>
              <a:rPr lang="en-GB" smtClean="0"/>
              <a:t>Makedonija</a:t>
            </a:r>
            <a:r>
              <a:rPr lang="en-GB"/>
              <a:t>, porano </a:t>
            </a:r>
            <a:r>
              <a:rPr lang="en-GB">
                <a:solidFill>
                  <a:srgbClr val="FF0000"/>
                </a:solidFill>
                <a:latin typeface="Times New Roman"/>
                <a:cs typeface="Times New Roman"/>
              </a:rPr>
              <a:t>√ </a:t>
            </a:r>
            <a:r>
              <a:rPr lang="en-GB" smtClean="0"/>
              <a:t>demokratsko </a:t>
            </a:r>
            <a:r>
              <a:rPr lang="en-GB"/>
              <a:t>momče na Balkanot, </a:t>
            </a:r>
            <a:r>
              <a:rPr lang="en-GB">
                <a:solidFill>
                  <a:srgbClr val="FFC000"/>
                </a:solidFill>
              </a:rPr>
              <a:t>se spušti</a:t>
            </a:r>
            <a:r>
              <a:rPr lang="en-GB"/>
              <a:t> na avtokratska psevdo-demokratija</a:t>
            </a:r>
            <a:r>
              <a:rPr lang="en-GB">
                <a:solidFill>
                  <a:srgbClr val="00B050"/>
                </a:solidFill>
              </a:rPr>
              <a:t> pod </a:t>
            </a:r>
            <a:r>
              <a:rPr lang="en-GB" smtClean="0"/>
              <a:t>premierot </a:t>
            </a:r>
            <a:r>
              <a:rPr lang="en-GB"/>
              <a:t>Nikola Grujevski, koj </a:t>
            </a:r>
            <a:r>
              <a:rPr lang="en-GB">
                <a:solidFill>
                  <a:srgbClr val="C00000"/>
                </a:solidFill>
              </a:rPr>
              <a:t>vladeeše</a:t>
            </a:r>
            <a:r>
              <a:rPr lang="en-GB"/>
              <a:t> od 2006 godina, spored mislenjeto na mnogu nabljuduvači. </a:t>
            </a:r>
            <a:r>
              <a:rPr lang="en-GB" smtClean="0"/>
              <a:t>(GT).</a:t>
            </a:r>
            <a:endParaRPr lang="en-GB"/>
          </a:p>
        </p:txBody>
      </p:sp>
    </p:spTree>
    <p:extLst>
      <p:ext uri="{BB962C8B-B14F-4D97-AF65-F5344CB8AC3E}">
        <p14:creationId xmlns:p14="http://schemas.microsoft.com/office/powerpoint/2010/main" val="19722715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t>HÜ vs MÜ</a:t>
            </a:r>
            <a:r>
              <a:rPr lang="en-US"/>
              <a:t/>
            </a:r>
            <a:br>
              <a:rPr lang="en-US"/>
            </a:br>
            <a:r>
              <a:rPr lang="en-US"/>
              <a:t>Beispielsatz </a:t>
            </a:r>
            <a:r>
              <a:rPr lang="en-US" smtClean="0"/>
              <a:t>9</a:t>
            </a:r>
            <a:endParaRPr lang="en-GB"/>
          </a:p>
        </p:txBody>
      </p:sp>
      <p:sp>
        <p:nvSpPr>
          <p:cNvPr id="3" name="Content Placeholder 2"/>
          <p:cNvSpPr>
            <a:spLocks noGrp="1"/>
          </p:cNvSpPr>
          <p:nvPr>
            <p:ph idx="1"/>
          </p:nvPr>
        </p:nvSpPr>
        <p:spPr/>
        <p:txBody>
          <a:bodyPr>
            <a:normAutofit lnSpcReduction="10000"/>
          </a:bodyPr>
          <a:lstStyle/>
          <a:p>
            <a:r>
              <a:rPr lang="de-DE">
                <a:solidFill>
                  <a:srgbClr val="00B0F0"/>
                </a:solidFill>
              </a:rPr>
              <a:t>Kompositum falsch </a:t>
            </a:r>
            <a:r>
              <a:rPr lang="de-DE">
                <a:solidFill>
                  <a:srgbClr val="00B0F0"/>
                </a:solidFill>
              </a:rPr>
              <a:t>übersetzt </a:t>
            </a:r>
            <a:r>
              <a:rPr lang="de-DE" smtClean="0">
                <a:solidFill>
                  <a:srgbClr val="00B0F0"/>
                </a:solidFill>
              </a:rPr>
              <a:t>(HÜ)</a:t>
            </a:r>
          </a:p>
          <a:p>
            <a:r>
              <a:rPr lang="de-DE" smtClean="0">
                <a:solidFill>
                  <a:srgbClr val="7030A0"/>
                </a:solidFill>
              </a:rPr>
              <a:t>Tempus </a:t>
            </a:r>
            <a:r>
              <a:rPr lang="de-DE">
                <a:solidFill>
                  <a:srgbClr val="7030A0"/>
                </a:solidFill>
              </a:rPr>
              <a:t>(</a:t>
            </a:r>
            <a:r>
              <a:rPr lang="de-DE">
                <a:solidFill>
                  <a:srgbClr val="7030A0"/>
                </a:solidFill>
              </a:rPr>
              <a:t>HÜ</a:t>
            </a:r>
            <a:r>
              <a:rPr lang="de-DE" smtClean="0">
                <a:solidFill>
                  <a:srgbClr val="7030A0"/>
                </a:solidFill>
              </a:rPr>
              <a:t>): </a:t>
            </a:r>
          </a:p>
          <a:p>
            <a:pPr lvl="1"/>
            <a:r>
              <a:rPr lang="de-DE" smtClean="0">
                <a:solidFill>
                  <a:srgbClr val="7030A0"/>
                </a:solidFill>
              </a:rPr>
              <a:t>AS: Perfekt, ZS: Präsens</a:t>
            </a:r>
          </a:p>
          <a:p>
            <a:r>
              <a:rPr lang="de-DE" smtClean="0">
                <a:solidFill>
                  <a:srgbClr val="FF0000"/>
                </a:solidFill>
              </a:rPr>
              <a:t>lexikalische </a:t>
            </a:r>
            <a:r>
              <a:rPr lang="de-DE">
                <a:solidFill>
                  <a:srgbClr val="FF0000"/>
                </a:solidFill>
              </a:rPr>
              <a:t>Einheit </a:t>
            </a:r>
            <a:r>
              <a:rPr lang="de-DE">
                <a:solidFill>
                  <a:srgbClr val="FF0000"/>
                </a:solidFill>
              </a:rPr>
              <a:t>nicht </a:t>
            </a:r>
            <a:r>
              <a:rPr lang="de-DE" smtClean="0">
                <a:solidFill>
                  <a:srgbClr val="FF0000"/>
                </a:solidFill>
              </a:rPr>
              <a:t>übersetzt (MÜ)</a:t>
            </a:r>
          </a:p>
          <a:p>
            <a:r>
              <a:rPr lang="de-DE" smtClean="0">
                <a:solidFill>
                  <a:srgbClr val="FF0000"/>
                </a:solidFill>
              </a:rPr>
              <a:t>Funktionswort nicht übersetzt (MÜ)</a:t>
            </a:r>
          </a:p>
          <a:p>
            <a:r>
              <a:rPr lang="de-DE" smtClean="0">
                <a:solidFill>
                  <a:srgbClr val="FFC000"/>
                </a:solidFill>
              </a:rPr>
              <a:t>Verb falsch übersetzt </a:t>
            </a:r>
            <a:r>
              <a:rPr lang="de-DE">
                <a:solidFill>
                  <a:srgbClr val="FFC000"/>
                </a:solidFill>
              </a:rPr>
              <a:t>(</a:t>
            </a:r>
            <a:r>
              <a:rPr lang="de-DE">
                <a:solidFill>
                  <a:srgbClr val="FFC000"/>
                </a:solidFill>
              </a:rPr>
              <a:t>MÜ</a:t>
            </a:r>
            <a:r>
              <a:rPr lang="de-DE" smtClean="0">
                <a:solidFill>
                  <a:srgbClr val="FFC000"/>
                </a:solidFill>
              </a:rPr>
              <a:t>)</a:t>
            </a:r>
          </a:p>
          <a:p>
            <a:r>
              <a:rPr lang="de-DE">
                <a:solidFill>
                  <a:srgbClr val="C00000"/>
                </a:solidFill>
              </a:rPr>
              <a:t>Tempus </a:t>
            </a:r>
            <a:r>
              <a:rPr lang="de-DE" smtClean="0">
                <a:solidFill>
                  <a:srgbClr val="C00000"/>
                </a:solidFill>
              </a:rPr>
              <a:t>(MÜ</a:t>
            </a:r>
            <a:r>
              <a:rPr lang="de-DE">
                <a:solidFill>
                  <a:srgbClr val="C00000"/>
                </a:solidFill>
              </a:rPr>
              <a:t>): </a:t>
            </a:r>
          </a:p>
          <a:p>
            <a:pPr lvl="1"/>
            <a:r>
              <a:rPr lang="de-DE">
                <a:solidFill>
                  <a:srgbClr val="C00000"/>
                </a:solidFill>
              </a:rPr>
              <a:t>AS</a:t>
            </a:r>
            <a:r>
              <a:rPr lang="de-DE">
                <a:solidFill>
                  <a:srgbClr val="C00000"/>
                </a:solidFill>
              </a:rPr>
              <a:t>: </a:t>
            </a:r>
            <a:r>
              <a:rPr lang="de-DE" smtClean="0">
                <a:solidFill>
                  <a:srgbClr val="C00000"/>
                </a:solidFill>
              </a:rPr>
              <a:t>Präsens, </a:t>
            </a:r>
            <a:r>
              <a:rPr lang="de-DE">
                <a:solidFill>
                  <a:srgbClr val="C00000"/>
                </a:solidFill>
              </a:rPr>
              <a:t>ZS</a:t>
            </a:r>
            <a:r>
              <a:rPr lang="de-DE">
                <a:solidFill>
                  <a:srgbClr val="C00000"/>
                </a:solidFill>
              </a:rPr>
              <a:t>: </a:t>
            </a:r>
            <a:r>
              <a:rPr lang="de-DE" smtClean="0">
                <a:solidFill>
                  <a:srgbClr val="C00000"/>
                </a:solidFill>
              </a:rPr>
              <a:t>Imperfekt</a:t>
            </a:r>
            <a:endParaRPr lang="de-DE">
              <a:solidFill>
                <a:srgbClr val="C00000"/>
              </a:solidFill>
            </a:endParaRPr>
          </a:p>
          <a:p>
            <a:endParaRPr lang="de-DE">
              <a:solidFill>
                <a:srgbClr val="FFC000"/>
              </a:solidFill>
            </a:endParaRPr>
          </a:p>
          <a:p>
            <a:endParaRPr lang="de-DE" smtClean="0">
              <a:solidFill>
                <a:srgbClr val="FF0000"/>
              </a:solidFill>
            </a:endParaRPr>
          </a:p>
          <a:p>
            <a:endParaRPr lang="de-DE" smtClean="0">
              <a:solidFill>
                <a:srgbClr val="FF0000"/>
              </a:solidFill>
            </a:endParaRPr>
          </a:p>
          <a:p>
            <a:pPr lvl="1"/>
            <a:endParaRPr lang="de-DE">
              <a:solidFill>
                <a:srgbClr val="7030A0"/>
              </a:solidFill>
            </a:endParaRPr>
          </a:p>
          <a:p>
            <a:endParaRPr lang="en-GB"/>
          </a:p>
        </p:txBody>
      </p:sp>
    </p:spTree>
    <p:extLst>
      <p:ext uri="{BB962C8B-B14F-4D97-AF65-F5344CB8AC3E}">
        <p14:creationId xmlns:p14="http://schemas.microsoft.com/office/powerpoint/2010/main" val="19722715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Untersuchung</a:t>
            </a:r>
            <a:r>
              <a:rPr lang="en-US"/>
              <a:t/>
            </a:r>
            <a:br>
              <a:rPr lang="en-US"/>
            </a:br>
            <a:r>
              <a:rPr lang="en-US"/>
              <a:t>Beispielsatz </a:t>
            </a:r>
            <a:r>
              <a:rPr lang="en-US" smtClean="0"/>
              <a:t>10</a:t>
            </a:r>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9722715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t>HÜ vs MÜ</a:t>
            </a:r>
            <a:r>
              <a:rPr lang="en-US"/>
              <a:t/>
            </a:r>
            <a:br>
              <a:rPr lang="en-US"/>
            </a:br>
            <a:r>
              <a:rPr lang="en-US"/>
              <a:t>Beispielsatz </a:t>
            </a:r>
            <a:r>
              <a:rPr lang="en-US" smtClean="0"/>
              <a:t>10</a:t>
            </a:r>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9722715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Untersuchung</a:t>
            </a:r>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972271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a:t>Friedrich </a:t>
            </a:r>
            <a:r>
              <a:rPr lang="de-DE" smtClean="0"/>
              <a:t>Schleiermacher (19.Jhr.)</a:t>
            </a:r>
            <a:endParaRPr lang="en-GB"/>
          </a:p>
        </p:txBody>
      </p:sp>
      <p:sp>
        <p:nvSpPr>
          <p:cNvPr id="3" name="Content Placeholder 2"/>
          <p:cNvSpPr>
            <a:spLocks noGrp="1"/>
          </p:cNvSpPr>
          <p:nvPr>
            <p:ph idx="1"/>
          </p:nvPr>
        </p:nvSpPr>
        <p:spPr/>
        <p:txBody>
          <a:bodyPr>
            <a:normAutofit fontScale="85000" lnSpcReduction="10000"/>
          </a:bodyPr>
          <a:lstStyle/>
          <a:p>
            <a:r>
              <a:rPr lang="de-DE"/>
              <a:t>Die Frage nach dem Fremden in der Übersetzung oder der Strategie des „Einbürgerns“ und „Verfremdens“ ist ein zentraler Aspekt, dem schon </a:t>
            </a:r>
            <a:r>
              <a:rPr lang="de-DE" smtClean="0"/>
              <a:t>Schleiermacher </a:t>
            </a:r>
            <a:r>
              <a:rPr lang="de-DE"/>
              <a:t>in seinem Aufsatz „Über die verschiedenen Methoden des Übersetzens“ </a:t>
            </a:r>
            <a:r>
              <a:rPr lang="de-DE" smtClean="0"/>
              <a:t>(1838: 201-238</a:t>
            </a:r>
            <a:r>
              <a:rPr lang="de-DE"/>
              <a:t>) nachgegangen </a:t>
            </a:r>
            <a:r>
              <a:rPr lang="de-DE" smtClean="0"/>
              <a:t>ist</a:t>
            </a:r>
            <a:r>
              <a:rPr lang="sr-Latn-RS" smtClean="0"/>
              <a:t>: </a:t>
            </a:r>
            <a:r>
              <a:rPr lang="de-DE" smtClean="0"/>
              <a:t>es </a:t>
            </a:r>
            <a:r>
              <a:rPr lang="de-DE"/>
              <a:t>sei unerlässlich, einbürgernd zu übersetzen, wenn die Leser mit der Kultur und dem Umfeld, aus dem ein Text kommt, nicht vertraut seien. </a:t>
            </a:r>
            <a:endParaRPr lang="de-DE" smtClean="0"/>
          </a:p>
          <a:p>
            <a:r>
              <a:rPr lang="de-DE" smtClean="0"/>
              <a:t>Wir </a:t>
            </a:r>
            <a:r>
              <a:rPr lang="de-DE"/>
              <a:t>würden heute sagen, e</a:t>
            </a:r>
            <a:r>
              <a:rPr lang="de-DE" smtClean="0"/>
              <a:t>rst </a:t>
            </a:r>
            <a:r>
              <a:rPr lang="de-DE"/>
              <a:t>wenn der Leser mit einer Kultur besser vertraut ist, könne ihm die verfremdende Übersetzung zugemutet </a:t>
            </a:r>
            <a:r>
              <a:rPr lang="de-DE" smtClean="0"/>
              <a:t>werden.</a:t>
            </a:r>
            <a:endParaRPr lang="en-GB"/>
          </a:p>
        </p:txBody>
      </p:sp>
    </p:spTree>
    <p:extLst>
      <p:ext uri="{BB962C8B-B14F-4D97-AF65-F5344CB8AC3E}">
        <p14:creationId xmlns:p14="http://schemas.microsoft.com/office/powerpoint/2010/main" val="37634387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Untersuchung</a:t>
            </a:r>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9722715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Untersuchung</a:t>
            </a:r>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9722715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Untersuchung</a:t>
            </a:r>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9722715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Untersuchung</a:t>
            </a:r>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9722715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Untersuchung</a:t>
            </a:r>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9722715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Untersuchung</a:t>
            </a:r>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9722715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Schluss</a:t>
            </a:r>
            <a:endParaRPr lang="en-GB"/>
          </a:p>
        </p:txBody>
      </p:sp>
      <p:sp>
        <p:nvSpPr>
          <p:cNvPr id="3" name="Content Placeholder 2"/>
          <p:cNvSpPr>
            <a:spLocks noGrp="1"/>
          </p:cNvSpPr>
          <p:nvPr>
            <p:ph idx="1"/>
          </p:nvPr>
        </p:nvSpPr>
        <p:spPr/>
        <p:txBody>
          <a:bodyPr>
            <a:normAutofit fontScale="92500" lnSpcReduction="10000"/>
          </a:bodyPr>
          <a:lstStyle/>
          <a:p>
            <a:r>
              <a:rPr lang="de-DE" smtClean="0"/>
              <a:t>Zusammenfassend kann man sagen</a:t>
            </a:r>
            <a:r>
              <a:rPr lang="de-DE"/>
              <a:t>, dass Google Translate dem nur teilweise nahe kommt, was nach Benjamin die Aufgabe des Übersetzers ist. Zwar versucht es die Syntax zu übertragen und übersetzt interlinear, jedoch scheitert das Programm an </a:t>
            </a:r>
            <a:r>
              <a:rPr lang="de-DE" smtClean="0"/>
              <a:t>dieser Stelle.</a:t>
            </a:r>
            <a:endParaRPr lang="de-DE" smtClean="0"/>
          </a:p>
          <a:p>
            <a:r>
              <a:rPr lang="de-DE" smtClean="0"/>
              <a:t>Demzufolge </a:t>
            </a:r>
            <a:r>
              <a:rPr lang="de-DE"/>
              <a:t>ist die Übersetzung des Programmes aus den Augen Benjamins nur kaum gelungen und bildet aus seiner Sicht ganz deutlich nicht die neue Generation gelungener Übersetzungen.</a:t>
            </a:r>
            <a:endParaRPr lang="en-GB"/>
          </a:p>
        </p:txBody>
      </p:sp>
    </p:spTree>
    <p:extLst>
      <p:ext uri="{BB962C8B-B14F-4D97-AF65-F5344CB8AC3E}">
        <p14:creationId xmlns:p14="http://schemas.microsoft.com/office/powerpoint/2010/main" val="29968564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Schluss</a:t>
            </a:r>
            <a:endParaRPr lang="en-GB"/>
          </a:p>
        </p:txBody>
      </p:sp>
      <p:sp>
        <p:nvSpPr>
          <p:cNvPr id="3" name="Content Placeholder 2"/>
          <p:cNvSpPr>
            <a:spLocks noGrp="1"/>
          </p:cNvSpPr>
          <p:nvPr>
            <p:ph idx="1"/>
          </p:nvPr>
        </p:nvSpPr>
        <p:spPr/>
        <p:txBody>
          <a:bodyPr/>
          <a:lstStyle/>
          <a:p>
            <a:r>
              <a:rPr lang="de-DE" smtClean="0"/>
              <a:t>Durch </a:t>
            </a:r>
            <a:r>
              <a:rPr lang="de-DE"/>
              <a:t>Kombination der Effektivität von Technologien </a:t>
            </a:r>
            <a:r>
              <a:rPr lang="de-DE" smtClean="0"/>
              <a:t>der </a:t>
            </a:r>
            <a:r>
              <a:rPr lang="de-DE"/>
              <a:t>Maschinenübersetzungen und </a:t>
            </a:r>
            <a:r>
              <a:rPr lang="de-DE" smtClean="0"/>
              <a:t>mit </a:t>
            </a:r>
            <a:r>
              <a:rPr lang="de-DE"/>
              <a:t>der Perfektion </a:t>
            </a:r>
            <a:r>
              <a:rPr lang="de-DE" smtClean="0"/>
              <a:t>von Humanübersetzungen</a:t>
            </a:r>
            <a:r>
              <a:rPr lang="de-DE"/>
              <a:t>, </a:t>
            </a:r>
            <a:r>
              <a:rPr lang="de-DE" smtClean="0"/>
              <a:t>kann man schnell übersetzen und Fehler vermeiden.</a:t>
            </a:r>
            <a:endParaRPr lang="en-GB"/>
          </a:p>
        </p:txBody>
      </p:sp>
    </p:spTree>
    <p:extLst>
      <p:ext uri="{BB962C8B-B14F-4D97-AF65-F5344CB8AC3E}">
        <p14:creationId xmlns:p14="http://schemas.microsoft.com/office/powerpoint/2010/main" val="27925290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Literaturverzeichnis</a:t>
            </a:r>
            <a:endParaRPr lang="de-DE"/>
          </a:p>
        </p:txBody>
      </p:sp>
      <p:sp>
        <p:nvSpPr>
          <p:cNvPr id="3" name="Content Placeholder 2"/>
          <p:cNvSpPr>
            <a:spLocks noGrp="1"/>
          </p:cNvSpPr>
          <p:nvPr>
            <p:ph idx="1"/>
          </p:nvPr>
        </p:nvSpPr>
        <p:spPr/>
        <p:txBody>
          <a:bodyPr>
            <a:normAutofit fontScale="77500" lnSpcReduction="20000"/>
          </a:bodyPr>
          <a:lstStyle/>
          <a:p>
            <a:r>
              <a:rPr lang="de-DE" smtClean="0"/>
              <a:t>Apter, Emily (2006): The translation zone: A new comparative literature. </a:t>
            </a:r>
            <a:r>
              <a:rPr lang="en-GB" smtClean="0"/>
              <a:t>Princeton-Oxford. Princeton </a:t>
            </a:r>
            <a:r>
              <a:rPr lang="en-GB"/>
              <a:t>University </a:t>
            </a:r>
            <a:r>
              <a:rPr lang="en-GB" smtClean="0"/>
              <a:t>Press</a:t>
            </a:r>
            <a:r>
              <a:rPr lang="en-GB"/>
              <a:t>.</a:t>
            </a:r>
            <a:endParaRPr lang="de-DE" smtClean="0"/>
          </a:p>
          <a:p>
            <a:r>
              <a:rPr lang="de-DE" smtClean="0"/>
              <a:t>Schleiermacher, Friedrich (1838): </a:t>
            </a:r>
            <a:r>
              <a:rPr lang="de-DE"/>
              <a:t>Sämtliche Werke, 2. Band, Berlin 1838, S. 201-238 </a:t>
            </a:r>
            <a:endParaRPr lang="de-DE" smtClean="0"/>
          </a:p>
          <a:p>
            <a:r>
              <a:rPr lang="de-DE" smtClean="0"/>
              <a:t>Walter, Benjamin </a:t>
            </a:r>
            <a:r>
              <a:rPr lang="de-DE"/>
              <a:t>(1963 [1923]): „Die Aufgabe des Übersetzer“. In: Störig, Hans Joachim (Hrsg.): Das Problem des Übersetzens. Darmstadt: Wissenschaftliche Buchgesellschaft, S. 182–195. </a:t>
            </a:r>
            <a:endParaRPr lang="de-DE" smtClean="0"/>
          </a:p>
          <a:p>
            <a:r>
              <a:rPr lang="de-DE" smtClean="0"/>
              <a:t>Walter</a:t>
            </a:r>
            <a:r>
              <a:rPr lang="de-DE"/>
              <a:t>, Benjamin (1991</a:t>
            </a:r>
            <a:r>
              <a:rPr lang="de-DE" smtClean="0"/>
              <a:t>): „</a:t>
            </a:r>
            <a:r>
              <a:rPr lang="en-GB" smtClean="0"/>
              <a:t>Baudelaire Übertragungen.</a:t>
            </a:r>
            <a:r>
              <a:rPr lang="mk-MK" smtClean="0"/>
              <a:t>“ </a:t>
            </a:r>
            <a:r>
              <a:rPr lang="en-GB" smtClean="0"/>
              <a:t>In: </a:t>
            </a:r>
            <a:r>
              <a:rPr lang="en-GB"/>
              <a:t>Walter Benjamin Gesammelte Schriften IV-1. Suhrkamp Verlag. http://gutenberg.spiegel.de/buch/baudelaire-ubertragungen-6569/2</a:t>
            </a:r>
          </a:p>
        </p:txBody>
      </p:sp>
    </p:spTree>
    <p:extLst>
      <p:ext uri="{BB962C8B-B14F-4D97-AF65-F5344CB8AC3E}">
        <p14:creationId xmlns:p14="http://schemas.microsoft.com/office/powerpoint/2010/main" val="255027456"/>
      </p:ext>
    </p:extLst>
  </p:cSld>
  <p:clrMapOvr>
    <a:masterClrMapping/>
  </p:clrMapOvr>
  <mc:AlternateContent xmlns:mc="http://schemas.openxmlformats.org/markup-compatibility/2006" xmlns:p14="http://schemas.microsoft.com/office/powerpoint/2010/main">
    <mc:Choice Requires="p14">
      <p:transition spd="slow" p14:dur="2000" advTm="9801"/>
    </mc:Choice>
    <mc:Fallback xmlns="">
      <p:transition spd="slow" advTm="9801"/>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a:hlinkClick r:id="rId2"/>
              </a:rPr>
              <a:t>https://de.motionpoint.com/blog/evaluating-the-pros-and-cons-of-human-and-machine-translation</a:t>
            </a:r>
            <a:r>
              <a:rPr lang="en-GB" smtClean="0">
                <a:hlinkClick r:id="rId2"/>
              </a:rPr>
              <a:t>/</a:t>
            </a:r>
            <a:endParaRPr lang="en-GB" smtClean="0"/>
          </a:p>
          <a:p>
            <a:r>
              <a:rPr lang="de-DE" i="1"/>
              <a:t>Funktionswörter</a:t>
            </a:r>
            <a:r>
              <a:rPr lang="de-DE"/>
              <a:t> sind im Deutschen die </a:t>
            </a:r>
            <a:r>
              <a:rPr lang="de-DE">
                <a:hlinkClick r:id="rId3" tooltip="Artikel"/>
              </a:rPr>
              <a:t>Artikel</a:t>
            </a:r>
            <a:r>
              <a:rPr lang="de-DE"/>
              <a:t>, </a:t>
            </a:r>
            <a:r>
              <a:rPr lang="de-DE">
                <a:hlinkClick r:id="rId4" tooltip="Hilfsverb"/>
              </a:rPr>
              <a:t>Hilfsverben</a:t>
            </a:r>
            <a:r>
              <a:rPr lang="de-DE"/>
              <a:t>, </a:t>
            </a:r>
            <a:r>
              <a:rPr lang="de-DE">
                <a:hlinkClick r:id="rId5" tooltip="Konjunktion"/>
              </a:rPr>
              <a:t>Konjunktionen</a:t>
            </a:r>
            <a:r>
              <a:rPr lang="de-DE"/>
              <a:t>, </a:t>
            </a:r>
            <a:r>
              <a:rPr lang="de-DE">
                <a:hlinkClick r:id="rId6" tooltip="Präposition"/>
              </a:rPr>
              <a:t>Präpositionen</a:t>
            </a:r>
            <a:r>
              <a:rPr lang="de-DE"/>
              <a:t>, und </a:t>
            </a:r>
            <a:r>
              <a:rPr lang="de-DE">
                <a:hlinkClick r:id="rId7" tooltip="Pronomen"/>
              </a:rPr>
              <a:t>Pronomen</a:t>
            </a:r>
            <a:r>
              <a:rPr lang="de-DE"/>
              <a:t>.</a:t>
            </a:r>
            <a:endParaRPr lang="en-GB"/>
          </a:p>
        </p:txBody>
      </p:sp>
    </p:spTree>
    <p:extLst>
      <p:ext uri="{BB962C8B-B14F-4D97-AF65-F5344CB8AC3E}">
        <p14:creationId xmlns:p14="http://schemas.microsoft.com/office/powerpoint/2010/main" val="1573972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
            </a:r>
            <a:br>
              <a:rPr lang="en-US" smtClean="0"/>
            </a:br>
            <a:r>
              <a:rPr lang="sr-Latn-RS" smtClean="0"/>
              <a:t>Walter Benjamin</a:t>
            </a:r>
            <a:r>
              <a:rPr lang="en-GB" smtClean="0"/>
              <a:t> (19. Jhr.)</a:t>
            </a:r>
            <a:r>
              <a:rPr lang="en-GB"/>
              <a:t/>
            </a:r>
            <a:br>
              <a:rPr lang="en-GB"/>
            </a:br>
            <a:endParaRPr lang="en-GB"/>
          </a:p>
        </p:txBody>
      </p:sp>
      <p:sp>
        <p:nvSpPr>
          <p:cNvPr id="3" name="Content Placeholder 2"/>
          <p:cNvSpPr>
            <a:spLocks noGrp="1"/>
          </p:cNvSpPr>
          <p:nvPr>
            <p:ph idx="1"/>
          </p:nvPr>
        </p:nvSpPr>
        <p:spPr/>
        <p:txBody>
          <a:bodyPr>
            <a:normAutofit lnSpcReduction="10000"/>
          </a:bodyPr>
          <a:lstStyle/>
          <a:p>
            <a:r>
              <a:rPr lang="de-DE"/>
              <a:t>Laut Benjamin ((1963 [1923</a:t>
            </a:r>
            <a:r>
              <a:rPr lang="de-DE" smtClean="0"/>
              <a:t>]:182-195) </a:t>
            </a:r>
            <a:r>
              <a:rPr lang="de-DE"/>
              <a:t>ist das Ideal einer Übersetzung eine Interlinearversion eines Textes, das bedeutet, dass man einen Text nicht zusammenhängend, sondern in einzelnen Wörtern übersetzen soll. Mit diesem Verfahren bleibt bei einer Übersetzung die Syntax und das Wesen erhalten, so wie es auch bei Google Translate an den meisten Stellen der Übersetzung zu sehen ist. </a:t>
            </a:r>
            <a:endParaRPr lang="en-GB"/>
          </a:p>
        </p:txBody>
      </p:sp>
    </p:spTree>
    <p:extLst>
      <p:ext uri="{BB962C8B-B14F-4D97-AF65-F5344CB8AC3E}">
        <p14:creationId xmlns:p14="http://schemas.microsoft.com/office/powerpoint/2010/main" val="37377444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2341788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100" smtClean="0"/>
              <a:t/>
            </a:r>
            <a:br>
              <a:rPr lang="en-GB" sz="3100" smtClean="0"/>
            </a:br>
            <a:r>
              <a:rPr lang="en-GB" sz="3100"/>
              <a:t/>
            </a:r>
            <a:br>
              <a:rPr lang="en-GB" sz="3100"/>
            </a:br>
            <a:r>
              <a:rPr lang="en-GB" sz="3100" smtClean="0"/>
              <a:t/>
            </a:r>
            <a:br>
              <a:rPr lang="en-GB" sz="3100" smtClean="0"/>
            </a:br>
            <a:r>
              <a:rPr lang="en-GB" sz="3100" smtClean="0"/>
              <a:t>Emily Apter</a:t>
            </a:r>
            <a:r>
              <a:rPr lang="de-DE" sz="3100" smtClean="0"/>
              <a:t> </a:t>
            </a:r>
            <a:r>
              <a:rPr lang="de-DE" sz="3100"/>
              <a:t>(2006): </a:t>
            </a:r>
            <a:r>
              <a:rPr lang="de-DE" sz="3100" smtClean="0"/>
              <a:t>The Translation Zone</a:t>
            </a:r>
            <a:r>
              <a:rPr lang="de-DE" sz="3100"/>
              <a:t>: A </a:t>
            </a:r>
            <a:r>
              <a:rPr lang="de-DE" sz="3100" smtClean="0"/>
              <a:t>New </a:t>
            </a:r>
            <a:r>
              <a:rPr lang="de-DE" sz="3100"/>
              <a:t>C</a:t>
            </a:r>
            <a:r>
              <a:rPr lang="de-DE" sz="3100" smtClean="0"/>
              <a:t>omparative Literature</a:t>
            </a:r>
            <a:br>
              <a:rPr lang="de-DE" sz="3100" smtClean="0"/>
            </a:br>
            <a:r>
              <a:rPr lang="de-DE" sz="3100"/>
              <a:t/>
            </a:r>
            <a:br>
              <a:rPr lang="de-DE" sz="3100"/>
            </a:br>
            <a:r>
              <a:rPr lang="en-GB" smtClean="0"/>
              <a:t> </a:t>
            </a:r>
            <a:br>
              <a:rPr lang="en-GB" smtClean="0"/>
            </a:br>
            <a:r>
              <a:rPr lang="sr-Latn-RS" smtClean="0"/>
              <a:t>  </a:t>
            </a:r>
            <a:endParaRPr lang="en-GB"/>
          </a:p>
        </p:txBody>
      </p:sp>
      <p:sp>
        <p:nvSpPr>
          <p:cNvPr id="3" name="Content Placeholder 2"/>
          <p:cNvSpPr>
            <a:spLocks noGrp="1"/>
          </p:cNvSpPr>
          <p:nvPr>
            <p:ph idx="1"/>
          </p:nvPr>
        </p:nvSpPr>
        <p:spPr>
          <a:xfrm>
            <a:off x="457200" y="1371600"/>
            <a:ext cx="8229600" cy="4525963"/>
          </a:xfrm>
        </p:spPr>
        <p:txBody>
          <a:bodyPr>
            <a:normAutofit fontScale="62500" lnSpcReduction="20000"/>
          </a:bodyPr>
          <a:lstStyle/>
          <a:p>
            <a:pPr marL="0" indent="0">
              <a:buNone/>
            </a:pPr>
            <a:r>
              <a:rPr lang="de-DE" sz="3800" b="1" smtClean="0"/>
              <a:t>10 aus den 20 Thesen der Übersetzung von Apter:</a:t>
            </a:r>
            <a:endParaRPr lang="sr-Latn-RS" sz="3800" b="1" smtClean="0"/>
          </a:p>
          <a:p>
            <a:r>
              <a:rPr lang="en-GB" sz="3800"/>
              <a:t>Nothing is translatable. </a:t>
            </a:r>
            <a:endParaRPr lang="sr-Latn-RS" sz="3800"/>
          </a:p>
          <a:p>
            <a:r>
              <a:rPr lang="en-GB" sz="3800" smtClean="0"/>
              <a:t>Global translation is another name for comparative literature. </a:t>
            </a:r>
          </a:p>
          <a:p>
            <a:r>
              <a:rPr lang="en-GB" sz="3800"/>
              <a:t>Translation is the language of planets and monsters. </a:t>
            </a:r>
            <a:endParaRPr lang="sr-Latn-RS" sz="3800"/>
          </a:p>
          <a:p>
            <a:r>
              <a:rPr lang="en-GB" sz="3800"/>
              <a:t>Translation is a technology</a:t>
            </a:r>
            <a:r>
              <a:rPr lang="sr-Latn-RS" sz="3800" smtClean="0"/>
              <a:t>.</a:t>
            </a:r>
            <a:endParaRPr lang="en-GB" sz="3800" smtClean="0"/>
          </a:p>
          <a:p>
            <a:r>
              <a:rPr lang="en-GB" sz="3800"/>
              <a:t>Translation is the universal language of </a:t>
            </a:r>
            <a:r>
              <a:rPr lang="en-GB" sz="3800" i="1"/>
              <a:t>techne</a:t>
            </a:r>
            <a:r>
              <a:rPr lang="en-GB" sz="3800"/>
              <a:t>. </a:t>
            </a:r>
            <a:endParaRPr lang="en-GB" sz="3800" smtClean="0"/>
          </a:p>
          <a:p>
            <a:r>
              <a:rPr lang="en-GB" sz="3800"/>
              <a:t>Translation is a feedback loop. </a:t>
            </a:r>
            <a:endParaRPr lang="en-GB" sz="3800" smtClean="0"/>
          </a:p>
          <a:p>
            <a:r>
              <a:rPr lang="en-GB" sz="3800" smtClean="0"/>
              <a:t>Translation </a:t>
            </a:r>
            <a:r>
              <a:rPr lang="en-GB" sz="3800"/>
              <a:t>can transpose nature into data. </a:t>
            </a:r>
            <a:endParaRPr lang="en-GB" sz="3800" smtClean="0"/>
          </a:p>
          <a:p>
            <a:r>
              <a:rPr lang="en-US" sz="3800" smtClean="0"/>
              <a:t>Translation is the interface between language and genes.</a:t>
            </a:r>
          </a:p>
          <a:p>
            <a:r>
              <a:rPr lang="en-GB" sz="3800" smtClean="0"/>
              <a:t>Translation </a:t>
            </a:r>
            <a:r>
              <a:rPr lang="en-GB" sz="3800"/>
              <a:t>is the system-subject</a:t>
            </a:r>
            <a:r>
              <a:rPr lang="sr-Latn-RS" sz="3800" smtClean="0"/>
              <a:t>.</a:t>
            </a:r>
          </a:p>
          <a:p>
            <a:r>
              <a:rPr lang="en-GB" sz="3800" smtClean="0"/>
              <a:t>Everything </a:t>
            </a:r>
            <a:r>
              <a:rPr lang="en-GB" sz="3800"/>
              <a:t>is translatable.</a:t>
            </a:r>
            <a:endParaRPr lang="sr-Latn-RS" sz="3800" smtClean="0"/>
          </a:p>
          <a:p>
            <a:endParaRPr lang="sr-Latn-RS" smtClean="0"/>
          </a:p>
        </p:txBody>
      </p:sp>
    </p:spTree>
    <p:extLst>
      <p:ext uri="{BB962C8B-B14F-4D97-AF65-F5344CB8AC3E}">
        <p14:creationId xmlns:p14="http://schemas.microsoft.com/office/powerpoint/2010/main" val="1389297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smtClean="0"/>
              <a:t/>
            </a:r>
            <a:br>
              <a:rPr lang="de-DE" smtClean="0"/>
            </a:br>
            <a:r>
              <a:rPr lang="de-DE" smtClean="0"/>
              <a:t>Humanübersetzung</a:t>
            </a:r>
            <a:br>
              <a:rPr lang="de-DE" smtClean="0"/>
            </a:br>
            <a:r>
              <a:rPr lang="de-DE" smtClean="0"/>
              <a:t>Vorteile</a:t>
            </a:r>
            <a:r>
              <a:rPr lang="de-DE"/>
              <a:t/>
            </a:r>
            <a:br>
              <a:rPr lang="de-DE"/>
            </a:br>
            <a:endParaRPr lang="en-GB"/>
          </a:p>
        </p:txBody>
      </p:sp>
      <p:sp>
        <p:nvSpPr>
          <p:cNvPr id="3" name="Content Placeholder 2"/>
          <p:cNvSpPr>
            <a:spLocks noGrp="1"/>
          </p:cNvSpPr>
          <p:nvPr>
            <p:ph idx="1"/>
          </p:nvPr>
        </p:nvSpPr>
        <p:spPr/>
        <p:txBody>
          <a:bodyPr>
            <a:normAutofit fontScale="77500" lnSpcReduction="20000"/>
          </a:bodyPr>
          <a:lstStyle/>
          <a:p>
            <a:r>
              <a:rPr lang="de-DE" b="1" smtClean="0"/>
              <a:t>Mehr </a:t>
            </a:r>
            <a:r>
              <a:rPr lang="de-DE" b="1"/>
              <a:t>als reine Übersetzungen:</a:t>
            </a:r>
            <a:r>
              <a:rPr lang="de-DE"/>
              <a:t> Humanübersetzungen beschränken sich nicht ausschließlich auf die Übersetzung von Wörtern – sie berücksichtigen entscheidende Denkmuster und kulturelle Besonderheiten und liefern </a:t>
            </a:r>
            <a:r>
              <a:rPr lang="de-DE" smtClean="0"/>
              <a:t>Botschaften</a:t>
            </a:r>
            <a:r>
              <a:rPr lang="de-DE"/>
              <a:t>, die bei dem Publikum </a:t>
            </a:r>
            <a:r>
              <a:rPr lang="de-DE" smtClean="0"/>
              <a:t>das </a:t>
            </a:r>
            <a:r>
              <a:rPr lang="de-DE"/>
              <a:t>Interesse wecken.</a:t>
            </a:r>
          </a:p>
          <a:p>
            <a:r>
              <a:rPr lang="de-DE" b="1" smtClean="0"/>
              <a:t>Ausdruck </a:t>
            </a:r>
            <a:r>
              <a:rPr lang="de-DE" b="1"/>
              <a:t>von Kreativität:</a:t>
            </a:r>
            <a:r>
              <a:rPr lang="de-DE"/>
              <a:t> Die sorgfältig ausgewählte Ausdrucksweise von </a:t>
            </a:r>
            <a:r>
              <a:rPr lang="de-DE" smtClean="0"/>
              <a:t>Übersetzern, </a:t>
            </a:r>
            <a:r>
              <a:rPr lang="de-DE"/>
              <a:t>die die jeweilige Sprache und Kultur kennen.</a:t>
            </a:r>
          </a:p>
          <a:p>
            <a:r>
              <a:rPr lang="de-DE" b="1" smtClean="0"/>
              <a:t>Vorteile </a:t>
            </a:r>
            <a:r>
              <a:rPr lang="de-DE" b="1"/>
              <a:t>der Suchmaschinenoptimierung</a:t>
            </a:r>
            <a:r>
              <a:rPr lang="de-DE" b="1" smtClean="0"/>
              <a:t>:</a:t>
            </a:r>
            <a:r>
              <a:rPr lang="de-DE" smtClean="0"/>
              <a:t> </a:t>
            </a:r>
            <a:r>
              <a:rPr lang="de-DE"/>
              <a:t>Übersetzer verfügen über eine Erfahrung in der Auswahl der </a:t>
            </a:r>
            <a:r>
              <a:rPr lang="de-DE" smtClean="0"/>
              <a:t>geeigneten </a:t>
            </a:r>
            <a:r>
              <a:rPr lang="de-DE"/>
              <a:t>Ausdrucksweisen. Derzeit verfügen Maschinenübersetzungen noch nicht über solche Fähigkeiten.</a:t>
            </a:r>
          </a:p>
          <a:p>
            <a:endParaRPr lang="en-GB"/>
          </a:p>
        </p:txBody>
      </p:sp>
    </p:spTree>
    <p:extLst>
      <p:ext uri="{BB962C8B-B14F-4D97-AF65-F5344CB8AC3E}">
        <p14:creationId xmlns:p14="http://schemas.microsoft.com/office/powerpoint/2010/main" val="3253024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smtClean="0"/>
              <a:t>Maschinenübersetzung</a:t>
            </a:r>
            <a:br>
              <a:rPr lang="de-DE" smtClean="0"/>
            </a:br>
            <a:r>
              <a:rPr lang="de-DE" smtClean="0"/>
              <a:t>Vorteile</a:t>
            </a:r>
            <a:endParaRPr lang="en-GB"/>
          </a:p>
        </p:txBody>
      </p:sp>
      <p:sp>
        <p:nvSpPr>
          <p:cNvPr id="3" name="Content Placeholder 2"/>
          <p:cNvSpPr>
            <a:spLocks noGrp="1"/>
          </p:cNvSpPr>
          <p:nvPr>
            <p:ph idx="1"/>
          </p:nvPr>
        </p:nvSpPr>
        <p:spPr/>
        <p:txBody>
          <a:bodyPr/>
          <a:lstStyle/>
          <a:p>
            <a:pPr marL="342900" lvl="1" indent="-342900">
              <a:buFont typeface="Arial" pitchFamily="34" charset="0"/>
              <a:buChar char="•"/>
            </a:pPr>
            <a:r>
              <a:rPr lang="de-DE"/>
              <a:t>Der bedeutendste Grund für eine Entscheidung gegen Humanübersetzungen ist </a:t>
            </a:r>
            <a:r>
              <a:rPr lang="de-DE" smtClean="0"/>
              <a:t>der </a:t>
            </a:r>
            <a:r>
              <a:rPr lang="de-DE" b="1"/>
              <a:t>Kostenaspekt</a:t>
            </a:r>
            <a:r>
              <a:rPr lang="de-DE"/>
              <a:t>. Maschinenübersetzungen bieten Komplettlösungen, die Technologien, Prozesse und Fachwissen nutzen, um einen Großteil der bei Website-Übersetzungen </a:t>
            </a:r>
            <a:r>
              <a:rPr lang="de-DE" smtClean="0"/>
              <a:t>Kosten </a:t>
            </a:r>
            <a:r>
              <a:rPr lang="de-DE"/>
              <a:t>zu eliminieren.</a:t>
            </a:r>
            <a:endParaRPr lang="en-GB"/>
          </a:p>
          <a:p>
            <a:pPr marL="342900" lvl="1" indent="-342900">
              <a:buFont typeface="Arial" pitchFamily="34" charset="0"/>
              <a:buChar char="•"/>
            </a:pPr>
            <a:r>
              <a:rPr lang="de-DE" b="1" smtClean="0"/>
              <a:t>Geschwindigkeit</a:t>
            </a:r>
            <a:r>
              <a:rPr lang="de-DE" b="1"/>
              <a:t>:</a:t>
            </a:r>
            <a:r>
              <a:rPr lang="de-DE"/>
              <a:t> Mithilfe dieser Systeme können in einer kurzen Zeit hunderte Internetseiten übersetzt werden.</a:t>
            </a:r>
          </a:p>
          <a:p>
            <a:pPr marL="342900" lvl="1" indent="-342900">
              <a:buFont typeface="Arial" pitchFamily="34" charset="0"/>
              <a:buChar char="•"/>
            </a:pPr>
            <a:endParaRPr lang="de-DE"/>
          </a:p>
          <a:p>
            <a:endParaRPr lang="en-GB"/>
          </a:p>
        </p:txBody>
      </p:sp>
    </p:spTree>
    <p:extLst>
      <p:ext uri="{BB962C8B-B14F-4D97-AF65-F5344CB8AC3E}">
        <p14:creationId xmlns:p14="http://schemas.microsoft.com/office/powerpoint/2010/main" val="333025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smtClean="0"/>
              <a:t>Maschinenübersetzung</a:t>
            </a:r>
            <a:br>
              <a:rPr lang="de-DE" smtClean="0"/>
            </a:br>
            <a:r>
              <a:rPr lang="de-DE" smtClean="0"/>
              <a:t>Nachteile</a:t>
            </a:r>
            <a:endParaRPr lang="en-GB"/>
          </a:p>
        </p:txBody>
      </p:sp>
      <p:sp>
        <p:nvSpPr>
          <p:cNvPr id="3" name="Content Placeholder 2"/>
          <p:cNvSpPr>
            <a:spLocks noGrp="1"/>
          </p:cNvSpPr>
          <p:nvPr>
            <p:ph idx="1"/>
          </p:nvPr>
        </p:nvSpPr>
        <p:spPr/>
        <p:txBody>
          <a:bodyPr>
            <a:normAutofit fontScale="85000" lnSpcReduction="20000"/>
          </a:bodyPr>
          <a:lstStyle/>
          <a:p>
            <a:r>
              <a:rPr lang="de-DE" b="1"/>
              <a:t>Grob vereinfachte Wortwahl:</a:t>
            </a:r>
            <a:r>
              <a:rPr lang="de-DE"/>
              <a:t> In Hinblick auf Grammatik und Vokabular entscheiden sich Maschinenübersetzungen häufig für die einfachsten Varianten und vernachlässigen Feinheiten und Details der originalen Inhalte</a:t>
            </a:r>
            <a:r>
              <a:rPr lang="de-DE" smtClean="0"/>
              <a:t>.</a:t>
            </a:r>
            <a:endParaRPr lang="de-DE"/>
          </a:p>
          <a:p>
            <a:r>
              <a:rPr lang="de-DE" b="1"/>
              <a:t>Nichtberücksichtigung des Kontexts:</a:t>
            </a:r>
            <a:r>
              <a:rPr lang="de-DE"/>
              <a:t> </a:t>
            </a:r>
            <a:r>
              <a:rPr lang="de-DE" smtClean="0"/>
              <a:t>Inhalte </a:t>
            </a:r>
            <a:r>
              <a:rPr lang="de-DE"/>
              <a:t>werden nicht vollständig wiedergegeben, das Resultat sind grundsätzlich richtige Übersetzungen, die allerdings die Feinheiten vermissen lassen.</a:t>
            </a:r>
          </a:p>
          <a:p>
            <a:r>
              <a:rPr lang="de-DE" b="1" smtClean="0"/>
              <a:t>Versteckte </a:t>
            </a:r>
            <a:r>
              <a:rPr lang="de-DE" b="1"/>
              <a:t>Kosten:</a:t>
            </a:r>
            <a:r>
              <a:rPr lang="de-DE"/>
              <a:t> Prüfungen und Korrekturen </a:t>
            </a:r>
            <a:r>
              <a:rPr lang="de-DE" smtClean="0"/>
              <a:t>der Übersetzungen </a:t>
            </a:r>
            <a:r>
              <a:rPr lang="de-DE"/>
              <a:t>verursachen einen unerwarteten Zeit-, Arbeits- und Ressourcenaufwand.</a:t>
            </a:r>
          </a:p>
          <a:p>
            <a:endParaRPr lang="en-GB"/>
          </a:p>
        </p:txBody>
      </p:sp>
    </p:spTree>
    <p:extLst>
      <p:ext uri="{BB962C8B-B14F-4D97-AF65-F5344CB8AC3E}">
        <p14:creationId xmlns:p14="http://schemas.microsoft.com/office/powerpoint/2010/main" val="36680420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1357</TotalTime>
  <Words>1692</Words>
  <Application>Microsoft Office PowerPoint</Application>
  <PresentationFormat>On-screen Show (4:3)</PresentationFormat>
  <Paragraphs>271</Paragraphs>
  <Slides>50</Slides>
  <Notes>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Mensch oder Maschine?  Ein Vergleich zwischen Human- und Maschinenübersetzung am Beispiel von Artikeln der Deutschen Welle </vt:lpstr>
      <vt:lpstr> Gliederung </vt:lpstr>
      <vt:lpstr>Einleitung </vt:lpstr>
      <vt:lpstr>Friedrich Schleiermacher (19.Jhr.)</vt:lpstr>
      <vt:lpstr> Walter Benjamin (19. Jhr.) </vt:lpstr>
      <vt:lpstr>   Emily Apter (2006): The Translation Zone: A New Comparative Literature      </vt:lpstr>
      <vt:lpstr> Humanübersetzung Vorteile </vt:lpstr>
      <vt:lpstr>Maschinenübersetzung Vorteile</vt:lpstr>
      <vt:lpstr>Maschinenübersetzung Nachteile</vt:lpstr>
      <vt:lpstr>Gegenstandbestimmung und Fragestellung</vt:lpstr>
      <vt:lpstr>Untersuchung Korpus</vt:lpstr>
      <vt:lpstr>Korpus Deutsch-Mazedonisch</vt:lpstr>
      <vt:lpstr>Korpus Deutsch-Mazedonisch</vt:lpstr>
      <vt:lpstr>Untersuchung Fehlertypologie Erwartete Fehler</vt:lpstr>
      <vt:lpstr>Untersuchung Fehlertypologie Erwartete Fehler</vt:lpstr>
      <vt:lpstr>Untersuchung Fehlertypologie Erwartete Fehler</vt:lpstr>
      <vt:lpstr>Untersuchung Fehlertypologie Erwartete Fehler</vt:lpstr>
      <vt:lpstr>Untersuchung Fehlertypologie Erwartete Fehler</vt:lpstr>
      <vt:lpstr> Untersuchung Beispielsatz 1  </vt:lpstr>
      <vt:lpstr>Fehleranalyse HÜ vs MÜ Beispielsatz 1</vt:lpstr>
      <vt:lpstr>Untersuchung Beispielsatz 2</vt:lpstr>
      <vt:lpstr>HÜ vs MÜ Beispielsatz 2</vt:lpstr>
      <vt:lpstr>Untersuchung Beispielsatz 3</vt:lpstr>
      <vt:lpstr>HÜ vs MÜ Beispielsatz 3</vt:lpstr>
      <vt:lpstr>Untersuchung Beispielsatz 4</vt:lpstr>
      <vt:lpstr>HÜ vs MÜ Beispielsatz 4</vt:lpstr>
      <vt:lpstr>Untersuchung Beispielsatz 5</vt:lpstr>
      <vt:lpstr>HÜ vs MÜ Beispielsatz 5</vt:lpstr>
      <vt:lpstr>Untersuchung Beispielsatz 6</vt:lpstr>
      <vt:lpstr>HÜ vs MÜ Beispielsatz 6</vt:lpstr>
      <vt:lpstr>Untersuchung Beispielsatz 7</vt:lpstr>
      <vt:lpstr>HÜ vs MÜ Beispielsatz 7</vt:lpstr>
      <vt:lpstr>Untersuchung Beispielsatz 8</vt:lpstr>
      <vt:lpstr>HÜ vs MÜ Beispielsatz 8</vt:lpstr>
      <vt:lpstr>Untersuchung Beispielsatz 9</vt:lpstr>
      <vt:lpstr>HÜ vs MÜ Beispielsatz 9</vt:lpstr>
      <vt:lpstr>Untersuchung Beispielsatz 10</vt:lpstr>
      <vt:lpstr>HÜ vs MÜ Beispielsatz 10</vt:lpstr>
      <vt:lpstr>Untersuchung</vt:lpstr>
      <vt:lpstr>Untersuchung</vt:lpstr>
      <vt:lpstr>Untersuchung</vt:lpstr>
      <vt:lpstr>Untersuchung</vt:lpstr>
      <vt:lpstr>Untersuchung</vt:lpstr>
      <vt:lpstr>Untersuchung</vt:lpstr>
      <vt:lpstr>Untersuchung</vt:lpstr>
      <vt:lpstr>Schluss</vt:lpstr>
      <vt:lpstr>Schluss</vt:lpstr>
      <vt:lpstr>Literaturverzeichnis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Metaphorische Konzepte der Herz-Somatismen im Mazedonischen und Deutschen</dc:title>
  <dc:creator>Profesor</dc:creator>
  <cp:lastModifiedBy>Profesor</cp:lastModifiedBy>
  <cp:revision>614</cp:revision>
  <dcterms:created xsi:type="dcterms:W3CDTF">2006-08-16T00:00:00Z</dcterms:created>
  <dcterms:modified xsi:type="dcterms:W3CDTF">2018-10-15T15:53:44Z</dcterms:modified>
</cp:coreProperties>
</file>