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354" r:id="rId4"/>
    <p:sldId id="355" r:id="rId5"/>
    <p:sldId id="356" r:id="rId6"/>
    <p:sldId id="281" r:id="rId7"/>
    <p:sldId id="359" r:id="rId8"/>
    <p:sldId id="360" r:id="rId9"/>
    <p:sldId id="313" r:id="rId10"/>
    <p:sldId id="284" r:id="rId11"/>
    <p:sldId id="314" r:id="rId12"/>
    <p:sldId id="285" r:id="rId13"/>
    <p:sldId id="358" r:id="rId14"/>
    <p:sldId id="315" r:id="rId15"/>
    <p:sldId id="316" r:id="rId16"/>
    <p:sldId id="353" r:id="rId1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65" autoAdjust="0"/>
  </p:normalViewPr>
  <p:slideViewPr>
    <p:cSldViewPr>
      <p:cViewPr>
        <p:scale>
          <a:sx n="104" d="100"/>
          <a:sy n="104" d="100"/>
        </p:scale>
        <p:origin x="-176" y="161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0BF5E9-8BE2-40D9-ABA3-6242190EECCD}" type="doc">
      <dgm:prSet loTypeId="urn:microsoft.com/office/officeart/2005/8/layout/target3" loCatId="relationship" qsTypeId="urn:microsoft.com/office/officeart/2005/8/quickstyle/simple1" qsCatId="simple" csTypeId="urn:microsoft.com/office/officeart/2005/8/colors/colorful1" csCatId="colorful" phldr="1"/>
      <dgm:spPr/>
      <dgm:t>
        <a:bodyPr/>
        <a:lstStyle/>
        <a:p>
          <a:endParaRPr lang="mk-MK"/>
        </a:p>
      </dgm:t>
    </dgm:pt>
    <dgm:pt modelId="{1DC0EE41-4E3C-49F0-87E9-4F08CE4B6BAE}">
      <dgm:prSet custT="1"/>
      <dgm:spPr/>
      <dgm:t>
        <a:bodyPr/>
        <a:lstStyle/>
        <a:p>
          <a:r>
            <a:rPr lang="en-US" sz="2000" dirty="0"/>
            <a:t>Admission TNF-levels assessed </a:t>
          </a:r>
          <a:r>
            <a:rPr lang="en-US" sz="2000" b="1" i="1" dirty="0"/>
            <a:t>as the only significant predictive risk factor </a:t>
          </a:r>
          <a:r>
            <a:rPr lang="en-US" sz="2000" dirty="0"/>
            <a:t>for poor neurological outcome </a:t>
          </a:r>
          <a:endParaRPr lang="mk-MK" sz="2000" dirty="0"/>
        </a:p>
      </dgm:t>
    </dgm:pt>
    <dgm:pt modelId="{55C55B03-1E28-4DB6-8323-AF56B76E1F8C}" type="parTrans" cxnId="{EDE5B42F-E89F-446A-B357-3EC22D3DBCD6}">
      <dgm:prSet/>
      <dgm:spPr/>
      <dgm:t>
        <a:bodyPr/>
        <a:lstStyle/>
        <a:p>
          <a:endParaRPr lang="mk-MK"/>
        </a:p>
      </dgm:t>
    </dgm:pt>
    <dgm:pt modelId="{986B4FBA-A1B9-4513-93C0-C449B7C6DBE3}" type="sibTrans" cxnId="{EDE5B42F-E89F-446A-B357-3EC22D3DBCD6}">
      <dgm:prSet/>
      <dgm:spPr/>
      <dgm:t>
        <a:bodyPr/>
        <a:lstStyle/>
        <a:p>
          <a:endParaRPr lang="mk-MK"/>
        </a:p>
      </dgm:t>
    </dgm:pt>
    <dgm:pt modelId="{ABE8A425-BFB5-43A1-9CF7-3E730FF00FE0}">
      <dgm:prSet custT="1"/>
      <dgm:spPr/>
      <dgm:t>
        <a:bodyPr/>
        <a:lstStyle/>
        <a:p>
          <a:r>
            <a:rPr lang="en-US" sz="2000" dirty="0"/>
            <a:t>Model with 82.6% sensitivity and 81.5% specificity and high discrimination power (ROC AUC = 0.841).</a:t>
          </a:r>
          <a:endParaRPr lang="mk-MK" sz="2000" dirty="0"/>
        </a:p>
      </dgm:t>
    </dgm:pt>
    <dgm:pt modelId="{57884E8E-4B07-42AB-A16C-E961CDBF1BCE}" type="parTrans" cxnId="{737D729B-821F-4281-9E10-314CB73F8F23}">
      <dgm:prSet/>
      <dgm:spPr/>
      <dgm:t>
        <a:bodyPr/>
        <a:lstStyle/>
        <a:p>
          <a:endParaRPr lang="mk-MK"/>
        </a:p>
      </dgm:t>
    </dgm:pt>
    <dgm:pt modelId="{0819DCFA-AF1B-4A3D-AC93-3AB55371D000}" type="sibTrans" cxnId="{737D729B-821F-4281-9E10-314CB73F8F23}">
      <dgm:prSet/>
      <dgm:spPr/>
      <dgm:t>
        <a:bodyPr/>
        <a:lstStyle/>
        <a:p>
          <a:endParaRPr lang="mk-MK"/>
        </a:p>
      </dgm:t>
    </dgm:pt>
    <dgm:pt modelId="{D41B5AAA-5057-4CA8-AAEF-16AC0A62982B}">
      <dgm:prSet custT="1"/>
      <dgm:spPr/>
      <dgm:t>
        <a:bodyPr/>
        <a:lstStyle/>
        <a:p>
          <a:r>
            <a:rPr lang="en-US" sz="2000" dirty="0"/>
            <a:t>Increase of 1 unit of log</a:t>
          </a:r>
          <a:r>
            <a:rPr lang="en-US" sz="2000" baseline="-25000" dirty="0"/>
            <a:t>10</a:t>
          </a:r>
          <a:r>
            <a:rPr lang="en-US" sz="2000" dirty="0"/>
            <a:t>(TNF-α) was associated with 35 times higher odds for poor outcome</a:t>
          </a:r>
          <a:endParaRPr lang="mk-MK" sz="2000" dirty="0"/>
        </a:p>
      </dgm:t>
    </dgm:pt>
    <dgm:pt modelId="{97B8E197-0E8F-45AA-B9CB-2EAB7E102CB5}" type="sibTrans" cxnId="{F6746425-C9BC-436A-BD11-F768D4879441}">
      <dgm:prSet/>
      <dgm:spPr/>
      <dgm:t>
        <a:bodyPr/>
        <a:lstStyle/>
        <a:p>
          <a:endParaRPr lang="mk-MK"/>
        </a:p>
      </dgm:t>
    </dgm:pt>
    <dgm:pt modelId="{AA8EEC5D-D172-42AB-9564-E6C15FE69B30}" type="parTrans" cxnId="{F6746425-C9BC-436A-BD11-F768D4879441}">
      <dgm:prSet/>
      <dgm:spPr/>
      <dgm:t>
        <a:bodyPr/>
        <a:lstStyle/>
        <a:p>
          <a:endParaRPr lang="mk-MK"/>
        </a:p>
      </dgm:t>
    </dgm:pt>
    <dgm:pt modelId="{C67D97FA-56DD-418D-AEBD-B41BA462995E}" type="pres">
      <dgm:prSet presAssocID="{6A0BF5E9-8BE2-40D9-ABA3-6242190EECCD}" presName="Name0" presStyleCnt="0">
        <dgm:presLayoutVars>
          <dgm:chMax val="7"/>
          <dgm:dir/>
          <dgm:animLvl val="lvl"/>
          <dgm:resizeHandles val="exact"/>
        </dgm:presLayoutVars>
      </dgm:prSet>
      <dgm:spPr/>
      <dgm:t>
        <a:bodyPr/>
        <a:lstStyle/>
        <a:p>
          <a:endParaRPr lang="en-US"/>
        </a:p>
      </dgm:t>
    </dgm:pt>
    <dgm:pt modelId="{3A1CE9D9-1F6F-4206-9E53-23A149E46DE8}" type="pres">
      <dgm:prSet presAssocID="{1DC0EE41-4E3C-49F0-87E9-4F08CE4B6BAE}" presName="circle1" presStyleLbl="node1" presStyleIdx="0" presStyleCnt="3"/>
      <dgm:spPr/>
    </dgm:pt>
    <dgm:pt modelId="{98E0C79C-A640-45C6-88B5-0347C6D2A1D5}" type="pres">
      <dgm:prSet presAssocID="{1DC0EE41-4E3C-49F0-87E9-4F08CE4B6BAE}" presName="space" presStyleCnt="0"/>
      <dgm:spPr/>
    </dgm:pt>
    <dgm:pt modelId="{F53491CF-DA4C-4AA0-A0AE-B12DAB1F99E4}" type="pres">
      <dgm:prSet presAssocID="{1DC0EE41-4E3C-49F0-87E9-4F08CE4B6BAE}" presName="rect1" presStyleLbl="alignAcc1" presStyleIdx="0" presStyleCnt="3" custScaleY="100000"/>
      <dgm:spPr/>
      <dgm:t>
        <a:bodyPr/>
        <a:lstStyle/>
        <a:p>
          <a:endParaRPr lang="en-US"/>
        </a:p>
      </dgm:t>
    </dgm:pt>
    <dgm:pt modelId="{2E786765-765D-4B01-9C88-96AF49EC2524}" type="pres">
      <dgm:prSet presAssocID="{D41B5AAA-5057-4CA8-AAEF-16AC0A62982B}" presName="vertSpace2" presStyleLbl="node1" presStyleIdx="0" presStyleCnt="3"/>
      <dgm:spPr/>
    </dgm:pt>
    <dgm:pt modelId="{A675AF90-BF74-4269-BF58-8ACE542ACA33}" type="pres">
      <dgm:prSet presAssocID="{D41B5AAA-5057-4CA8-AAEF-16AC0A62982B}" presName="circle2" presStyleLbl="node1" presStyleIdx="1" presStyleCnt="3"/>
      <dgm:spPr/>
    </dgm:pt>
    <dgm:pt modelId="{89D934E2-0AE3-40FB-BA9D-48974F8C3CBC}" type="pres">
      <dgm:prSet presAssocID="{D41B5AAA-5057-4CA8-AAEF-16AC0A62982B}" presName="rect2" presStyleLbl="alignAcc1" presStyleIdx="1" presStyleCnt="3" custLinFactNeighborY="-3868"/>
      <dgm:spPr/>
      <dgm:t>
        <a:bodyPr/>
        <a:lstStyle/>
        <a:p>
          <a:endParaRPr lang="en-US"/>
        </a:p>
      </dgm:t>
    </dgm:pt>
    <dgm:pt modelId="{13685974-5556-4ECA-81C3-7DEF0B9B3715}" type="pres">
      <dgm:prSet presAssocID="{ABE8A425-BFB5-43A1-9CF7-3E730FF00FE0}" presName="vertSpace3" presStyleLbl="node1" presStyleIdx="1" presStyleCnt="3"/>
      <dgm:spPr/>
    </dgm:pt>
    <dgm:pt modelId="{C24CFAA7-B490-446A-824B-CF118AE2A398}" type="pres">
      <dgm:prSet presAssocID="{ABE8A425-BFB5-43A1-9CF7-3E730FF00FE0}" presName="circle3" presStyleLbl="node1" presStyleIdx="2" presStyleCnt="3"/>
      <dgm:spPr/>
    </dgm:pt>
    <dgm:pt modelId="{123A6771-A833-4056-ACE6-E005E02C5E9A}" type="pres">
      <dgm:prSet presAssocID="{ABE8A425-BFB5-43A1-9CF7-3E730FF00FE0}" presName="rect3" presStyleLbl="alignAcc1" presStyleIdx="2" presStyleCnt="3" custLinFactNeighborY="-12977"/>
      <dgm:spPr/>
      <dgm:t>
        <a:bodyPr/>
        <a:lstStyle/>
        <a:p>
          <a:endParaRPr lang="en-US"/>
        </a:p>
      </dgm:t>
    </dgm:pt>
    <dgm:pt modelId="{CF2288B8-903B-4015-80E5-20E08CB56B45}" type="pres">
      <dgm:prSet presAssocID="{1DC0EE41-4E3C-49F0-87E9-4F08CE4B6BAE}" presName="rect1ParTxNoCh" presStyleLbl="alignAcc1" presStyleIdx="2" presStyleCnt="3">
        <dgm:presLayoutVars>
          <dgm:chMax val="1"/>
          <dgm:bulletEnabled val="1"/>
        </dgm:presLayoutVars>
      </dgm:prSet>
      <dgm:spPr/>
      <dgm:t>
        <a:bodyPr/>
        <a:lstStyle/>
        <a:p>
          <a:endParaRPr lang="en-US"/>
        </a:p>
      </dgm:t>
    </dgm:pt>
    <dgm:pt modelId="{020CF254-3BA3-43DF-A044-79348C1BA7E4}" type="pres">
      <dgm:prSet presAssocID="{D41B5AAA-5057-4CA8-AAEF-16AC0A62982B}" presName="rect2ParTxNoCh" presStyleLbl="alignAcc1" presStyleIdx="2" presStyleCnt="3">
        <dgm:presLayoutVars>
          <dgm:chMax val="1"/>
          <dgm:bulletEnabled val="1"/>
        </dgm:presLayoutVars>
      </dgm:prSet>
      <dgm:spPr/>
      <dgm:t>
        <a:bodyPr/>
        <a:lstStyle/>
        <a:p>
          <a:endParaRPr lang="en-US"/>
        </a:p>
      </dgm:t>
    </dgm:pt>
    <dgm:pt modelId="{C4340F4D-9CC9-471E-B64A-7A6BFD17CB97}" type="pres">
      <dgm:prSet presAssocID="{ABE8A425-BFB5-43A1-9CF7-3E730FF00FE0}" presName="rect3ParTxNoCh" presStyleLbl="alignAcc1" presStyleIdx="2" presStyleCnt="3">
        <dgm:presLayoutVars>
          <dgm:chMax val="1"/>
          <dgm:bulletEnabled val="1"/>
        </dgm:presLayoutVars>
      </dgm:prSet>
      <dgm:spPr/>
      <dgm:t>
        <a:bodyPr/>
        <a:lstStyle/>
        <a:p>
          <a:endParaRPr lang="en-US"/>
        </a:p>
      </dgm:t>
    </dgm:pt>
  </dgm:ptLst>
  <dgm:cxnLst>
    <dgm:cxn modelId="{5699A10C-43EC-4662-8BF4-259688475CF7}" type="presOf" srcId="{ABE8A425-BFB5-43A1-9CF7-3E730FF00FE0}" destId="{C4340F4D-9CC9-471E-B64A-7A6BFD17CB97}" srcOrd="1" destOrd="0" presId="urn:microsoft.com/office/officeart/2005/8/layout/target3"/>
    <dgm:cxn modelId="{13355371-4AF4-4B42-9937-A0C25951978B}" type="presOf" srcId="{6A0BF5E9-8BE2-40D9-ABA3-6242190EECCD}" destId="{C67D97FA-56DD-418D-AEBD-B41BA462995E}" srcOrd="0" destOrd="0" presId="urn:microsoft.com/office/officeart/2005/8/layout/target3"/>
    <dgm:cxn modelId="{39F6FF77-7C9F-4AB9-8E9D-B8A3E37BF478}" type="presOf" srcId="{D41B5AAA-5057-4CA8-AAEF-16AC0A62982B}" destId="{020CF254-3BA3-43DF-A044-79348C1BA7E4}" srcOrd="1" destOrd="0" presId="urn:microsoft.com/office/officeart/2005/8/layout/target3"/>
    <dgm:cxn modelId="{A6267C39-E8FE-4A90-9796-4606954CF3E8}" type="presOf" srcId="{D41B5AAA-5057-4CA8-AAEF-16AC0A62982B}" destId="{89D934E2-0AE3-40FB-BA9D-48974F8C3CBC}" srcOrd="0" destOrd="0" presId="urn:microsoft.com/office/officeart/2005/8/layout/target3"/>
    <dgm:cxn modelId="{F6746425-C9BC-436A-BD11-F768D4879441}" srcId="{6A0BF5E9-8BE2-40D9-ABA3-6242190EECCD}" destId="{D41B5AAA-5057-4CA8-AAEF-16AC0A62982B}" srcOrd="1" destOrd="0" parTransId="{AA8EEC5D-D172-42AB-9564-E6C15FE69B30}" sibTransId="{97B8E197-0E8F-45AA-B9CB-2EAB7E102CB5}"/>
    <dgm:cxn modelId="{737D729B-821F-4281-9E10-314CB73F8F23}" srcId="{6A0BF5E9-8BE2-40D9-ABA3-6242190EECCD}" destId="{ABE8A425-BFB5-43A1-9CF7-3E730FF00FE0}" srcOrd="2" destOrd="0" parTransId="{57884E8E-4B07-42AB-A16C-E961CDBF1BCE}" sibTransId="{0819DCFA-AF1B-4A3D-AC93-3AB55371D000}"/>
    <dgm:cxn modelId="{B52EDC35-4537-4162-9ED0-35B360E2CD60}" type="presOf" srcId="{1DC0EE41-4E3C-49F0-87E9-4F08CE4B6BAE}" destId="{CF2288B8-903B-4015-80E5-20E08CB56B45}" srcOrd="1" destOrd="0" presId="urn:microsoft.com/office/officeart/2005/8/layout/target3"/>
    <dgm:cxn modelId="{701CC256-F6B9-41F8-A917-8E58FF1DCDEA}" type="presOf" srcId="{1DC0EE41-4E3C-49F0-87E9-4F08CE4B6BAE}" destId="{F53491CF-DA4C-4AA0-A0AE-B12DAB1F99E4}" srcOrd="0" destOrd="0" presId="urn:microsoft.com/office/officeart/2005/8/layout/target3"/>
    <dgm:cxn modelId="{B7595FAD-8725-4F3C-92E5-2C24BF914445}" type="presOf" srcId="{ABE8A425-BFB5-43A1-9CF7-3E730FF00FE0}" destId="{123A6771-A833-4056-ACE6-E005E02C5E9A}" srcOrd="0" destOrd="0" presId="urn:microsoft.com/office/officeart/2005/8/layout/target3"/>
    <dgm:cxn modelId="{EDE5B42F-E89F-446A-B357-3EC22D3DBCD6}" srcId="{6A0BF5E9-8BE2-40D9-ABA3-6242190EECCD}" destId="{1DC0EE41-4E3C-49F0-87E9-4F08CE4B6BAE}" srcOrd="0" destOrd="0" parTransId="{55C55B03-1E28-4DB6-8323-AF56B76E1F8C}" sibTransId="{986B4FBA-A1B9-4513-93C0-C449B7C6DBE3}"/>
    <dgm:cxn modelId="{EDD13F35-5240-4CD2-9D38-CE973613E3CF}" type="presParOf" srcId="{C67D97FA-56DD-418D-AEBD-B41BA462995E}" destId="{3A1CE9D9-1F6F-4206-9E53-23A149E46DE8}" srcOrd="0" destOrd="0" presId="urn:microsoft.com/office/officeart/2005/8/layout/target3"/>
    <dgm:cxn modelId="{A36CBCC2-2DE4-4C28-BBF7-E566510BBF6F}" type="presParOf" srcId="{C67D97FA-56DD-418D-AEBD-B41BA462995E}" destId="{98E0C79C-A640-45C6-88B5-0347C6D2A1D5}" srcOrd="1" destOrd="0" presId="urn:microsoft.com/office/officeart/2005/8/layout/target3"/>
    <dgm:cxn modelId="{BCB7BCAC-92C6-480B-B6A7-F6596549C335}" type="presParOf" srcId="{C67D97FA-56DD-418D-AEBD-B41BA462995E}" destId="{F53491CF-DA4C-4AA0-A0AE-B12DAB1F99E4}" srcOrd="2" destOrd="0" presId="urn:microsoft.com/office/officeart/2005/8/layout/target3"/>
    <dgm:cxn modelId="{4ED84D6E-AEA5-4F76-89DC-2F7058DC239E}" type="presParOf" srcId="{C67D97FA-56DD-418D-AEBD-B41BA462995E}" destId="{2E786765-765D-4B01-9C88-96AF49EC2524}" srcOrd="3" destOrd="0" presId="urn:microsoft.com/office/officeart/2005/8/layout/target3"/>
    <dgm:cxn modelId="{F55163C2-8720-409F-AC24-647E8AB0BC91}" type="presParOf" srcId="{C67D97FA-56DD-418D-AEBD-B41BA462995E}" destId="{A675AF90-BF74-4269-BF58-8ACE542ACA33}" srcOrd="4" destOrd="0" presId="urn:microsoft.com/office/officeart/2005/8/layout/target3"/>
    <dgm:cxn modelId="{3A39EE42-E16A-4E4C-9AAB-B4B9E0816003}" type="presParOf" srcId="{C67D97FA-56DD-418D-AEBD-B41BA462995E}" destId="{89D934E2-0AE3-40FB-BA9D-48974F8C3CBC}" srcOrd="5" destOrd="0" presId="urn:microsoft.com/office/officeart/2005/8/layout/target3"/>
    <dgm:cxn modelId="{86E54738-DE5A-453E-A730-77267420C6EE}" type="presParOf" srcId="{C67D97FA-56DD-418D-AEBD-B41BA462995E}" destId="{13685974-5556-4ECA-81C3-7DEF0B9B3715}" srcOrd="6" destOrd="0" presId="urn:microsoft.com/office/officeart/2005/8/layout/target3"/>
    <dgm:cxn modelId="{10D0700A-37BB-457F-9087-53ED5DAFEBB0}" type="presParOf" srcId="{C67D97FA-56DD-418D-AEBD-B41BA462995E}" destId="{C24CFAA7-B490-446A-824B-CF118AE2A398}" srcOrd="7" destOrd="0" presId="urn:microsoft.com/office/officeart/2005/8/layout/target3"/>
    <dgm:cxn modelId="{CF327DC1-228B-4FD8-BC1F-393DF65A708E}" type="presParOf" srcId="{C67D97FA-56DD-418D-AEBD-B41BA462995E}" destId="{123A6771-A833-4056-ACE6-E005E02C5E9A}" srcOrd="8" destOrd="0" presId="urn:microsoft.com/office/officeart/2005/8/layout/target3"/>
    <dgm:cxn modelId="{BE84A3A2-2BD7-4D0D-B76C-33DF17551A97}" type="presParOf" srcId="{C67D97FA-56DD-418D-AEBD-B41BA462995E}" destId="{CF2288B8-903B-4015-80E5-20E08CB56B45}" srcOrd="9" destOrd="0" presId="urn:microsoft.com/office/officeart/2005/8/layout/target3"/>
    <dgm:cxn modelId="{137EB2C4-DD9E-4345-AF97-59158AD8AB3F}" type="presParOf" srcId="{C67D97FA-56DD-418D-AEBD-B41BA462995E}" destId="{020CF254-3BA3-43DF-A044-79348C1BA7E4}" srcOrd="10" destOrd="0" presId="urn:microsoft.com/office/officeart/2005/8/layout/target3"/>
    <dgm:cxn modelId="{9AFF4AEB-45BA-4F70-8661-7DC0476160E8}" type="presParOf" srcId="{C67D97FA-56DD-418D-AEBD-B41BA462995E}" destId="{C4340F4D-9CC9-471E-B64A-7A6BFD17CB97}" srcOrd="11"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4A0FDB-231C-4281-A0AB-D04769B8ECB7}" type="doc">
      <dgm:prSet loTypeId="urn:microsoft.com/office/officeart/2005/8/layout/vList2" loCatId="list" qsTypeId="urn:microsoft.com/office/officeart/2005/8/quickstyle/3d1" qsCatId="3D" csTypeId="urn:microsoft.com/office/officeart/2005/8/colors/colorful2" csCatId="colorful" phldr="1"/>
      <dgm:spPr/>
      <dgm:t>
        <a:bodyPr/>
        <a:lstStyle/>
        <a:p>
          <a:endParaRPr lang="mk-MK"/>
        </a:p>
      </dgm:t>
    </dgm:pt>
    <dgm:pt modelId="{83193582-54D6-4998-8FC4-3F71478A4586}">
      <dgm:prSet custT="1"/>
      <dgm:spPr/>
      <dgm:t>
        <a:bodyPr/>
        <a:lstStyle/>
        <a:p>
          <a:r>
            <a:rPr lang="en-US" sz="1800" dirty="0"/>
            <a:t>Prognostic models mainly based on clinical evaluation, have remained inherently confounded by subjective scoring assessments and limited accuracy</a:t>
          </a:r>
          <a:endParaRPr lang="mk-MK" sz="1800" dirty="0"/>
        </a:p>
      </dgm:t>
    </dgm:pt>
    <dgm:pt modelId="{987A119F-738C-40A1-A26F-8D81AEF75C65}" type="parTrans" cxnId="{C2E76494-54E2-463B-A53D-79206FEBAA67}">
      <dgm:prSet/>
      <dgm:spPr/>
      <dgm:t>
        <a:bodyPr/>
        <a:lstStyle/>
        <a:p>
          <a:endParaRPr lang="mk-MK"/>
        </a:p>
      </dgm:t>
    </dgm:pt>
    <dgm:pt modelId="{8EDBCB71-BC71-49F5-B821-00F0B01A15A4}" type="sibTrans" cxnId="{C2E76494-54E2-463B-A53D-79206FEBAA67}">
      <dgm:prSet/>
      <dgm:spPr/>
      <dgm:t>
        <a:bodyPr/>
        <a:lstStyle/>
        <a:p>
          <a:endParaRPr lang="mk-MK"/>
        </a:p>
      </dgm:t>
    </dgm:pt>
    <dgm:pt modelId="{DA1C1562-BD99-4635-BAE3-D0DD65EF5E0D}">
      <dgm:prSet custT="1"/>
      <dgm:spPr/>
      <dgm:t>
        <a:bodyPr/>
        <a:lstStyle/>
        <a:p>
          <a:r>
            <a:rPr lang="en-US" sz="1800" dirty="0"/>
            <a:t>In all of the constructed models, TNF-α was estimated as the only significant predictive risk factor, both in terms of prognostication of the functional status and the 3-month neurological outcome</a:t>
          </a:r>
          <a:endParaRPr lang="mk-MK" sz="1800" dirty="0"/>
        </a:p>
      </dgm:t>
    </dgm:pt>
    <dgm:pt modelId="{0B8FEFBE-A632-4B70-8717-9E70953122F5}" type="parTrans" cxnId="{D77FF4F3-0BC5-4432-8D00-3C65E2D2AC55}">
      <dgm:prSet/>
      <dgm:spPr/>
      <dgm:t>
        <a:bodyPr/>
        <a:lstStyle/>
        <a:p>
          <a:endParaRPr lang="mk-MK"/>
        </a:p>
      </dgm:t>
    </dgm:pt>
    <dgm:pt modelId="{57FEB424-96BE-43BF-9BE4-C973C26C2652}" type="sibTrans" cxnId="{D77FF4F3-0BC5-4432-8D00-3C65E2D2AC55}">
      <dgm:prSet/>
      <dgm:spPr/>
      <dgm:t>
        <a:bodyPr/>
        <a:lstStyle/>
        <a:p>
          <a:endParaRPr lang="mk-MK"/>
        </a:p>
      </dgm:t>
    </dgm:pt>
    <dgm:pt modelId="{9CEBB8DC-D872-407B-B66F-54E90A37C770}">
      <dgm:prSet custT="1"/>
      <dgm:spPr/>
      <dgm:t>
        <a:bodyPr/>
        <a:lstStyle/>
        <a:p>
          <a:r>
            <a:rPr lang="en-US" sz="1800" b="1" dirty="0"/>
            <a:t>TNF-α based models might be appropriate as a key component that assists more objective prognostication and management of patient’s care in clinical decision making, as rapid initial diagnosis and concentrated management are crucial for secondary prevention of further devastating neurological impairments after ICH.</a:t>
          </a:r>
          <a:endParaRPr lang="mk-MK" sz="1800" b="1" dirty="0"/>
        </a:p>
      </dgm:t>
    </dgm:pt>
    <dgm:pt modelId="{345693D7-9025-4B16-BFFC-168F8E08E156}" type="parTrans" cxnId="{A7D19BDD-2D27-439B-9343-534533998843}">
      <dgm:prSet/>
      <dgm:spPr/>
      <dgm:t>
        <a:bodyPr/>
        <a:lstStyle/>
        <a:p>
          <a:endParaRPr lang="mk-MK"/>
        </a:p>
      </dgm:t>
    </dgm:pt>
    <dgm:pt modelId="{B7F40956-8AD8-4531-B455-301AFE493440}" type="sibTrans" cxnId="{A7D19BDD-2D27-439B-9343-534533998843}">
      <dgm:prSet/>
      <dgm:spPr/>
      <dgm:t>
        <a:bodyPr/>
        <a:lstStyle/>
        <a:p>
          <a:endParaRPr lang="mk-MK"/>
        </a:p>
      </dgm:t>
    </dgm:pt>
    <dgm:pt modelId="{9909E3DA-68D4-4C69-97C7-F10D2D405C17}" type="pres">
      <dgm:prSet presAssocID="{B34A0FDB-231C-4281-A0AB-D04769B8ECB7}" presName="linear" presStyleCnt="0">
        <dgm:presLayoutVars>
          <dgm:animLvl val="lvl"/>
          <dgm:resizeHandles val="exact"/>
        </dgm:presLayoutVars>
      </dgm:prSet>
      <dgm:spPr/>
      <dgm:t>
        <a:bodyPr/>
        <a:lstStyle/>
        <a:p>
          <a:endParaRPr lang="en-US"/>
        </a:p>
      </dgm:t>
    </dgm:pt>
    <dgm:pt modelId="{140B253C-27E5-43CD-89E3-6ECD931E1D61}" type="pres">
      <dgm:prSet presAssocID="{83193582-54D6-4998-8FC4-3F71478A4586}" presName="parentText" presStyleLbl="node1" presStyleIdx="0" presStyleCnt="3" custScaleY="63670" custLinFactY="-8288" custLinFactNeighborX="473" custLinFactNeighborY="-100000">
        <dgm:presLayoutVars>
          <dgm:chMax val="0"/>
          <dgm:bulletEnabled val="1"/>
        </dgm:presLayoutVars>
      </dgm:prSet>
      <dgm:spPr/>
      <dgm:t>
        <a:bodyPr/>
        <a:lstStyle/>
        <a:p>
          <a:endParaRPr lang="en-US"/>
        </a:p>
      </dgm:t>
    </dgm:pt>
    <dgm:pt modelId="{996CB2C0-12CD-4D2F-BD00-ACDA5D73FAC8}" type="pres">
      <dgm:prSet presAssocID="{8EDBCB71-BC71-49F5-B821-00F0B01A15A4}" presName="spacer" presStyleCnt="0"/>
      <dgm:spPr/>
    </dgm:pt>
    <dgm:pt modelId="{B1AA742A-E2B5-415F-A416-C9280EA306A1}" type="pres">
      <dgm:prSet presAssocID="{DA1C1562-BD99-4635-BAE3-D0DD65EF5E0D}" presName="parentText" presStyleLbl="node1" presStyleIdx="1" presStyleCnt="3" custScaleY="63171" custLinFactY="-3882" custLinFactNeighborX="-449" custLinFactNeighborY="-100000">
        <dgm:presLayoutVars>
          <dgm:chMax val="0"/>
          <dgm:bulletEnabled val="1"/>
        </dgm:presLayoutVars>
      </dgm:prSet>
      <dgm:spPr/>
      <dgm:t>
        <a:bodyPr/>
        <a:lstStyle/>
        <a:p>
          <a:endParaRPr lang="en-US"/>
        </a:p>
      </dgm:t>
    </dgm:pt>
    <dgm:pt modelId="{03F8125A-7C82-4619-8F9B-4439EEC6BBCA}" type="pres">
      <dgm:prSet presAssocID="{57FEB424-96BE-43BF-9BE4-C973C26C2652}" presName="spacer" presStyleCnt="0"/>
      <dgm:spPr/>
    </dgm:pt>
    <dgm:pt modelId="{19003C50-6CA4-4202-B7EC-C6EBBD5C406D}" type="pres">
      <dgm:prSet presAssocID="{9CEBB8DC-D872-407B-B66F-54E90A37C770}" presName="parentText" presStyleLbl="node1" presStyleIdx="2" presStyleCnt="3" custScaleY="109751" custLinFactY="-6392" custLinFactNeighborX="-334" custLinFactNeighborY="-100000">
        <dgm:presLayoutVars>
          <dgm:chMax val="0"/>
          <dgm:bulletEnabled val="1"/>
        </dgm:presLayoutVars>
      </dgm:prSet>
      <dgm:spPr/>
      <dgm:t>
        <a:bodyPr/>
        <a:lstStyle/>
        <a:p>
          <a:endParaRPr lang="en-US"/>
        </a:p>
      </dgm:t>
    </dgm:pt>
  </dgm:ptLst>
  <dgm:cxnLst>
    <dgm:cxn modelId="{CDA68443-F264-467A-A0E0-A1FE0F18C9F1}" type="presOf" srcId="{DA1C1562-BD99-4635-BAE3-D0DD65EF5E0D}" destId="{B1AA742A-E2B5-415F-A416-C9280EA306A1}" srcOrd="0" destOrd="0" presId="urn:microsoft.com/office/officeart/2005/8/layout/vList2"/>
    <dgm:cxn modelId="{D77FF4F3-0BC5-4432-8D00-3C65E2D2AC55}" srcId="{B34A0FDB-231C-4281-A0AB-D04769B8ECB7}" destId="{DA1C1562-BD99-4635-BAE3-D0DD65EF5E0D}" srcOrd="1" destOrd="0" parTransId="{0B8FEFBE-A632-4B70-8717-9E70953122F5}" sibTransId="{57FEB424-96BE-43BF-9BE4-C973C26C2652}"/>
    <dgm:cxn modelId="{A7D19BDD-2D27-439B-9343-534533998843}" srcId="{B34A0FDB-231C-4281-A0AB-D04769B8ECB7}" destId="{9CEBB8DC-D872-407B-B66F-54E90A37C770}" srcOrd="2" destOrd="0" parTransId="{345693D7-9025-4B16-BFFC-168F8E08E156}" sibTransId="{B7F40956-8AD8-4531-B455-301AFE493440}"/>
    <dgm:cxn modelId="{54A87E24-7147-4E1F-BFCD-137B076E13C1}" type="presOf" srcId="{9CEBB8DC-D872-407B-B66F-54E90A37C770}" destId="{19003C50-6CA4-4202-B7EC-C6EBBD5C406D}" srcOrd="0" destOrd="0" presId="urn:microsoft.com/office/officeart/2005/8/layout/vList2"/>
    <dgm:cxn modelId="{1723E71F-3244-4974-8BD5-E78BB2B8A635}" type="presOf" srcId="{B34A0FDB-231C-4281-A0AB-D04769B8ECB7}" destId="{9909E3DA-68D4-4C69-97C7-F10D2D405C17}" srcOrd="0" destOrd="0" presId="urn:microsoft.com/office/officeart/2005/8/layout/vList2"/>
    <dgm:cxn modelId="{4EF8DBA7-6B0C-4E35-931D-BF1670182C68}" type="presOf" srcId="{83193582-54D6-4998-8FC4-3F71478A4586}" destId="{140B253C-27E5-43CD-89E3-6ECD931E1D61}" srcOrd="0" destOrd="0" presId="urn:microsoft.com/office/officeart/2005/8/layout/vList2"/>
    <dgm:cxn modelId="{C2E76494-54E2-463B-A53D-79206FEBAA67}" srcId="{B34A0FDB-231C-4281-A0AB-D04769B8ECB7}" destId="{83193582-54D6-4998-8FC4-3F71478A4586}" srcOrd="0" destOrd="0" parTransId="{987A119F-738C-40A1-A26F-8D81AEF75C65}" sibTransId="{8EDBCB71-BC71-49F5-B821-00F0B01A15A4}"/>
    <dgm:cxn modelId="{DE4E087A-C7A3-4343-AC93-1C3F557B6544}" type="presParOf" srcId="{9909E3DA-68D4-4C69-97C7-F10D2D405C17}" destId="{140B253C-27E5-43CD-89E3-6ECD931E1D61}" srcOrd="0" destOrd="0" presId="urn:microsoft.com/office/officeart/2005/8/layout/vList2"/>
    <dgm:cxn modelId="{B0BC3E94-7C3F-410B-B282-800D4685AD3B}" type="presParOf" srcId="{9909E3DA-68D4-4C69-97C7-F10D2D405C17}" destId="{996CB2C0-12CD-4D2F-BD00-ACDA5D73FAC8}" srcOrd="1" destOrd="0" presId="urn:microsoft.com/office/officeart/2005/8/layout/vList2"/>
    <dgm:cxn modelId="{0E1879CA-EFED-4604-A0FF-6171D9ED787E}" type="presParOf" srcId="{9909E3DA-68D4-4C69-97C7-F10D2D405C17}" destId="{B1AA742A-E2B5-415F-A416-C9280EA306A1}" srcOrd="2" destOrd="0" presId="urn:microsoft.com/office/officeart/2005/8/layout/vList2"/>
    <dgm:cxn modelId="{75995C62-45C2-42B4-9BD4-EE41510A49A5}" type="presParOf" srcId="{9909E3DA-68D4-4C69-97C7-F10D2D405C17}" destId="{03F8125A-7C82-4619-8F9B-4439EEC6BBCA}" srcOrd="3" destOrd="0" presId="urn:microsoft.com/office/officeart/2005/8/layout/vList2"/>
    <dgm:cxn modelId="{0F3C963D-5107-465A-A8AB-A68C4A6E28B7}" type="presParOf" srcId="{9909E3DA-68D4-4C69-97C7-F10D2D405C17}" destId="{19003C50-6CA4-4202-B7EC-C6EBBD5C406D}"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1CE9D9-1F6F-4206-9E53-23A149E46DE8}">
      <dsp:nvSpPr>
        <dsp:cNvPr id="0" name=""/>
        <dsp:cNvSpPr/>
      </dsp:nvSpPr>
      <dsp:spPr>
        <a:xfrm>
          <a:off x="0" y="0"/>
          <a:ext cx="2640940" cy="2640940"/>
        </a:xfrm>
        <a:prstGeom prst="pie">
          <a:avLst>
            <a:gd name="adj1" fmla="val 5400000"/>
            <a:gd name="adj2" fmla="val 1620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3491CF-DA4C-4AA0-A0AE-B12DAB1F99E4}">
      <dsp:nvSpPr>
        <dsp:cNvPr id="0" name=""/>
        <dsp:cNvSpPr/>
      </dsp:nvSpPr>
      <dsp:spPr>
        <a:xfrm>
          <a:off x="1320470" y="0"/>
          <a:ext cx="7671131" cy="264094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Admission TNF-levels assessed </a:t>
          </a:r>
          <a:r>
            <a:rPr lang="en-US" sz="2000" b="1" i="1" kern="1200" dirty="0"/>
            <a:t>as the only significant predictive risk factor </a:t>
          </a:r>
          <a:r>
            <a:rPr lang="en-US" sz="2000" kern="1200" dirty="0"/>
            <a:t>for poor neurological outcome </a:t>
          </a:r>
          <a:endParaRPr lang="mk-MK" sz="2000" kern="1200" dirty="0"/>
        </a:p>
      </dsp:txBody>
      <dsp:txXfrm>
        <a:off x="1320470" y="0"/>
        <a:ext cx="7671131" cy="792283"/>
      </dsp:txXfrm>
    </dsp:sp>
    <dsp:sp modelId="{A675AF90-BF74-4269-BF58-8ACE542ACA33}">
      <dsp:nvSpPr>
        <dsp:cNvPr id="0" name=""/>
        <dsp:cNvSpPr/>
      </dsp:nvSpPr>
      <dsp:spPr>
        <a:xfrm>
          <a:off x="462165" y="792283"/>
          <a:ext cx="1716609" cy="1716609"/>
        </a:xfrm>
        <a:prstGeom prst="pie">
          <a:avLst>
            <a:gd name="adj1" fmla="val 5400000"/>
            <a:gd name="adj2" fmla="val 162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D934E2-0AE3-40FB-BA9D-48974F8C3CBC}">
      <dsp:nvSpPr>
        <dsp:cNvPr id="0" name=""/>
        <dsp:cNvSpPr/>
      </dsp:nvSpPr>
      <dsp:spPr>
        <a:xfrm>
          <a:off x="1320470" y="725885"/>
          <a:ext cx="7671131" cy="1716609"/>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Increase of 1 unit of log</a:t>
          </a:r>
          <a:r>
            <a:rPr lang="en-US" sz="2000" kern="1200" baseline="-25000" dirty="0"/>
            <a:t>10</a:t>
          </a:r>
          <a:r>
            <a:rPr lang="en-US" sz="2000" kern="1200" dirty="0"/>
            <a:t>(TNF-α) was associated with 35 times higher odds for poor outcome</a:t>
          </a:r>
          <a:endParaRPr lang="mk-MK" sz="2000" kern="1200" dirty="0"/>
        </a:p>
      </dsp:txBody>
      <dsp:txXfrm>
        <a:off x="1320470" y="725885"/>
        <a:ext cx="7671131" cy="792281"/>
      </dsp:txXfrm>
    </dsp:sp>
    <dsp:sp modelId="{C24CFAA7-B490-446A-824B-CF118AE2A398}">
      <dsp:nvSpPr>
        <dsp:cNvPr id="0" name=""/>
        <dsp:cNvSpPr/>
      </dsp:nvSpPr>
      <dsp:spPr>
        <a:xfrm>
          <a:off x="924329" y="1584564"/>
          <a:ext cx="792281" cy="792281"/>
        </a:xfrm>
        <a:prstGeom prst="pie">
          <a:avLst>
            <a:gd name="adj1" fmla="val 5400000"/>
            <a:gd name="adj2" fmla="val 1620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3A6771-A833-4056-ACE6-E005E02C5E9A}">
      <dsp:nvSpPr>
        <dsp:cNvPr id="0" name=""/>
        <dsp:cNvSpPr/>
      </dsp:nvSpPr>
      <dsp:spPr>
        <a:xfrm>
          <a:off x="1320470" y="1481750"/>
          <a:ext cx="7671131" cy="792281"/>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Model with 82.6% sensitivity and 81.5% specificity and high discrimination power (ROC AUC = 0.841).</a:t>
          </a:r>
          <a:endParaRPr lang="mk-MK" sz="2000" kern="1200" dirty="0"/>
        </a:p>
      </dsp:txBody>
      <dsp:txXfrm>
        <a:off x="1320470" y="1481750"/>
        <a:ext cx="7671131" cy="7922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mk-MK"/>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BCEB065C-F942-447A-84FE-D0D455AC1058}" type="datetimeFigureOut">
              <a:rPr lang="mk-MK" smtClean="0"/>
              <a:t>26.6.2019</a:t>
            </a:fld>
            <a:endParaRPr lang="mk-MK"/>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mk-MK"/>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mk-MK"/>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mk-MK"/>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BF2316FF-14ED-48B5-B1F8-B1DA80C4D876}" type="slidenum">
              <a:rPr lang="mk-MK" smtClean="0"/>
              <a:t>‹#›</a:t>
            </a:fld>
            <a:endParaRPr lang="mk-MK"/>
          </a:p>
        </p:txBody>
      </p:sp>
    </p:spTree>
    <p:extLst>
      <p:ext uri="{BB962C8B-B14F-4D97-AF65-F5344CB8AC3E}">
        <p14:creationId xmlns:p14="http://schemas.microsoft.com/office/powerpoint/2010/main" val="2641768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6/26/2019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image" Target="../media/image29.png"/><Relationship Id="rId5" Type="http://schemas.openxmlformats.org/officeDocument/2006/relationships/diagramQuickStyle" Target="../diagrams/quickStyle1.xml"/><Relationship Id="rId10" Type="http://schemas.openxmlformats.org/officeDocument/2006/relationships/image" Target="../media/image28.png"/><Relationship Id="rId4" Type="http://schemas.openxmlformats.org/officeDocument/2006/relationships/diagramLayout" Target="../diagrams/layout1.xml"/><Relationship Id="rId9"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0.png"/><Relationship Id="rId1" Type="http://schemas.openxmlformats.org/officeDocument/2006/relationships/slideLayout" Target="../slideLayouts/slideLayout2.xml"/><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image" Target="../media/image20.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ppt-lt.crystalgraphics.com/lt_medical019_wx_10_powerpoint_templates_title_slide.jpg">
            <a:extLst>
              <a:ext uri="{FF2B5EF4-FFF2-40B4-BE49-F238E27FC236}">
                <a16:creationId xmlns="" xmlns:a16="http://schemas.microsoft.com/office/drawing/2014/main" id="{65B219DB-3343-4851-BBA9-5B0BF19B3275}"/>
              </a:ext>
            </a:extLst>
          </p:cNvPr>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a:extLst>
              <a:ext uri="{FF2B5EF4-FFF2-40B4-BE49-F238E27FC236}">
                <a16:creationId xmlns="" xmlns:a16="http://schemas.microsoft.com/office/drawing/2014/main" id="{3FFBC053-CC52-4929-A6E7-B5997E867ED5}"/>
              </a:ext>
            </a:extLst>
          </p:cNvPr>
          <p:cNvSpPr txBox="1"/>
          <p:nvPr/>
        </p:nvSpPr>
        <p:spPr>
          <a:xfrm>
            <a:off x="637032" y="2696875"/>
            <a:ext cx="8534400" cy="1532334"/>
          </a:xfrm>
          <a:prstGeom prst="roundRect">
            <a:avLst/>
          </a:prstGeom>
          <a:solidFill>
            <a:srgbClr val="00B0F0"/>
          </a:solidFill>
        </p:spPr>
        <p:txBody>
          <a:bodyPr wrap="square" rtlCol="0">
            <a:spAutoFit/>
          </a:bodyPr>
          <a:lstStyle/>
          <a:p>
            <a:pPr algn="ctr"/>
            <a:r>
              <a:rPr lang="en-US" sz="2800" b="1" dirty="0">
                <a:solidFill>
                  <a:schemeClr val="bg1"/>
                </a:solidFill>
              </a:rPr>
              <a:t>The impact of TNF-α in prognostication of poor neurological outcome in patients after</a:t>
            </a:r>
          </a:p>
          <a:p>
            <a:pPr algn="ctr"/>
            <a:r>
              <a:rPr lang="en-US" sz="2800" b="1" dirty="0">
                <a:solidFill>
                  <a:schemeClr val="bg1"/>
                </a:solidFill>
              </a:rPr>
              <a:t>intracerebral hemorrhage (ICH)</a:t>
            </a:r>
            <a:endParaRPr lang="ru-RU" sz="2800" b="1" dirty="0">
              <a:ln w="18000">
                <a:solidFill>
                  <a:schemeClr val="bg1"/>
                </a:solidFill>
                <a:prstDash val="solid"/>
                <a:miter lim="800000"/>
              </a:ln>
              <a:solidFill>
                <a:schemeClr val="bg1"/>
              </a:solidFill>
              <a:effectLst>
                <a:outerShdw blurRad="25500" dist="23000" dir="7020000" algn="tl">
                  <a:srgbClr val="000000">
                    <a:alpha val="50000"/>
                  </a:srgbClr>
                </a:outerShdw>
              </a:effectLst>
            </a:endParaRPr>
          </a:p>
        </p:txBody>
      </p:sp>
      <p:grpSp>
        <p:nvGrpSpPr>
          <p:cNvPr id="6" name="Group 5">
            <a:extLst>
              <a:ext uri="{FF2B5EF4-FFF2-40B4-BE49-F238E27FC236}">
                <a16:creationId xmlns="" xmlns:a16="http://schemas.microsoft.com/office/drawing/2014/main" id="{8B42E31F-30D3-4B2A-95CA-69DAF4C0D8E7}"/>
              </a:ext>
            </a:extLst>
          </p:cNvPr>
          <p:cNvGrpSpPr/>
          <p:nvPr/>
        </p:nvGrpSpPr>
        <p:grpSpPr>
          <a:xfrm>
            <a:off x="4340214" y="4185444"/>
            <a:ext cx="5489586" cy="2359088"/>
            <a:chOff x="4695750" y="1242833"/>
            <a:chExt cx="4854715" cy="2833574"/>
          </a:xfrm>
        </p:grpSpPr>
        <p:sp>
          <p:nvSpPr>
            <p:cNvPr id="7" name="Freihandform 23">
              <a:extLst>
                <a:ext uri="{FF2B5EF4-FFF2-40B4-BE49-F238E27FC236}">
                  <a16:creationId xmlns="" xmlns:a16="http://schemas.microsoft.com/office/drawing/2014/main" id="{C95DBA46-98FB-40F7-A742-4B9824E165EF}"/>
                </a:ext>
              </a:extLst>
            </p:cNvPr>
            <p:cNvSpPr/>
            <p:nvPr/>
          </p:nvSpPr>
          <p:spPr>
            <a:xfrm>
              <a:off x="4695750" y="1242833"/>
              <a:ext cx="1325888" cy="2833574"/>
            </a:xfrm>
            <a:custGeom>
              <a:avLst/>
              <a:gdLst>
                <a:gd name="connsiteX0" fmla="*/ 0 w 1270000"/>
                <a:gd name="connsiteY0" fmla="*/ 3086100 h 3086100"/>
                <a:gd name="connsiteX1" fmla="*/ 914400 w 1270000"/>
                <a:gd name="connsiteY1" fmla="*/ 0 h 3086100"/>
                <a:gd name="connsiteX2" fmla="*/ 1270000 w 1270000"/>
                <a:gd name="connsiteY2" fmla="*/ 2794000 h 3086100"/>
                <a:gd name="connsiteX3" fmla="*/ 0 w 1270000"/>
                <a:gd name="connsiteY3" fmla="*/ 3086100 h 3086100"/>
                <a:gd name="connsiteX0" fmla="*/ 0 w 5283200"/>
                <a:gd name="connsiteY0" fmla="*/ 3086100 h 3086100"/>
                <a:gd name="connsiteX1" fmla="*/ 914400 w 5283200"/>
                <a:gd name="connsiteY1" fmla="*/ 0 h 3086100"/>
                <a:gd name="connsiteX2" fmla="*/ 5283200 w 5283200"/>
                <a:gd name="connsiteY2" fmla="*/ 2844800 h 3086100"/>
                <a:gd name="connsiteX3" fmla="*/ 0 w 5283200"/>
                <a:gd name="connsiteY3" fmla="*/ 3086100 h 3086100"/>
                <a:gd name="connsiteX0" fmla="*/ 0 w 1257300"/>
                <a:gd name="connsiteY0" fmla="*/ 3086100 h 3086100"/>
                <a:gd name="connsiteX1" fmla="*/ 914400 w 1257300"/>
                <a:gd name="connsiteY1" fmla="*/ 0 h 3086100"/>
                <a:gd name="connsiteX2" fmla="*/ 1257300 w 1257300"/>
                <a:gd name="connsiteY2" fmla="*/ 2806700 h 3086100"/>
                <a:gd name="connsiteX3" fmla="*/ 0 w 1257300"/>
                <a:gd name="connsiteY3" fmla="*/ 3086100 h 3086100"/>
                <a:gd name="connsiteX0" fmla="*/ 0 w 1257300"/>
                <a:gd name="connsiteY0" fmla="*/ 3117104 h 3117104"/>
                <a:gd name="connsiteX1" fmla="*/ 914400 w 1257300"/>
                <a:gd name="connsiteY1" fmla="*/ 0 h 3117104"/>
                <a:gd name="connsiteX2" fmla="*/ 1257300 w 1257300"/>
                <a:gd name="connsiteY2" fmla="*/ 2806700 h 3117104"/>
                <a:gd name="connsiteX3" fmla="*/ 0 w 1257300"/>
                <a:gd name="connsiteY3" fmla="*/ 3117104 h 3117104"/>
                <a:gd name="connsiteX0" fmla="*/ 0 w 1331764"/>
                <a:gd name="connsiteY0" fmla="*/ 3290545 h 3290545"/>
                <a:gd name="connsiteX1" fmla="*/ 988864 w 1331764"/>
                <a:gd name="connsiteY1" fmla="*/ 0 h 3290545"/>
                <a:gd name="connsiteX2" fmla="*/ 1331764 w 1331764"/>
                <a:gd name="connsiteY2" fmla="*/ 2806700 h 3290545"/>
                <a:gd name="connsiteX3" fmla="*/ 0 w 1331764"/>
                <a:gd name="connsiteY3" fmla="*/ 3290545 h 3290545"/>
                <a:gd name="connsiteX0" fmla="*/ 0 w 1331764"/>
                <a:gd name="connsiteY0" fmla="*/ 3290545 h 3290545"/>
                <a:gd name="connsiteX1" fmla="*/ 988864 w 1331764"/>
                <a:gd name="connsiteY1" fmla="*/ 0 h 3290545"/>
                <a:gd name="connsiteX2" fmla="*/ 1331764 w 1331764"/>
                <a:gd name="connsiteY2" fmla="*/ 2904978 h 3290545"/>
                <a:gd name="connsiteX3" fmla="*/ 0 w 1331764"/>
                <a:gd name="connsiteY3" fmla="*/ 3290545 h 3290545"/>
                <a:gd name="connsiteX0" fmla="*/ 0 w 1331764"/>
                <a:gd name="connsiteY0" fmla="*/ 3290545 h 3290545"/>
                <a:gd name="connsiteX1" fmla="*/ 988864 w 1331764"/>
                <a:gd name="connsiteY1" fmla="*/ 0 h 3290545"/>
                <a:gd name="connsiteX2" fmla="*/ 1331764 w 1331764"/>
                <a:gd name="connsiteY2" fmla="*/ 2926038 h 3290545"/>
                <a:gd name="connsiteX3" fmla="*/ 0 w 1331764"/>
                <a:gd name="connsiteY3" fmla="*/ 3290545 h 3290545"/>
                <a:gd name="connsiteX0" fmla="*/ 0 w 1310911"/>
                <a:gd name="connsiteY0" fmla="*/ 3290545 h 3290545"/>
                <a:gd name="connsiteX1" fmla="*/ 988864 w 1310911"/>
                <a:gd name="connsiteY1" fmla="*/ 0 h 3290545"/>
                <a:gd name="connsiteX2" fmla="*/ 1310911 w 1310911"/>
                <a:gd name="connsiteY2" fmla="*/ 2915543 h 3290545"/>
                <a:gd name="connsiteX3" fmla="*/ 0 w 1310911"/>
                <a:gd name="connsiteY3" fmla="*/ 3290545 h 3290545"/>
                <a:gd name="connsiteX0" fmla="*/ 0 w 1310911"/>
                <a:gd name="connsiteY0" fmla="*/ 3157942 h 3157942"/>
                <a:gd name="connsiteX1" fmla="*/ 928534 w 1310911"/>
                <a:gd name="connsiteY1" fmla="*/ 0 h 3157942"/>
                <a:gd name="connsiteX2" fmla="*/ 1310911 w 1310911"/>
                <a:gd name="connsiteY2" fmla="*/ 2782940 h 3157942"/>
                <a:gd name="connsiteX3" fmla="*/ 0 w 1310911"/>
                <a:gd name="connsiteY3" fmla="*/ 3157942 h 3157942"/>
                <a:gd name="connsiteX0" fmla="*/ 0 w 1241475"/>
                <a:gd name="connsiteY0" fmla="*/ 3323352 h 3323352"/>
                <a:gd name="connsiteX1" fmla="*/ 859098 w 1241475"/>
                <a:gd name="connsiteY1" fmla="*/ 0 h 3323352"/>
                <a:gd name="connsiteX2" fmla="*/ 1241475 w 1241475"/>
                <a:gd name="connsiteY2" fmla="*/ 2782940 h 3323352"/>
                <a:gd name="connsiteX3" fmla="*/ 0 w 1241475"/>
                <a:gd name="connsiteY3" fmla="*/ 3323352 h 3323352"/>
                <a:gd name="connsiteX0" fmla="*/ 0 w 1241475"/>
                <a:gd name="connsiteY0" fmla="*/ 3323352 h 3323352"/>
                <a:gd name="connsiteX1" fmla="*/ 859098 w 1241475"/>
                <a:gd name="connsiteY1" fmla="*/ 0 h 3323352"/>
                <a:gd name="connsiteX2" fmla="*/ 1241475 w 1241475"/>
                <a:gd name="connsiteY2" fmla="*/ 2837055 h 3323352"/>
                <a:gd name="connsiteX3" fmla="*/ 0 w 1241475"/>
                <a:gd name="connsiteY3" fmla="*/ 3323352 h 3323352"/>
                <a:gd name="connsiteX0" fmla="*/ 0 w 1312174"/>
                <a:gd name="connsiteY0" fmla="*/ 3323352 h 3323352"/>
                <a:gd name="connsiteX1" fmla="*/ 859098 w 1312174"/>
                <a:gd name="connsiteY1" fmla="*/ 0 h 3323352"/>
                <a:gd name="connsiteX2" fmla="*/ 1312174 w 1312174"/>
                <a:gd name="connsiteY2" fmla="*/ 2782940 h 3323352"/>
                <a:gd name="connsiteX3" fmla="*/ 0 w 1312174"/>
                <a:gd name="connsiteY3" fmla="*/ 3323352 h 3323352"/>
                <a:gd name="connsiteX0" fmla="*/ 0 w 1312174"/>
                <a:gd name="connsiteY0" fmla="*/ 3323352 h 3323352"/>
                <a:gd name="connsiteX1" fmla="*/ 859098 w 1312174"/>
                <a:gd name="connsiteY1" fmla="*/ 0 h 3323352"/>
                <a:gd name="connsiteX2" fmla="*/ 1312174 w 1312174"/>
                <a:gd name="connsiteY2" fmla="*/ 2999725 h 3323352"/>
                <a:gd name="connsiteX3" fmla="*/ 0 w 1312174"/>
                <a:gd name="connsiteY3" fmla="*/ 3323352 h 3323352"/>
                <a:gd name="connsiteX0" fmla="*/ 0 w 1312174"/>
                <a:gd name="connsiteY0" fmla="*/ 3323352 h 3323352"/>
                <a:gd name="connsiteX1" fmla="*/ 859098 w 1312174"/>
                <a:gd name="connsiteY1" fmla="*/ 0 h 3323352"/>
                <a:gd name="connsiteX2" fmla="*/ 1312174 w 1312174"/>
                <a:gd name="connsiteY2" fmla="*/ 2821571 h 3323352"/>
                <a:gd name="connsiteX3" fmla="*/ 0 w 1312174"/>
                <a:gd name="connsiteY3" fmla="*/ 3323352 h 3323352"/>
                <a:gd name="connsiteX0" fmla="*/ 0 w 1312174"/>
                <a:gd name="connsiteY0" fmla="*/ 2821571 h 2821571"/>
                <a:gd name="connsiteX1" fmla="*/ 859098 w 1312174"/>
                <a:gd name="connsiteY1" fmla="*/ 0 h 2821571"/>
                <a:gd name="connsiteX2" fmla="*/ 1312174 w 1312174"/>
                <a:gd name="connsiteY2" fmla="*/ 2821571 h 2821571"/>
                <a:gd name="connsiteX3" fmla="*/ 0 w 1312174"/>
                <a:gd name="connsiteY3" fmla="*/ 2821571 h 2821571"/>
                <a:gd name="connsiteX0" fmla="*/ 0 w 1312174"/>
                <a:gd name="connsiteY0" fmla="*/ 3187049 h 3187049"/>
                <a:gd name="connsiteX1" fmla="*/ 859098 w 1312174"/>
                <a:gd name="connsiteY1" fmla="*/ 0 h 3187049"/>
                <a:gd name="connsiteX2" fmla="*/ 1312174 w 1312174"/>
                <a:gd name="connsiteY2" fmla="*/ 2821571 h 3187049"/>
                <a:gd name="connsiteX3" fmla="*/ 0 w 1312174"/>
                <a:gd name="connsiteY3" fmla="*/ 3187049 h 3187049"/>
              </a:gdLst>
              <a:ahLst/>
              <a:cxnLst>
                <a:cxn ang="0">
                  <a:pos x="connsiteX0" y="connsiteY0"/>
                </a:cxn>
                <a:cxn ang="0">
                  <a:pos x="connsiteX1" y="connsiteY1"/>
                </a:cxn>
                <a:cxn ang="0">
                  <a:pos x="connsiteX2" y="connsiteY2"/>
                </a:cxn>
                <a:cxn ang="0">
                  <a:pos x="connsiteX3" y="connsiteY3"/>
                </a:cxn>
              </a:cxnLst>
              <a:rect l="l" t="t" r="r" b="b"/>
              <a:pathLst>
                <a:path w="1312174" h="3187049">
                  <a:moveTo>
                    <a:pt x="0" y="3187049"/>
                  </a:moveTo>
                  <a:lnTo>
                    <a:pt x="859098" y="0"/>
                  </a:lnTo>
                  <a:lnTo>
                    <a:pt x="1312174" y="2821571"/>
                  </a:lnTo>
                  <a:lnTo>
                    <a:pt x="0" y="3187049"/>
                  </a:lnTo>
                  <a:close/>
                </a:path>
              </a:pathLst>
            </a:custGeom>
            <a:gradFill flip="none" rotWithShape="1">
              <a:gsLst>
                <a:gs pos="0">
                  <a:schemeClr val="tx1">
                    <a:lumMod val="65000"/>
                    <a:lumOff val="35000"/>
                  </a:schemeClr>
                </a:gs>
                <a:gs pos="100000">
                  <a:schemeClr val="bg1">
                    <a:lumMod val="75000"/>
                  </a:schemeClr>
                </a:gs>
              </a:gsLst>
              <a:lin ang="54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Freihandform 25">
              <a:extLst>
                <a:ext uri="{FF2B5EF4-FFF2-40B4-BE49-F238E27FC236}">
                  <a16:creationId xmlns="" xmlns:a16="http://schemas.microsoft.com/office/drawing/2014/main" id="{513DD55E-93CA-4BA9-928C-5020A798A15C}"/>
                </a:ext>
              </a:extLst>
            </p:cNvPr>
            <p:cNvSpPr/>
            <p:nvPr/>
          </p:nvSpPr>
          <p:spPr>
            <a:xfrm>
              <a:off x="4859495" y="1443376"/>
              <a:ext cx="1173160" cy="2478793"/>
            </a:xfrm>
            <a:custGeom>
              <a:avLst/>
              <a:gdLst>
                <a:gd name="connsiteX0" fmla="*/ 0 w 1270000"/>
                <a:gd name="connsiteY0" fmla="*/ 3086100 h 3086100"/>
                <a:gd name="connsiteX1" fmla="*/ 914400 w 1270000"/>
                <a:gd name="connsiteY1" fmla="*/ 0 h 3086100"/>
                <a:gd name="connsiteX2" fmla="*/ 1270000 w 1270000"/>
                <a:gd name="connsiteY2" fmla="*/ 2794000 h 3086100"/>
                <a:gd name="connsiteX3" fmla="*/ 0 w 1270000"/>
                <a:gd name="connsiteY3" fmla="*/ 3086100 h 3086100"/>
                <a:gd name="connsiteX0" fmla="*/ 0 w 5283200"/>
                <a:gd name="connsiteY0" fmla="*/ 3086100 h 3086100"/>
                <a:gd name="connsiteX1" fmla="*/ 914400 w 5283200"/>
                <a:gd name="connsiteY1" fmla="*/ 0 h 3086100"/>
                <a:gd name="connsiteX2" fmla="*/ 5283200 w 5283200"/>
                <a:gd name="connsiteY2" fmla="*/ 2844800 h 3086100"/>
                <a:gd name="connsiteX3" fmla="*/ 0 w 5283200"/>
                <a:gd name="connsiteY3" fmla="*/ 3086100 h 3086100"/>
                <a:gd name="connsiteX0" fmla="*/ 0 w 1257300"/>
                <a:gd name="connsiteY0" fmla="*/ 3086100 h 3086100"/>
                <a:gd name="connsiteX1" fmla="*/ 914400 w 1257300"/>
                <a:gd name="connsiteY1" fmla="*/ 0 h 3086100"/>
                <a:gd name="connsiteX2" fmla="*/ 1257300 w 1257300"/>
                <a:gd name="connsiteY2" fmla="*/ 2806700 h 3086100"/>
                <a:gd name="connsiteX3" fmla="*/ 0 w 1257300"/>
                <a:gd name="connsiteY3" fmla="*/ 3086100 h 3086100"/>
                <a:gd name="connsiteX0" fmla="*/ 0 w 1257300"/>
                <a:gd name="connsiteY0" fmla="*/ 3117104 h 3117104"/>
                <a:gd name="connsiteX1" fmla="*/ 914400 w 1257300"/>
                <a:gd name="connsiteY1" fmla="*/ 0 h 3117104"/>
                <a:gd name="connsiteX2" fmla="*/ 1257300 w 1257300"/>
                <a:gd name="connsiteY2" fmla="*/ 2806700 h 3117104"/>
                <a:gd name="connsiteX3" fmla="*/ 0 w 1257300"/>
                <a:gd name="connsiteY3" fmla="*/ 3117104 h 3117104"/>
                <a:gd name="connsiteX0" fmla="*/ 0 w 1331764"/>
                <a:gd name="connsiteY0" fmla="*/ 3290545 h 3290545"/>
                <a:gd name="connsiteX1" fmla="*/ 988864 w 1331764"/>
                <a:gd name="connsiteY1" fmla="*/ 0 h 3290545"/>
                <a:gd name="connsiteX2" fmla="*/ 1331764 w 1331764"/>
                <a:gd name="connsiteY2" fmla="*/ 2806700 h 3290545"/>
                <a:gd name="connsiteX3" fmla="*/ 0 w 1331764"/>
                <a:gd name="connsiteY3" fmla="*/ 3290545 h 3290545"/>
                <a:gd name="connsiteX0" fmla="*/ 0 w 1331764"/>
                <a:gd name="connsiteY0" fmla="*/ 3290545 h 3290545"/>
                <a:gd name="connsiteX1" fmla="*/ 988864 w 1331764"/>
                <a:gd name="connsiteY1" fmla="*/ 0 h 3290545"/>
                <a:gd name="connsiteX2" fmla="*/ 1331764 w 1331764"/>
                <a:gd name="connsiteY2" fmla="*/ 2904978 h 3290545"/>
                <a:gd name="connsiteX3" fmla="*/ 0 w 1331764"/>
                <a:gd name="connsiteY3" fmla="*/ 3290545 h 3290545"/>
                <a:gd name="connsiteX0" fmla="*/ 0 w 1331764"/>
                <a:gd name="connsiteY0" fmla="*/ 3290545 h 3290545"/>
                <a:gd name="connsiteX1" fmla="*/ 988864 w 1331764"/>
                <a:gd name="connsiteY1" fmla="*/ 0 h 3290545"/>
                <a:gd name="connsiteX2" fmla="*/ 1331764 w 1331764"/>
                <a:gd name="connsiteY2" fmla="*/ 2926038 h 3290545"/>
                <a:gd name="connsiteX3" fmla="*/ 0 w 1331764"/>
                <a:gd name="connsiteY3" fmla="*/ 3290545 h 3290545"/>
                <a:gd name="connsiteX0" fmla="*/ 0 w 1310911"/>
                <a:gd name="connsiteY0" fmla="*/ 3290545 h 3290545"/>
                <a:gd name="connsiteX1" fmla="*/ 988864 w 1310911"/>
                <a:gd name="connsiteY1" fmla="*/ 0 h 3290545"/>
                <a:gd name="connsiteX2" fmla="*/ 1310911 w 1310911"/>
                <a:gd name="connsiteY2" fmla="*/ 2915543 h 3290545"/>
                <a:gd name="connsiteX3" fmla="*/ 0 w 1310911"/>
                <a:gd name="connsiteY3" fmla="*/ 3290545 h 3290545"/>
                <a:gd name="connsiteX0" fmla="*/ 0 w 1310911"/>
                <a:gd name="connsiteY0" fmla="*/ 3157942 h 3157942"/>
                <a:gd name="connsiteX1" fmla="*/ 928534 w 1310911"/>
                <a:gd name="connsiteY1" fmla="*/ 0 h 3157942"/>
                <a:gd name="connsiteX2" fmla="*/ 1310911 w 1310911"/>
                <a:gd name="connsiteY2" fmla="*/ 2782940 h 3157942"/>
                <a:gd name="connsiteX3" fmla="*/ 0 w 1310911"/>
                <a:gd name="connsiteY3" fmla="*/ 3157942 h 3157942"/>
                <a:gd name="connsiteX0" fmla="*/ 0 w 1241475"/>
                <a:gd name="connsiteY0" fmla="*/ 3323352 h 3323352"/>
                <a:gd name="connsiteX1" fmla="*/ 859098 w 1241475"/>
                <a:gd name="connsiteY1" fmla="*/ 0 h 3323352"/>
                <a:gd name="connsiteX2" fmla="*/ 1241475 w 1241475"/>
                <a:gd name="connsiteY2" fmla="*/ 2782940 h 3323352"/>
                <a:gd name="connsiteX3" fmla="*/ 0 w 1241475"/>
                <a:gd name="connsiteY3" fmla="*/ 3323352 h 3323352"/>
                <a:gd name="connsiteX0" fmla="*/ 0 w 1241475"/>
                <a:gd name="connsiteY0" fmla="*/ 3323352 h 3323352"/>
                <a:gd name="connsiteX1" fmla="*/ 859098 w 1241475"/>
                <a:gd name="connsiteY1" fmla="*/ 0 h 3323352"/>
                <a:gd name="connsiteX2" fmla="*/ 1241475 w 1241475"/>
                <a:gd name="connsiteY2" fmla="*/ 2837055 h 3323352"/>
                <a:gd name="connsiteX3" fmla="*/ 0 w 1241475"/>
                <a:gd name="connsiteY3" fmla="*/ 3323352 h 3323352"/>
                <a:gd name="connsiteX0" fmla="*/ 0 w 1312174"/>
                <a:gd name="connsiteY0" fmla="*/ 3323352 h 3323352"/>
                <a:gd name="connsiteX1" fmla="*/ 859098 w 1312174"/>
                <a:gd name="connsiteY1" fmla="*/ 0 h 3323352"/>
                <a:gd name="connsiteX2" fmla="*/ 1312174 w 1312174"/>
                <a:gd name="connsiteY2" fmla="*/ 2782940 h 3323352"/>
                <a:gd name="connsiteX3" fmla="*/ 0 w 1312174"/>
                <a:gd name="connsiteY3" fmla="*/ 3323352 h 3323352"/>
                <a:gd name="connsiteX0" fmla="*/ 0 w 1312174"/>
                <a:gd name="connsiteY0" fmla="*/ 3323352 h 3323352"/>
                <a:gd name="connsiteX1" fmla="*/ 859098 w 1312174"/>
                <a:gd name="connsiteY1" fmla="*/ 0 h 3323352"/>
                <a:gd name="connsiteX2" fmla="*/ 1312174 w 1312174"/>
                <a:gd name="connsiteY2" fmla="*/ 2999725 h 3323352"/>
                <a:gd name="connsiteX3" fmla="*/ 0 w 1312174"/>
                <a:gd name="connsiteY3" fmla="*/ 3323352 h 3323352"/>
                <a:gd name="connsiteX0" fmla="*/ 0 w 1312174"/>
                <a:gd name="connsiteY0" fmla="*/ 3323352 h 3323352"/>
                <a:gd name="connsiteX1" fmla="*/ 859098 w 1312174"/>
                <a:gd name="connsiteY1" fmla="*/ 0 h 3323352"/>
                <a:gd name="connsiteX2" fmla="*/ 1312174 w 1312174"/>
                <a:gd name="connsiteY2" fmla="*/ 2821571 h 3323352"/>
                <a:gd name="connsiteX3" fmla="*/ 0 w 1312174"/>
                <a:gd name="connsiteY3" fmla="*/ 3323352 h 3323352"/>
                <a:gd name="connsiteX0" fmla="*/ 0 w 1312174"/>
                <a:gd name="connsiteY0" fmla="*/ 2821571 h 2821571"/>
                <a:gd name="connsiteX1" fmla="*/ 859098 w 1312174"/>
                <a:gd name="connsiteY1" fmla="*/ 0 h 2821571"/>
                <a:gd name="connsiteX2" fmla="*/ 1312174 w 1312174"/>
                <a:gd name="connsiteY2" fmla="*/ 2821571 h 2821571"/>
                <a:gd name="connsiteX3" fmla="*/ 0 w 1312174"/>
                <a:gd name="connsiteY3" fmla="*/ 2821571 h 2821571"/>
                <a:gd name="connsiteX0" fmla="*/ 0 w 1312174"/>
                <a:gd name="connsiteY0" fmla="*/ 3187049 h 3187049"/>
                <a:gd name="connsiteX1" fmla="*/ 859098 w 1312174"/>
                <a:gd name="connsiteY1" fmla="*/ 0 h 3187049"/>
                <a:gd name="connsiteX2" fmla="*/ 1312174 w 1312174"/>
                <a:gd name="connsiteY2" fmla="*/ 2821571 h 3187049"/>
                <a:gd name="connsiteX3" fmla="*/ 0 w 1312174"/>
                <a:gd name="connsiteY3" fmla="*/ 3187049 h 3187049"/>
                <a:gd name="connsiteX0" fmla="*/ 0 w 1312174"/>
                <a:gd name="connsiteY0" fmla="*/ 2788011 h 2788011"/>
                <a:gd name="connsiteX1" fmla="*/ 771876 w 1312174"/>
                <a:gd name="connsiteY1" fmla="*/ 0 h 2788011"/>
                <a:gd name="connsiteX2" fmla="*/ 1312174 w 1312174"/>
                <a:gd name="connsiteY2" fmla="*/ 2422533 h 2788011"/>
                <a:gd name="connsiteX3" fmla="*/ 0 w 1312174"/>
                <a:gd name="connsiteY3" fmla="*/ 2788011 h 2788011"/>
                <a:gd name="connsiteX0" fmla="*/ 0 w 1161026"/>
                <a:gd name="connsiteY0" fmla="*/ 2788011 h 2788011"/>
                <a:gd name="connsiteX1" fmla="*/ 771876 w 1161026"/>
                <a:gd name="connsiteY1" fmla="*/ 0 h 2788011"/>
                <a:gd name="connsiteX2" fmla="*/ 1161026 w 1161026"/>
                <a:gd name="connsiteY2" fmla="*/ 2447314 h 2788011"/>
                <a:gd name="connsiteX3" fmla="*/ 0 w 1161026"/>
                <a:gd name="connsiteY3" fmla="*/ 2788011 h 2788011"/>
              </a:gdLst>
              <a:ahLst/>
              <a:cxnLst>
                <a:cxn ang="0">
                  <a:pos x="connsiteX0" y="connsiteY0"/>
                </a:cxn>
                <a:cxn ang="0">
                  <a:pos x="connsiteX1" y="connsiteY1"/>
                </a:cxn>
                <a:cxn ang="0">
                  <a:pos x="connsiteX2" y="connsiteY2"/>
                </a:cxn>
                <a:cxn ang="0">
                  <a:pos x="connsiteX3" y="connsiteY3"/>
                </a:cxn>
              </a:cxnLst>
              <a:rect l="l" t="t" r="r" b="b"/>
              <a:pathLst>
                <a:path w="1161026" h="2788011">
                  <a:moveTo>
                    <a:pt x="0" y="2788011"/>
                  </a:moveTo>
                  <a:lnTo>
                    <a:pt x="771876" y="0"/>
                  </a:lnTo>
                  <a:lnTo>
                    <a:pt x="1161026" y="2447314"/>
                  </a:lnTo>
                  <a:lnTo>
                    <a:pt x="0" y="2788011"/>
                  </a:lnTo>
                  <a:close/>
                </a:path>
              </a:pathLst>
            </a:custGeom>
            <a:solidFill>
              <a:schemeClr val="bg1">
                <a:lumMod val="50000"/>
                <a:alpha val="3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26">
              <a:extLst>
                <a:ext uri="{FF2B5EF4-FFF2-40B4-BE49-F238E27FC236}">
                  <a16:creationId xmlns="" xmlns:a16="http://schemas.microsoft.com/office/drawing/2014/main" id="{AA786378-AD23-4B81-A334-8FD41FB09314}"/>
                </a:ext>
              </a:extLst>
            </p:cNvPr>
            <p:cNvSpPr/>
            <p:nvPr/>
          </p:nvSpPr>
          <p:spPr>
            <a:xfrm>
              <a:off x="5867400" y="1295401"/>
              <a:ext cx="3683065" cy="2445047"/>
            </a:xfrm>
            <a:prstGeom prst="rect">
              <a:avLst/>
            </a:prstGeom>
            <a:solidFill>
              <a:schemeClr val="bg1"/>
            </a:solidFill>
            <a:ln w="85725" cap="rnd" cmpd="thickThin">
              <a:solidFill>
                <a:schemeClr val="bg1">
                  <a:lumMod val="75000"/>
                </a:schemeClr>
              </a:solidFill>
              <a:bevel/>
            </a:ln>
            <a:effectLst>
              <a:outerShdw blurRad="165100" dist="127000" dir="9000000" sy="23000" kx="1200000" algn="br" rotWithShape="0">
                <a:prstClr val="black">
                  <a:alpha val="27000"/>
                </a:prstClr>
              </a:outerShdw>
            </a:effectLst>
            <a:scene3d>
              <a:camera prst="perspectiveFront" fov="7200000">
                <a:rot lat="36514" lon="19803347" rev="600000"/>
              </a:camera>
              <a:lightRig rig="flood" dir="t">
                <a:rot lat="0" lon="0" rev="13800000"/>
              </a:lightRig>
            </a:scene3d>
            <a:sp3d extrusionH="76200" prstMaterial="plastic">
              <a:bevelT w="0" h="0" prst="divot"/>
              <a:bevelB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rPr>
                <a:t>Vladimir </a:t>
              </a:r>
              <a:r>
                <a:rPr lang="en-US" sz="2400" dirty="0" err="1">
                  <a:solidFill>
                    <a:schemeClr val="tx1"/>
                  </a:solidFill>
                </a:rPr>
                <a:t>Rendevski</a:t>
              </a:r>
              <a:r>
                <a:rPr lang="en-US" sz="2400" dirty="0">
                  <a:solidFill>
                    <a:schemeClr val="tx1"/>
                  </a:solidFill>
                </a:rPr>
                <a:t>, </a:t>
              </a:r>
            </a:p>
            <a:p>
              <a:r>
                <a:rPr lang="en-US" sz="2400" dirty="0">
                  <a:solidFill>
                    <a:schemeClr val="tx1"/>
                  </a:solidFill>
                </a:rPr>
                <a:t>Boris Aleksovski, </a:t>
              </a:r>
            </a:p>
            <a:p>
              <a:r>
                <a:rPr lang="en-US" sz="2400" dirty="0">
                  <a:solidFill>
                    <a:schemeClr val="tx1"/>
                  </a:solidFill>
                </a:rPr>
                <a:t>Aleksandar </a:t>
              </a:r>
              <a:r>
                <a:rPr lang="en-US" sz="2400" dirty="0" err="1">
                  <a:solidFill>
                    <a:schemeClr val="tx1"/>
                  </a:solidFill>
                </a:rPr>
                <a:t>Caparoski</a:t>
              </a:r>
              <a:r>
                <a:rPr lang="en-US" sz="2400" dirty="0">
                  <a:solidFill>
                    <a:schemeClr val="tx1"/>
                  </a:solidFill>
                </a:rPr>
                <a:t>,</a:t>
              </a:r>
            </a:p>
            <a:p>
              <a:r>
                <a:rPr lang="en-US" sz="2400" dirty="0" err="1">
                  <a:solidFill>
                    <a:schemeClr val="tx1"/>
                  </a:solidFill>
                </a:rPr>
                <a:t>Venko</a:t>
              </a:r>
              <a:r>
                <a:rPr lang="en-US" sz="2400" dirty="0">
                  <a:solidFill>
                    <a:schemeClr val="tx1"/>
                  </a:solidFill>
                </a:rPr>
                <a:t> </a:t>
              </a:r>
              <a:r>
                <a:rPr lang="en-US" sz="2400" dirty="0" err="1">
                  <a:solidFill>
                    <a:schemeClr val="tx1"/>
                  </a:solidFill>
                </a:rPr>
                <a:t>Filipce</a:t>
              </a:r>
              <a:r>
                <a:rPr lang="en-US" sz="2400" dirty="0">
                  <a:solidFill>
                    <a:schemeClr val="tx1"/>
                  </a:solidFill>
                </a:rPr>
                <a:t>,</a:t>
              </a:r>
            </a:p>
            <a:p>
              <a:r>
                <a:rPr lang="en-US" sz="2400" dirty="0">
                  <a:solidFill>
                    <a:schemeClr val="tx1"/>
                  </a:solidFill>
                </a:rPr>
                <a:t>Ana </a:t>
              </a:r>
              <a:r>
                <a:rPr lang="en-US" sz="2400" dirty="0" err="1">
                  <a:solidFill>
                    <a:schemeClr val="tx1"/>
                  </a:solidFill>
                </a:rPr>
                <a:t>Mihajlovska</a:t>
              </a:r>
              <a:r>
                <a:rPr lang="en-US" sz="2400" dirty="0">
                  <a:solidFill>
                    <a:schemeClr val="tx1"/>
                  </a:solidFill>
                </a:rPr>
                <a:t> </a:t>
              </a:r>
              <a:r>
                <a:rPr lang="en-US" sz="2400" dirty="0" err="1">
                  <a:solidFill>
                    <a:schemeClr val="tx1"/>
                  </a:solidFill>
                </a:rPr>
                <a:t>Rendevska</a:t>
              </a:r>
              <a:r>
                <a:rPr lang="en-US" sz="2400" dirty="0">
                  <a:solidFill>
                    <a:schemeClr val="tx1"/>
                  </a:solidFill>
                </a:rPr>
                <a:t> </a:t>
              </a:r>
            </a:p>
          </p:txBody>
        </p:sp>
      </p:grpSp>
    </p:spTree>
    <p:extLst>
      <p:ext uri="{BB962C8B-B14F-4D97-AF65-F5344CB8AC3E}">
        <p14:creationId xmlns:p14="http://schemas.microsoft.com/office/powerpoint/2010/main" val="35023300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C2CE16EF-E04E-4E78-AC21-EE0A304A412D}"/>
              </a:ext>
            </a:extLst>
          </p:cNvPr>
          <p:cNvPicPr>
            <a:picLocks noChangeAspect="1"/>
          </p:cNvPicPr>
          <p:nvPr/>
        </p:nvPicPr>
        <p:blipFill>
          <a:blip r:embed="rId2"/>
          <a:stretch>
            <a:fillRect/>
          </a:stretch>
        </p:blipFill>
        <p:spPr>
          <a:xfrm>
            <a:off x="16933" y="274638"/>
            <a:ext cx="8991601" cy="960749"/>
          </a:xfrm>
          <a:prstGeom prst="rect">
            <a:avLst/>
          </a:prstGeom>
        </p:spPr>
      </p:pic>
      <p:sp>
        <p:nvSpPr>
          <p:cNvPr id="2" name="Title 1">
            <a:extLst>
              <a:ext uri="{FF2B5EF4-FFF2-40B4-BE49-F238E27FC236}">
                <a16:creationId xmlns="" xmlns:a16="http://schemas.microsoft.com/office/drawing/2014/main" id="{49C05953-723A-43D0-9FCF-9D11416B41FA}"/>
              </a:ext>
            </a:extLst>
          </p:cNvPr>
          <p:cNvSpPr>
            <a:spLocks noGrp="1"/>
          </p:cNvSpPr>
          <p:nvPr>
            <p:ph type="title"/>
          </p:nvPr>
        </p:nvSpPr>
        <p:spPr>
          <a:xfrm>
            <a:off x="457200" y="152400"/>
            <a:ext cx="8229600" cy="1143000"/>
          </a:xfrm>
        </p:spPr>
        <p:txBody>
          <a:bodyPr>
            <a:normAutofit/>
          </a:bodyPr>
          <a:lstStyle/>
          <a:p>
            <a:r>
              <a:rPr lang="en-US" dirty="0"/>
              <a:t>Model characteristics and fit</a:t>
            </a:r>
            <a:endParaRPr lang="mk-MK" dirty="0"/>
          </a:p>
        </p:txBody>
      </p:sp>
      <p:pic>
        <p:nvPicPr>
          <p:cNvPr id="5" name="Content Placeholder 4">
            <a:extLst>
              <a:ext uri="{FF2B5EF4-FFF2-40B4-BE49-F238E27FC236}">
                <a16:creationId xmlns="" xmlns:a16="http://schemas.microsoft.com/office/drawing/2014/main" id="{34B28938-1245-4E75-99BC-72D21A13CBDB}"/>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b="66328"/>
          <a:stretch/>
        </p:blipFill>
        <p:spPr>
          <a:xfrm>
            <a:off x="114300" y="1417638"/>
            <a:ext cx="8915400" cy="3371774"/>
          </a:xfrm>
        </p:spPr>
      </p:pic>
      <p:sp>
        <p:nvSpPr>
          <p:cNvPr id="3" name="Rectangle 2">
            <a:extLst>
              <a:ext uri="{FF2B5EF4-FFF2-40B4-BE49-F238E27FC236}">
                <a16:creationId xmlns="" xmlns:a16="http://schemas.microsoft.com/office/drawing/2014/main" id="{1933C495-F1CF-421F-81CD-36F2FF57E3B6}"/>
              </a:ext>
            </a:extLst>
          </p:cNvPr>
          <p:cNvSpPr/>
          <p:nvPr/>
        </p:nvSpPr>
        <p:spPr>
          <a:xfrm>
            <a:off x="114300" y="5005530"/>
            <a:ext cx="8894234"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n-US" dirty="0">
                <a:latin typeface="+mj-lt"/>
                <a:ea typeface="Calibri" panose="020F0502020204030204" pitchFamily="34" charset="0"/>
              </a:rPr>
              <a:t>-a </a:t>
            </a:r>
            <a:r>
              <a:rPr lang="en-US" b="1" dirty="0">
                <a:latin typeface="+mj-lt"/>
                <a:ea typeface="Calibri" panose="020F0502020204030204" pitchFamily="34" charset="0"/>
              </a:rPr>
              <a:t>function for modeling of the neurological response after ICH, on the basis of the detected TNF-α levels at admission (</a:t>
            </a:r>
            <a:r>
              <a:rPr lang="pt-BR" b="1" dirty="0">
                <a:latin typeface="+mj-lt"/>
                <a:ea typeface="Calibri" panose="020F0502020204030204" pitchFamily="34" charset="0"/>
              </a:rPr>
              <a:t>R</a:t>
            </a:r>
            <a:r>
              <a:rPr lang="pt-BR" b="1" baseline="30000" dirty="0">
                <a:latin typeface="+mj-lt"/>
                <a:ea typeface="Calibri" panose="020F0502020204030204" pitchFamily="34" charset="0"/>
              </a:rPr>
              <a:t>2</a:t>
            </a:r>
            <a:r>
              <a:rPr lang="pt-BR" b="1" dirty="0">
                <a:latin typeface="+mj-lt"/>
                <a:ea typeface="Calibri" panose="020F0502020204030204" pitchFamily="34" charset="0"/>
              </a:rPr>
              <a:t> = 0.862, adjusted R</a:t>
            </a:r>
            <a:r>
              <a:rPr lang="pt-BR" b="1" baseline="30000" dirty="0">
                <a:latin typeface="+mj-lt"/>
                <a:ea typeface="Calibri" panose="020F0502020204030204" pitchFamily="34" charset="0"/>
              </a:rPr>
              <a:t>2</a:t>
            </a:r>
            <a:r>
              <a:rPr lang="pt-BR" b="1" dirty="0">
                <a:latin typeface="+mj-lt"/>
                <a:ea typeface="Calibri" panose="020F0502020204030204" pitchFamily="34" charset="0"/>
              </a:rPr>
              <a:t> = 0.859</a:t>
            </a:r>
            <a:r>
              <a:rPr lang="en-US" b="1" dirty="0">
                <a:latin typeface="+mj-lt"/>
                <a:ea typeface="Calibri" panose="020F0502020204030204" pitchFamily="34" charset="0"/>
              </a:rPr>
              <a:t>)</a:t>
            </a:r>
            <a:endParaRPr lang="mk-MK" b="1" dirty="0">
              <a:latin typeface="+mj-lt"/>
            </a:endParaRPr>
          </a:p>
        </p:txBody>
      </p:sp>
      <p:pic>
        <p:nvPicPr>
          <p:cNvPr id="4" name="Picture 3">
            <a:extLst>
              <a:ext uri="{FF2B5EF4-FFF2-40B4-BE49-F238E27FC236}">
                <a16:creationId xmlns="" xmlns:a16="http://schemas.microsoft.com/office/drawing/2014/main" id="{49B85C8C-8D2C-4FF1-B1A0-E90B6E8FC662}"/>
              </a:ext>
            </a:extLst>
          </p:cNvPr>
          <p:cNvPicPr>
            <a:picLocks noChangeAspect="1"/>
          </p:cNvPicPr>
          <p:nvPr/>
        </p:nvPicPr>
        <p:blipFill>
          <a:blip r:embed="rId4"/>
          <a:stretch>
            <a:fillRect/>
          </a:stretch>
        </p:blipFill>
        <p:spPr>
          <a:xfrm>
            <a:off x="114300" y="6074243"/>
            <a:ext cx="5926667" cy="475252"/>
          </a:xfrm>
          <a:prstGeom prst="rect">
            <a:avLst/>
          </a:prstGeom>
        </p:spPr>
        <p:style>
          <a:lnRef idx="2">
            <a:schemeClr val="accent2"/>
          </a:lnRef>
          <a:fillRef idx="1">
            <a:schemeClr val="lt1"/>
          </a:fillRef>
          <a:effectRef idx="0">
            <a:schemeClr val="accent2"/>
          </a:effectRef>
          <a:fontRef idx="minor">
            <a:schemeClr val="dk1"/>
          </a:fontRef>
        </p:style>
      </p:pic>
      <p:sp>
        <p:nvSpPr>
          <p:cNvPr id="7" name="Rectangle 6">
            <a:extLst>
              <a:ext uri="{FF2B5EF4-FFF2-40B4-BE49-F238E27FC236}">
                <a16:creationId xmlns="" xmlns:a16="http://schemas.microsoft.com/office/drawing/2014/main" id="{DB68391D-742C-4865-A18D-38E9F525AA1B}"/>
              </a:ext>
            </a:extLst>
          </p:cNvPr>
          <p:cNvSpPr/>
          <p:nvPr/>
        </p:nvSpPr>
        <p:spPr>
          <a:xfrm>
            <a:off x="6172200" y="6096000"/>
            <a:ext cx="2324100" cy="4001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n-US" sz="2000" dirty="0">
                <a:latin typeface="+mj-lt"/>
                <a:ea typeface="Calibri" panose="020F0502020204030204" pitchFamily="34" charset="0"/>
              </a:rPr>
              <a:t>Prediction formula</a:t>
            </a:r>
            <a:endParaRPr lang="mk-MK" sz="2000" b="1" dirty="0">
              <a:latin typeface="+mj-lt"/>
            </a:endParaRPr>
          </a:p>
        </p:txBody>
      </p:sp>
      <p:pic>
        <p:nvPicPr>
          <p:cNvPr id="9" name="Picture 8">
            <a:extLst>
              <a:ext uri="{FF2B5EF4-FFF2-40B4-BE49-F238E27FC236}">
                <a16:creationId xmlns="" xmlns:a16="http://schemas.microsoft.com/office/drawing/2014/main" id="{C039E16C-6B3F-46AD-8E29-A1E0C4D29247}"/>
              </a:ext>
            </a:extLst>
          </p:cNvPr>
          <p:cNvPicPr>
            <a:picLocks noChangeAspect="1"/>
          </p:cNvPicPr>
          <p:nvPr/>
        </p:nvPicPr>
        <p:blipFill>
          <a:blip r:embed="rId5"/>
          <a:stretch>
            <a:fillRect/>
          </a:stretch>
        </p:blipFill>
        <p:spPr>
          <a:xfrm>
            <a:off x="7810501" y="4557562"/>
            <a:ext cx="1172633" cy="1351977"/>
          </a:xfrm>
          <a:prstGeom prst="rect">
            <a:avLst/>
          </a:prstGeom>
        </p:spPr>
      </p:pic>
    </p:spTree>
    <p:extLst>
      <p:ext uri="{BB962C8B-B14F-4D97-AF65-F5344CB8AC3E}">
        <p14:creationId xmlns:p14="http://schemas.microsoft.com/office/powerpoint/2010/main" val="27175602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452806F9-4E18-4330-B531-B0ABADE8F0D5}"/>
              </a:ext>
            </a:extLst>
          </p:cNvPr>
          <p:cNvPicPr>
            <a:picLocks noChangeAspect="1"/>
          </p:cNvPicPr>
          <p:nvPr/>
        </p:nvPicPr>
        <p:blipFill>
          <a:blip r:embed="rId2"/>
          <a:stretch>
            <a:fillRect/>
          </a:stretch>
        </p:blipFill>
        <p:spPr>
          <a:xfrm>
            <a:off x="16933" y="274638"/>
            <a:ext cx="8991601" cy="960749"/>
          </a:xfrm>
          <a:prstGeom prst="rect">
            <a:avLst/>
          </a:prstGeom>
        </p:spPr>
      </p:pic>
      <p:sp>
        <p:nvSpPr>
          <p:cNvPr id="2" name="Title 1">
            <a:extLst>
              <a:ext uri="{FF2B5EF4-FFF2-40B4-BE49-F238E27FC236}">
                <a16:creationId xmlns="" xmlns:a16="http://schemas.microsoft.com/office/drawing/2014/main" id="{08B2C8FF-2D65-4875-A320-9A3A7615D35D}"/>
              </a:ext>
            </a:extLst>
          </p:cNvPr>
          <p:cNvSpPr>
            <a:spLocks noGrp="1"/>
          </p:cNvSpPr>
          <p:nvPr>
            <p:ph type="title"/>
          </p:nvPr>
        </p:nvSpPr>
        <p:spPr>
          <a:xfrm>
            <a:off x="457200" y="76200"/>
            <a:ext cx="8229600" cy="1143000"/>
          </a:xfrm>
        </p:spPr>
        <p:txBody>
          <a:bodyPr>
            <a:noAutofit/>
          </a:bodyPr>
          <a:lstStyle/>
          <a:p>
            <a:r>
              <a:rPr lang="en-US" sz="2800" b="1" dirty="0"/>
              <a:t>Prognostication of the neurological outcome after ICH: binary logistics</a:t>
            </a:r>
            <a:endParaRPr lang="mk-MK" sz="2800" dirty="0"/>
          </a:p>
        </p:txBody>
      </p:sp>
      <p:graphicFrame>
        <p:nvGraphicFramePr>
          <p:cNvPr id="8" name="Content Placeholder 7">
            <a:extLst>
              <a:ext uri="{FF2B5EF4-FFF2-40B4-BE49-F238E27FC236}">
                <a16:creationId xmlns="" xmlns:a16="http://schemas.microsoft.com/office/drawing/2014/main" id="{5FF423ED-0084-4344-AF16-EE52A417B42C}"/>
              </a:ext>
            </a:extLst>
          </p:cNvPr>
          <p:cNvGraphicFramePr>
            <a:graphicFrameLocks noGrp="1"/>
          </p:cNvGraphicFramePr>
          <p:nvPr>
            <p:ph idx="1"/>
            <p:extLst>
              <p:ext uri="{D42A27DB-BD31-4B8C-83A1-F6EECF244321}">
                <p14:modId xmlns:p14="http://schemas.microsoft.com/office/powerpoint/2010/main" val="398676518"/>
              </p:ext>
            </p:extLst>
          </p:nvPr>
        </p:nvGraphicFramePr>
        <p:xfrm>
          <a:off x="0" y="4217060"/>
          <a:ext cx="8991601" cy="26409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a:extLst>
              <a:ext uri="{FF2B5EF4-FFF2-40B4-BE49-F238E27FC236}">
                <a16:creationId xmlns="" xmlns:a16="http://schemas.microsoft.com/office/drawing/2014/main" id="{DE10839C-1DDB-4085-9D34-DE1FE9E67731}"/>
              </a:ext>
            </a:extLst>
          </p:cNvPr>
          <p:cNvSpPr/>
          <p:nvPr/>
        </p:nvSpPr>
        <p:spPr>
          <a:xfrm>
            <a:off x="228599" y="1235387"/>
            <a:ext cx="5464559" cy="4001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n-US" sz="2000" dirty="0">
                <a:latin typeface="+mj-lt"/>
                <a:ea typeface="Calibri" panose="020F0502020204030204" pitchFamily="34" charset="0"/>
              </a:rPr>
              <a:t>Probability function for poor outcome</a:t>
            </a:r>
            <a:endParaRPr lang="mk-MK" sz="2000" b="1" dirty="0">
              <a:latin typeface="+mj-lt"/>
            </a:endParaRPr>
          </a:p>
        </p:txBody>
      </p:sp>
      <p:pic>
        <p:nvPicPr>
          <p:cNvPr id="4" name="Picture 3">
            <a:extLst>
              <a:ext uri="{FF2B5EF4-FFF2-40B4-BE49-F238E27FC236}">
                <a16:creationId xmlns="" xmlns:a16="http://schemas.microsoft.com/office/drawing/2014/main" id="{64239D29-5D3E-4054-B1F5-A879B79A9988}"/>
              </a:ext>
            </a:extLst>
          </p:cNvPr>
          <p:cNvPicPr>
            <a:picLocks noChangeAspect="1"/>
          </p:cNvPicPr>
          <p:nvPr/>
        </p:nvPicPr>
        <p:blipFill>
          <a:blip r:embed="rId8">
            <a:extLst>
              <a:ext uri="{BEBA8EAE-BF5A-486C-A8C5-ECC9F3942E4B}">
                <a14:imgProps xmlns:a14="http://schemas.microsoft.com/office/drawing/2010/main">
                  <a14:imgLayer r:embed="rId9">
                    <a14:imgEffect>
                      <a14:sharpenSoften amount="50000"/>
                    </a14:imgEffect>
                  </a14:imgLayer>
                </a14:imgProps>
              </a:ext>
            </a:extLst>
          </a:blip>
          <a:stretch>
            <a:fillRect/>
          </a:stretch>
        </p:blipFill>
        <p:spPr>
          <a:xfrm>
            <a:off x="220132" y="1781522"/>
            <a:ext cx="7323668" cy="2213313"/>
          </a:xfrm>
          <a:prstGeom prst="rect">
            <a:avLst/>
          </a:prstGeom>
        </p:spPr>
        <p:style>
          <a:lnRef idx="2">
            <a:schemeClr val="accent2">
              <a:shade val="50000"/>
            </a:schemeClr>
          </a:lnRef>
          <a:fillRef idx="1">
            <a:schemeClr val="accent2"/>
          </a:fillRef>
          <a:effectRef idx="0">
            <a:schemeClr val="accent2"/>
          </a:effectRef>
          <a:fontRef idx="minor">
            <a:schemeClr val="lt1"/>
          </a:fontRef>
        </p:style>
      </p:pic>
      <p:pic>
        <p:nvPicPr>
          <p:cNvPr id="9" name="Picture 8">
            <a:extLst>
              <a:ext uri="{FF2B5EF4-FFF2-40B4-BE49-F238E27FC236}">
                <a16:creationId xmlns="" xmlns:a16="http://schemas.microsoft.com/office/drawing/2014/main" id="{1BFAD06B-8564-4569-8077-EF8FDAEF2A16}"/>
              </a:ext>
            </a:extLst>
          </p:cNvPr>
          <p:cNvPicPr>
            <a:picLocks noChangeAspect="1"/>
          </p:cNvPicPr>
          <p:nvPr/>
        </p:nvPicPr>
        <p:blipFill>
          <a:blip r:embed="rId10"/>
          <a:stretch>
            <a:fillRect/>
          </a:stretch>
        </p:blipFill>
        <p:spPr>
          <a:xfrm>
            <a:off x="7687357" y="2057400"/>
            <a:ext cx="1321177" cy="1683435"/>
          </a:xfrm>
          <a:prstGeom prst="rect">
            <a:avLst/>
          </a:prstGeom>
        </p:spPr>
      </p:pic>
      <p:pic>
        <p:nvPicPr>
          <p:cNvPr id="11" name="Picture 10">
            <a:extLst>
              <a:ext uri="{FF2B5EF4-FFF2-40B4-BE49-F238E27FC236}">
                <a16:creationId xmlns="" xmlns:a16="http://schemas.microsoft.com/office/drawing/2014/main" id="{59D5D044-EEEF-4686-9F33-1C8210F43E05}"/>
              </a:ext>
            </a:extLst>
          </p:cNvPr>
          <p:cNvPicPr>
            <a:picLocks noChangeAspect="1"/>
          </p:cNvPicPr>
          <p:nvPr/>
        </p:nvPicPr>
        <p:blipFill>
          <a:blip r:embed="rId11"/>
          <a:stretch>
            <a:fillRect/>
          </a:stretch>
        </p:blipFill>
        <p:spPr>
          <a:xfrm>
            <a:off x="8328291" y="5402038"/>
            <a:ext cx="717017" cy="2640940"/>
          </a:xfrm>
          <a:prstGeom prst="rect">
            <a:avLst/>
          </a:prstGeom>
        </p:spPr>
      </p:pic>
    </p:spTree>
    <p:extLst>
      <p:ext uri="{BB962C8B-B14F-4D97-AF65-F5344CB8AC3E}">
        <p14:creationId xmlns:p14="http://schemas.microsoft.com/office/powerpoint/2010/main" val="11124659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B7FD4EB5-0878-4F5C-B382-B1C0E16E850E}"/>
              </a:ext>
            </a:extLst>
          </p:cNvPr>
          <p:cNvPicPr>
            <a:picLocks noChangeAspect="1"/>
          </p:cNvPicPr>
          <p:nvPr/>
        </p:nvPicPr>
        <p:blipFill>
          <a:blip r:embed="rId2"/>
          <a:stretch>
            <a:fillRect/>
          </a:stretch>
        </p:blipFill>
        <p:spPr>
          <a:xfrm>
            <a:off x="16933" y="274638"/>
            <a:ext cx="8991601" cy="960749"/>
          </a:xfrm>
          <a:prstGeom prst="rect">
            <a:avLst/>
          </a:prstGeom>
        </p:spPr>
      </p:pic>
      <p:sp>
        <p:nvSpPr>
          <p:cNvPr id="2" name="Title 1">
            <a:extLst>
              <a:ext uri="{FF2B5EF4-FFF2-40B4-BE49-F238E27FC236}">
                <a16:creationId xmlns="" xmlns:a16="http://schemas.microsoft.com/office/drawing/2014/main" id="{E567CB56-4768-4B21-A1CE-0179FAC35606}"/>
              </a:ext>
            </a:extLst>
          </p:cNvPr>
          <p:cNvSpPr>
            <a:spLocks noGrp="1"/>
          </p:cNvSpPr>
          <p:nvPr>
            <p:ph type="title"/>
          </p:nvPr>
        </p:nvSpPr>
        <p:spPr>
          <a:xfrm>
            <a:off x="457200" y="92387"/>
            <a:ext cx="8229600" cy="1143000"/>
          </a:xfrm>
        </p:spPr>
        <p:txBody>
          <a:bodyPr>
            <a:noAutofit/>
          </a:bodyPr>
          <a:lstStyle/>
          <a:p>
            <a:r>
              <a:rPr lang="en-US" sz="2800" b="1" dirty="0"/>
              <a:t>Modeling of the poor outcome after ICH as a response to the detected TNF-α levels at admission </a:t>
            </a:r>
            <a:endParaRPr lang="mk-MK" sz="2800" b="1" dirty="0"/>
          </a:p>
        </p:txBody>
      </p:sp>
      <p:pic>
        <p:nvPicPr>
          <p:cNvPr id="5" name="Content Placeholder 4">
            <a:extLst>
              <a:ext uri="{FF2B5EF4-FFF2-40B4-BE49-F238E27FC236}">
                <a16:creationId xmlns="" xmlns:a16="http://schemas.microsoft.com/office/drawing/2014/main" id="{30521238-05ED-43D6-89BA-B11297CEC10C}"/>
              </a:ext>
            </a:extLst>
          </p:cNvPr>
          <p:cNvPicPr>
            <a:picLocks noGrp="1" noChangeAspect="1"/>
          </p:cNvPicPr>
          <p:nvPr>
            <p:ph idx="1"/>
          </p:nvPr>
        </p:nvPicPr>
        <p:blipFill rotWithShape="1">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t="31989" b="34731"/>
          <a:stretch/>
        </p:blipFill>
        <p:spPr>
          <a:xfrm>
            <a:off x="42332" y="1417637"/>
            <a:ext cx="8966201" cy="3351449"/>
          </a:xfrm>
        </p:spPr>
      </p:pic>
    </p:spTree>
    <p:extLst>
      <p:ext uri="{BB962C8B-B14F-4D97-AF65-F5344CB8AC3E}">
        <p14:creationId xmlns:p14="http://schemas.microsoft.com/office/powerpoint/2010/main" val="26879404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4A83E11E-A41F-463E-9D7E-ED11B3DDF164}"/>
              </a:ext>
            </a:extLst>
          </p:cNvPr>
          <p:cNvPicPr>
            <a:picLocks noChangeAspect="1"/>
          </p:cNvPicPr>
          <p:nvPr/>
        </p:nvPicPr>
        <p:blipFill>
          <a:blip r:embed="rId2"/>
          <a:stretch>
            <a:fillRect/>
          </a:stretch>
        </p:blipFill>
        <p:spPr>
          <a:xfrm>
            <a:off x="16933" y="152400"/>
            <a:ext cx="8991601" cy="1630362"/>
          </a:xfrm>
          <a:prstGeom prst="rect">
            <a:avLst/>
          </a:prstGeom>
        </p:spPr>
      </p:pic>
      <p:sp>
        <p:nvSpPr>
          <p:cNvPr id="2" name="Title 1">
            <a:extLst>
              <a:ext uri="{FF2B5EF4-FFF2-40B4-BE49-F238E27FC236}">
                <a16:creationId xmlns="" xmlns:a16="http://schemas.microsoft.com/office/drawing/2014/main" id="{75BDBF4B-3A3F-45A3-9CE9-3A2B2A45EEDE}"/>
              </a:ext>
            </a:extLst>
          </p:cNvPr>
          <p:cNvSpPr>
            <a:spLocks noGrp="1"/>
          </p:cNvSpPr>
          <p:nvPr>
            <p:ph type="title"/>
          </p:nvPr>
        </p:nvSpPr>
        <p:spPr/>
        <p:txBody>
          <a:bodyPr>
            <a:noAutofit/>
          </a:bodyPr>
          <a:lstStyle/>
          <a:p>
            <a:r>
              <a:rPr lang="en-US" sz="2800" b="1" dirty="0">
                <a:ea typeface="Calibri" panose="020F0502020204030204" pitchFamily="34" charset="0"/>
              </a:rPr>
              <a:t>The value of &gt;110.35 </a:t>
            </a:r>
            <a:r>
              <a:rPr lang="en-US" sz="2800" b="1" dirty="0" err="1">
                <a:ea typeface="Calibri" panose="020F0502020204030204" pitchFamily="34" charset="0"/>
              </a:rPr>
              <a:t>pg</a:t>
            </a:r>
            <a:r>
              <a:rPr lang="en-US" sz="2800" b="1" dirty="0">
                <a:ea typeface="Calibri" panose="020F0502020204030204" pitchFamily="34" charset="0"/>
              </a:rPr>
              <a:t>/mL </a:t>
            </a:r>
            <a:r>
              <a:rPr lang="en-US" sz="2800" dirty="0">
                <a:ea typeface="Calibri" panose="020F0502020204030204" pitchFamily="34" charset="0"/>
              </a:rPr>
              <a:t>of the initial TNF-α levels at admission estimated as an </a:t>
            </a:r>
            <a:r>
              <a:rPr lang="en-US" sz="2800" b="1" u="sng" dirty="0">
                <a:ea typeface="Calibri" panose="020F0502020204030204" pitchFamily="34" charset="0"/>
              </a:rPr>
              <a:t>optimal cutoff point </a:t>
            </a:r>
            <a:r>
              <a:rPr lang="en-US" sz="2800" dirty="0">
                <a:ea typeface="Calibri" panose="020F0502020204030204" pitchFamily="34" charset="0"/>
              </a:rPr>
              <a:t>associated with poor prognosis</a:t>
            </a:r>
            <a:endParaRPr lang="mk-MK" sz="2800" dirty="0"/>
          </a:p>
        </p:txBody>
      </p:sp>
      <p:pic>
        <p:nvPicPr>
          <p:cNvPr id="5" name="Picture 4">
            <a:extLst>
              <a:ext uri="{FF2B5EF4-FFF2-40B4-BE49-F238E27FC236}">
                <a16:creationId xmlns="" xmlns:a16="http://schemas.microsoft.com/office/drawing/2014/main" id="{F3C591C7-3510-420A-B07D-8AF069CC4D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66" y="1782762"/>
            <a:ext cx="4995334" cy="4938943"/>
          </a:xfrm>
          <a:prstGeom prst="rect">
            <a:avLst/>
          </a:prstGeom>
        </p:spPr>
      </p:pic>
      <p:pic>
        <p:nvPicPr>
          <p:cNvPr id="6" name="Content Placeholder 4">
            <a:extLst>
              <a:ext uri="{FF2B5EF4-FFF2-40B4-BE49-F238E27FC236}">
                <a16:creationId xmlns="" xmlns:a16="http://schemas.microsoft.com/office/drawing/2014/main" id="{D92F6E31-603A-48FF-BD71-45A7EB76DE47}"/>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51773" t="65269"/>
          <a:stretch/>
        </p:blipFill>
        <p:spPr>
          <a:xfrm>
            <a:off x="4870869" y="2147886"/>
            <a:ext cx="4239265" cy="3429000"/>
          </a:xfrm>
          <a:prstGeom prst="rect">
            <a:avLst/>
          </a:prstGeom>
        </p:spPr>
      </p:pic>
    </p:spTree>
    <p:extLst>
      <p:ext uri="{BB962C8B-B14F-4D97-AF65-F5344CB8AC3E}">
        <p14:creationId xmlns:p14="http://schemas.microsoft.com/office/powerpoint/2010/main" val="6114748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86928ADF-414C-480E-A06B-63CDDAA7B43E}"/>
              </a:ext>
            </a:extLst>
          </p:cNvPr>
          <p:cNvPicPr>
            <a:picLocks noChangeAspect="1"/>
          </p:cNvPicPr>
          <p:nvPr/>
        </p:nvPicPr>
        <p:blipFill>
          <a:blip r:embed="rId2"/>
          <a:stretch>
            <a:fillRect/>
          </a:stretch>
        </p:blipFill>
        <p:spPr>
          <a:xfrm>
            <a:off x="16933" y="152400"/>
            <a:ext cx="8991601" cy="960749"/>
          </a:xfrm>
          <a:prstGeom prst="rect">
            <a:avLst/>
          </a:prstGeom>
        </p:spPr>
      </p:pic>
      <p:sp>
        <p:nvSpPr>
          <p:cNvPr id="2" name="Title 1">
            <a:extLst>
              <a:ext uri="{FF2B5EF4-FFF2-40B4-BE49-F238E27FC236}">
                <a16:creationId xmlns="" xmlns:a16="http://schemas.microsoft.com/office/drawing/2014/main" id="{59910509-9F81-445D-8D90-41A51C93611A}"/>
              </a:ext>
            </a:extLst>
          </p:cNvPr>
          <p:cNvSpPr>
            <a:spLocks noGrp="1"/>
          </p:cNvSpPr>
          <p:nvPr>
            <p:ph type="title"/>
          </p:nvPr>
        </p:nvSpPr>
        <p:spPr>
          <a:xfrm>
            <a:off x="457200" y="0"/>
            <a:ext cx="8229600" cy="1143000"/>
          </a:xfrm>
        </p:spPr>
        <p:txBody>
          <a:bodyPr>
            <a:normAutofit/>
          </a:bodyPr>
          <a:lstStyle/>
          <a:p>
            <a:r>
              <a:rPr lang="en-US" sz="4000" dirty="0"/>
              <a:t>Canonical Discriminant Analysis </a:t>
            </a:r>
            <a:endParaRPr lang="mk-MK" sz="4000" dirty="0"/>
          </a:p>
        </p:txBody>
      </p:sp>
      <p:sp>
        <p:nvSpPr>
          <p:cNvPr id="3" name="Content Placeholder 2">
            <a:extLst>
              <a:ext uri="{FF2B5EF4-FFF2-40B4-BE49-F238E27FC236}">
                <a16:creationId xmlns="" xmlns:a16="http://schemas.microsoft.com/office/drawing/2014/main" id="{841745AD-C7C3-408A-81C1-88F68DAF8D49}"/>
              </a:ext>
            </a:extLst>
          </p:cNvPr>
          <p:cNvSpPr>
            <a:spLocks noGrp="1"/>
          </p:cNvSpPr>
          <p:nvPr>
            <p:ph idx="1"/>
          </p:nvPr>
        </p:nvSpPr>
        <p:spPr>
          <a:xfrm>
            <a:off x="135466" y="1265237"/>
            <a:ext cx="8229600" cy="4525963"/>
          </a:xfrm>
        </p:spPr>
        <p:txBody>
          <a:bodyPr>
            <a:normAutofit/>
          </a:bodyPr>
          <a:lstStyle/>
          <a:p>
            <a:pPr marL="0" indent="0">
              <a:buNone/>
            </a:pPr>
            <a:r>
              <a:rPr lang="en-US" sz="2000" dirty="0"/>
              <a:t>How well the radiological and biochemical markers included in our study can predict the neurological outcome after ICH?</a:t>
            </a:r>
          </a:p>
          <a:p>
            <a:endParaRPr lang="mk-MK" sz="2400" dirty="0"/>
          </a:p>
        </p:txBody>
      </p:sp>
      <p:sp>
        <p:nvSpPr>
          <p:cNvPr id="5" name="Rectangle 4">
            <a:extLst>
              <a:ext uri="{FF2B5EF4-FFF2-40B4-BE49-F238E27FC236}">
                <a16:creationId xmlns="" xmlns:a16="http://schemas.microsoft.com/office/drawing/2014/main" id="{7EEB60DB-C140-42A7-B715-1F548E8FFC7A}"/>
              </a:ext>
            </a:extLst>
          </p:cNvPr>
          <p:cNvSpPr/>
          <p:nvPr/>
        </p:nvSpPr>
        <p:spPr>
          <a:xfrm>
            <a:off x="6214533" y="3122884"/>
            <a:ext cx="2624902" cy="2554545"/>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r>
              <a:rPr lang="en-US" sz="2000" dirty="0"/>
              <a:t>TNF-α  - AGAIN with </a:t>
            </a:r>
            <a:r>
              <a:rPr lang="en-US" sz="2000" b="1" i="1" u="sng" dirty="0"/>
              <a:t>highest canonical weight and the highest loading</a:t>
            </a:r>
            <a:r>
              <a:rPr lang="en-US" sz="2000" dirty="0"/>
              <a:t>, showing a significant degree of positive association with the poor outcome. </a:t>
            </a:r>
            <a:endParaRPr lang="mk-MK" sz="2000" dirty="0"/>
          </a:p>
        </p:txBody>
      </p:sp>
      <p:pic>
        <p:nvPicPr>
          <p:cNvPr id="7" name="Picture 6">
            <a:extLst>
              <a:ext uri="{FF2B5EF4-FFF2-40B4-BE49-F238E27FC236}">
                <a16:creationId xmlns="" xmlns:a16="http://schemas.microsoft.com/office/drawing/2014/main" id="{ED5E1E8E-4C46-4E12-A298-51ED4379FF29}"/>
              </a:ext>
            </a:extLst>
          </p:cNvPr>
          <p:cNvPicPr>
            <a:picLocks noChangeAspect="1"/>
          </p:cNvPicPr>
          <p:nvPr/>
        </p:nvPicPr>
        <p:blipFill rotWithShape="1">
          <a:blip r:embed="rId3"/>
          <a:srcRect r="2475"/>
          <a:stretch/>
        </p:blipFill>
        <p:spPr>
          <a:xfrm>
            <a:off x="177799" y="1978987"/>
            <a:ext cx="5994401" cy="4879013"/>
          </a:xfrm>
          <a:prstGeom prst="rect">
            <a:avLst/>
          </a:prstGeom>
        </p:spPr>
      </p:pic>
      <p:pic>
        <p:nvPicPr>
          <p:cNvPr id="8" name="Picture 7">
            <a:extLst>
              <a:ext uri="{FF2B5EF4-FFF2-40B4-BE49-F238E27FC236}">
                <a16:creationId xmlns="" xmlns:a16="http://schemas.microsoft.com/office/drawing/2014/main" id="{8CC719E7-AE8E-4007-957E-F71E01A6BE59}"/>
              </a:ext>
            </a:extLst>
          </p:cNvPr>
          <p:cNvPicPr>
            <a:picLocks noChangeAspect="1"/>
          </p:cNvPicPr>
          <p:nvPr/>
        </p:nvPicPr>
        <p:blipFill>
          <a:blip r:embed="rId4"/>
          <a:stretch>
            <a:fillRect/>
          </a:stretch>
        </p:blipFill>
        <p:spPr>
          <a:xfrm>
            <a:off x="7627386" y="5016848"/>
            <a:ext cx="1475360" cy="1841152"/>
          </a:xfrm>
          <a:prstGeom prst="rect">
            <a:avLst/>
          </a:prstGeom>
        </p:spPr>
      </p:pic>
      <p:pic>
        <p:nvPicPr>
          <p:cNvPr id="10" name="Picture 9">
            <a:extLst>
              <a:ext uri="{FF2B5EF4-FFF2-40B4-BE49-F238E27FC236}">
                <a16:creationId xmlns="" xmlns:a16="http://schemas.microsoft.com/office/drawing/2014/main" id="{B859AD67-5C31-42E7-8A47-6A075F378EF9}"/>
              </a:ext>
            </a:extLst>
          </p:cNvPr>
          <p:cNvPicPr>
            <a:picLocks noChangeAspect="1"/>
          </p:cNvPicPr>
          <p:nvPr/>
        </p:nvPicPr>
        <p:blipFill>
          <a:blip r:embed="rId5"/>
          <a:stretch>
            <a:fillRect/>
          </a:stretch>
        </p:blipFill>
        <p:spPr>
          <a:xfrm>
            <a:off x="6806369" y="5566751"/>
            <a:ext cx="924527" cy="1282782"/>
          </a:xfrm>
          <a:prstGeom prst="rect">
            <a:avLst/>
          </a:prstGeom>
        </p:spPr>
      </p:pic>
    </p:spTree>
    <p:extLst>
      <p:ext uri="{BB962C8B-B14F-4D97-AF65-F5344CB8AC3E}">
        <p14:creationId xmlns:p14="http://schemas.microsoft.com/office/powerpoint/2010/main" val="40340465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B25A2AA-30A1-4374-A28E-7B93C59CAC90}"/>
              </a:ext>
            </a:extLst>
          </p:cNvPr>
          <p:cNvSpPr>
            <a:spLocks noGrp="1"/>
          </p:cNvSpPr>
          <p:nvPr>
            <p:ph type="title"/>
          </p:nvPr>
        </p:nvSpPr>
        <p:spPr>
          <a:xfrm>
            <a:off x="-2912" y="271946"/>
            <a:ext cx="3362063" cy="1143000"/>
          </a:xfrm>
        </p:spPr>
        <p:style>
          <a:lnRef idx="0">
            <a:schemeClr val="accent2"/>
          </a:lnRef>
          <a:fillRef idx="3">
            <a:schemeClr val="accent2"/>
          </a:fillRef>
          <a:effectRef idx="3">
            <a:schemeClr val="accent2"/>
          </a:effectRef>
          <a:fontRef idx="minor">
            <a:schemeClr val="lt1"/>
          </a:fontRef>
        </p:style>
        <p:txBody>
          <a:bodyPr/>
          <a:lstStyle/>
          <a:p>
            <a:r>
              <a:rPr lang="en-US" dirty="0"/>
              <a:t>Summary</a:t>
            </a:r>
            <a:endParaRPr lang="mk-MK" dirty="0"/>
          </a:p>
        </p:txBody>
      </p:sp>
      <p:graphicFrame>
        <p:nvGraphicFramePr>
          <p:cNvPr id="20" name="Content Placeholder 19">
            <a:extLst>
              <a:ext uri="{FF2B5EF4-FFF2-40B4-BE49-F238E27FC236}">
                <a16:creationId xmlns="" xmlns:a16="http://schemas.microsoft.com/office/drawing/2014/main" id="{E6B9C793-478C-4E5E-A2B7-15C9C468486F}"/>
              </a:ext>
            </a:extLst>
          </p:cNvPr>
          <p:cNvGraphicFramePr>
            <a:graphicFrameLocks noGrp="1"/>
          </p:cNvGraphicFramePr>
          <p:nvPr>
            <p:ph idx="1"/>
            <p:extLst>
              <p:ext uri="{D42A27DB-BD31-4B8C-83A1-F6EECF244321}">
                <p14:modId xmlns:p14="http://schemas.microsoft.com/office/powerpoint/2010/main" val="251817603"/>
              </p:ext>
            </p:extLst>
          </p:nvPr>
        </p:nvGraphicFramePr>
        <p:xfrm>
          <a:off x="3534041" y="178626"/>
          <a:ext cx="5543021" cy="5746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oup 32">
            <a:extLst>
              <a:ext uri="{FF2B5EF4-FFF2-40B4-BE49-F238E27FC236}">
                <a16:creationId xmlns="" xmlns:a16="http://schemas.microsoft.com/office/drawing/2014/main" id="{0B6977DB-FCF2-4321-971E-61B3E2FB7B73}"/>
              </a:ext>
            </a:extLst>
          </p:cNvPr>
          <p:cNvGrpSpPr>
            <a:grpSpLocks/>
          </p:cNvGrpSpPr>
          <p:nvPr/>
        </p:nvGrpSpPr>
        <p:grpSpPr bwMode="auto">
          <a:xfrm>
            <a:off x="0" y="1247041"/>
            <a:ext cx="9144000" cy="5499100"/>
            <a:chOff x="0" y="712"/>
            <a:chExt cx="5760" cy="3095"/>
          </a:xfrm>
        </p:grpSpPr>
        <p:sp>
          <p:nvSpPr>
            <p:cNvPr id="6" name="Freeform 9">
              <a:extLst>
                <a:ext uri="{FF2B5EF4-FFF2-40B4-BE49-F238E27FC236}">
                  <a16:creationId xmlns="" xmlns:a16="http://schemas.microsoft.com/office/drawing/2014/main" id="{BFE6E72A-A46A-4C0E-8EF6-0980A97D3B8B}"/>
                </a:ext>
              </a:extLst>
            </p:cNvPr>
            <p:cNvSpPr>
              <a:spLocks/>
            </p:cNvSpPr>
            <p:nvPr/>
          </p:nvSpPr>
          <p:spPr bwMode="auto">
            <a:xfrm>
              <a:off x="1492" y="1353"/>
              <a:ext cx="231" cy="283"/>
            </a:xfrm>
            <a:custGeom>
              <a:avLst/>
              <a:gdLst>
                <a:gd name="T0" fmla="*/ 2147483647 w 241"/>
                <a:gd name="T1" fmla="*/ 2147483647 h 295"/>
                <a:gd name="T2" fmla="*/ 2147483647 w 241"/>
                <a:gd name="T3" fmla="*/ 2147483647 h 295"/>
                <a:gd name="T4" fmla="*/ 2147483647 w 241"/>
                <a:gd name="T5" fmla="*/ 2147483647 h 295"/>
                <a:gd name="T6" fmla="*/ 2147483647 w 241"/>
                <a:gd name="T7" fmla="*/ 2147483647 h 295"/>
                <a:gd name="T8" fmla="*/ 2147483647 w 241"/>
                <a:gd name="T9" fmla="*/ 2147483647 h 295"/>
                <a:gd name="T10" fmla="*/ 2147483647 w 241"/>
                <a:gd name="T11" fmla="*/ 2147483647 h 295"/>
                <a:gd name="T12" fmla="*/ 2147483647 w 241"/>
                <a:gd name="T13" fmla="*/ 2147483647 h 295"/>
                <a:gd name="T14" fmla="*/ 2147483647 w 241"/>
                <a:gd name="T15" fmla="*/ 2147483647 h 295"/>
                <a:gd name="T16" fmla="*/ 2147483647 w 241"/>
                <a:gd name="T17" fmla="*/ 0 h 295"/>
                <a:gd name="T18" fmla="*/ 2147483647 w 241"/>
                <a:gd name="T19" fmla="*/ 2147483647 h 295"/>
                <a:gd name="T20" fmla="*/ 2147483647 w 241"/>
                <a:gd name="T21" fmla="*/ 2147483647 h 295"/>
                <a:gd name="T22" fmla="*/ 2147483647 w 241"/>
                <a:gd name="T23" fmla="*/ 2147483647 h 295"/>
                <a:gd name="T24" fmla="*/ 2147483647 w 241"/>
                <a:gd name="T25" fmla="*/ 2147483647 h 295"/>
                <a:gd name="T26" fmla="*/ 2147483647 w 241"/>
                <a:gd name="T27" fmla="*/ 2147483647 h 295"/>
                <a:gd name="T28" fmla="*/ 2147483647 w 241"/>
                <a:gd name="T29" fmla="*/ 2147483647 h 295"/>
                <a:gd name="T30" fmla="*/ 2147483647 w 241"/>
                <a:gd name="T31" fmla="*/ 2147483647 h 295"/>
                <a:gd name="T32" fmla="*/ 2147483647 w 241"/>
                <a:gd name="T33" fmla="*/ 2147483647 h 295"/>
                <a:gd name="T34" fmla="*/ 2147483647 w 241"/>
                <a:gd name="T35" fmla="*/ 2147483647 h 295"/>
                <a:gd name="T36" fmla="*/ 2147483647 w 241"/>
                <a:gd name="T37" fmla="*/ 2147483647 h 295"/>
                <a:gd name="T38" fmla="*/ 0 w 241"/>
                <a:gd name="T39" fmla="*/ 2147483647 h 295"/>
                <a:gd name="T40" fmla="*/ 2147483647 w 241"/>
                <a:gd name="T41" fmla="*/ 2147483647 h 295"/>
                <a:gd name="T42" fmla="*/ 2147483647 w 241"/>
                <a:gd name="T43" fmla="*/ 2147483647 h 295"/>
                <a:gd name="T44" fmla="*/ 2147483647 w 241"/>
                <a:gd name="T45" fmla="*/ 2147483647 h 2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41"/>
                <a:gd name="T70" fmla="*/ 0 h 295"/>
                <a:gd name="T71" fmla="*/ 241 w 241"/>
                <a:gd name="T72" fmla="*/ 295 h 29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41" h="295">
                  <a:moveTo>
                    <a:pt x="40" y="157"/>
                  </a:moveTo>
                  <a:cubicBezTo>
                    <a:pt x="67" y="207"/>
                    <a:pt x="67" y="207"/>
                    <a:pt x="67" y="207"/>
                  </a:cubicBezTo>
                  <a:cubicBezTo>
                    <a:pt x="36" y="239"/>
                    <a:pt x="36" y="239"/>
                    <a:pt x="36" y="239"/>
                  </a:cubicBezTo>
                  <a:cubicBezTo>
                    <a:pt x="31" y="295"/>
                    <a:pt x="31" y="295"/>
                    <a:pt x="31" y="295"/>
                  </a:cubicBezTo>
                  <a:cubicBezTo>
                    <a:pt x="82" y="225"/>
                    <a:pt x="82" y="225"/>
                    <a:pt x="82" y="225"/>
                  </a:cubicBezTo>
                  <a:cubicBezTo>
                    <a:pt x="82" y="225"/>
                    <a:pt x="148" y="135"/>
                    <a:pt x="159" y="124"/>
                  </a:cubicBezTo>
                  <a:cubicBezTo>
                    <a:pt x="169" y="112"/>
                    <a:pt x="230" y="49"/>
                    <a:pt x="234" y="45"/>
                  </a:cubicBezTo>
                  <a:cubicBezTo>
                    <a:pt x="239" y="40"/>
                    <a:pt x="241" y="33"/>
                    <a:pt x="235" y="23"/>
                  </a:cubicBezTo>
                  <a:cubicBezTo>
                    <a:pt x="230" y="14"/>
                    <a:pt x="224" y="0"/>
                    <a:pt x="224" y="0"/>
                  </a:cubicBezTo>
                  <a:cubicBezTo>
                    <a:pt x="224" y="0"/>
                    <a:pt x="204" y="22"/>
                    <a:pt x="199" y="26"/>
                  </a:cubicBezTo>
                  <a:cubicBezTo>
                    <a:pt x="193" y="30"/>
                    <a:pt x="114" y="89"/>
                    <a:pt x="114" y="89"/>
                  </a:cubicBezTo>
                  <a:cubicBezTo>
                    <a:pt x="66" y="129"/>
                    <a:pt x="66" y="129"/>
                    <a:pt x="66" y="129"/>
                  </a:cubicBezTo>
                  <a:cubicBezTo>
                    <a:pt x="36" y="157"/>
                    <a:pt x="36" y="157"/>
                    <a:pt x="36" y="157"/>
                  </a:cubicBezTo>
                  <a:cubicBezTo>
                    <a:pt x="36" y="157"/>
                    <a:pt x="27" y="137"/>
                    <a:pt x="24" y="135"/>
                  </a:cubicBezTo>
                  <a:cubicBezTo>
                    <a:pt x="21" y="133"/>
                    <a:pt x="19" y="113"/>
                    <a:pt x="19" y="113"/>
                  </a:cubicBezTo>
                  <a:cubicBezTo>
                    <a:pt x="14" y="104"/>
                    <a:pt x="14" y="104"/>
                    <a:pt x="14" y="104"/>
                  </a:cubicBezTo>
                  <a:cubicBezTo>
                    <a:pt x="10" y="114"/>
                    <a:pt x="10" y="114"/>
                    <a:pt x="10" y="114"/>
                  </a:cubicBezTo>
                  <a:cubicBezTo>
                    <a:pt x="10" y="114"/>
                    <a:pt x="8" y="159"/>
                    <a:pt x="4" y="160"/>
                  </a:cubicBezTo>
                  <a:cubicBezTo>
                    <a:pt x="1" y="162"/>
                    <a:pt x="3" y="167"/>
                    <a:pt x="3" y="167"/>
                  </a:cubicBezTo>
                  <a:cubicBezTo>
                    <a:pt x="0" y="192"/>
                    <a:pt x="0" y="192"/>
                    <a:pt x="0" y="192"/>
                  </a:cubicBezTo>
                  <a:cubicBezTo>
                    <a:pt x="0" y="192"/>
                    <a:pt x="3" y="182"/>
                    <a:pt x="8" y="176"/>
                  </a:cubicBezTo>
                  <a:cubicBezTo>
                    <a:pt x="13" y="170"/>
                    <a:pt x="24" y="159"/>
                    <a:pt x="27" y="159"/>
                  </a:cubicBezTo>
                  <a:close/>
                </a:path>
              </a:pathLst>
            </a:custGeom>
            <a:solidFill>
              <a:srgbClr val="FFFFFF"/>
            </a:solidFill>
            <a:ln w="9525">
              <a:noFill/>
              <a:round/>
              <a:headEnd/>
              <a:tailEnd/>
            </a:ln>
          </p:spPr>
          <p:txBody>
            <a:bodyPr/>
            <a:lstStyle/>
            <a:p>
              <a:endParaRPr lang="en-US">
                <a:solidFill>
                  <a:prstClr val="black"/>
                </a:solidFill>
              </a:endParaRPr>
            </a:p>
          </p:txBody>
        </p:sp>
        <p:sp>
          <p:nvSpPr>
            <p:cNvPr id="7" name="Freeform 11">
              <a:extLst>
                <a:ext uri="{FF2B5EF4-FFF2-40B4-BE49-F238E27FC236}">
                  <a16:creationId xmlns="" xmlns:a16="http://schemas.microsoft.com/office/drawing/2014/main" id="{063557C1-F4E1-4EB9-B1F5-D17E45FCEB45}"/>
                </a:ext>
              </a:extLst>
            </p:cNvPr>
            <p:cNvSpPr>
              <a:spLocks/>
            </p:cNvSpPr>
            <p:nvPr/>
          </p:nvSpPr>
          <p:spPr bwMode="auto">
            <a:xfrm>
              <a:off x="399" y="1718"/>
              <a:ext cx="113" cy="180"/>
            </a:xfrm>
            <a:custGeom>
              <a:avLst/>
              <a:gdLst>
                <a:gd name="T0" fmla="*/ 2147483647 w 118"/>
                <a:gd name="T1" fmla="*/ 0 h 186"/>
                <a:gd name="T2" fmla="*/ 2147483647 w 118"/>
                <a:gd name="T3" fmla="*/ 2147483647 h 186"/>
                <a:gd name="T4" fmla="*/ 2147483647 w 118"/>
                <a:gd name="T5" fmla="*/ 2147483647 h 186"/>
                <a:gd name="T6" fmla="*/ 2147483647 w 118"/>
                <a:gd name="T7" fmla="*/ 2147483647 h 186"/>
                <a:gd name="T8" fmla="*/ 2147483647 w 118"/>
                <a:gd name="T9" fmla="*/ 2147483647 h 186"/>
                <a:gd name="T10" fmla="*/ 2147483647 w 118"/>
                <a:gd name="T11" fmla="*/ 2147483647 h 186"/>
                <a:gd name="T12" fmla="*/ 2147483647 w 118"/>
                <a:gd name="T13" fmla="*/ 2147483647 h 186"/>
                <a:gd name="T14" fmla="*/ 2147483647 w 118"/>
                <a:gd name="T15" fmla="*/ 2147483647 h 186"/>
                <a:gd name="T16" fmla="*/ 0 w 118"/>
                <a:gd name="T17" fmla="*/ 2147483647 h 186"/>
                <a:gd name="T18" fmla="*/ 2147483647 w 118"/>
                <a:gd name="T19" fmla="*/ 2147483647 h 186"/>
                <a:gd name="T20" fmla="*/ 2147483647 w 118"/>
                <a:gd name="T21" fmla="*/ 2147483647 h 186"/>
                <a:gd name="T22" fmla="*/ 2147483647 w 118"/>
                <a:gd name="T23" fmla="*/ 0 h 18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8"/>
                <a:gd name="T37" fmla="*/ 0 h 186"/>
                <a:gd name="T38" fmla="*/ 118 w 118"/>
                <a:gd name="T39" fmla="*/ 186 h 18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8" h="186">
                  <a:moveTo>
                    <a:pt x="10" y="0"/>
                  </a:moveTo>
                  <a:cubicBezTo>
                    <a:pt x="10" y="0"/>
                    <a:pt x="20" y="17"/>
                    <a:pt x="23" y="17"/>
                  </a:cubicBezTo>
                  <a:cubicBezTo>
                    <a:pt x="26" y="17"/>
                    <a:pt x="37" y="35"/>
                    <a:pt x="40" y="40"/>
                  </a:cubicBezTo>
                  <a:cubicBezTo>
                    <a:pt x="43" y="44"/>
                    <a:pt x="68" y="103"/>
                    <a:pt x="72" y="107"/>
                  </a:cubicBezTo>
                  <a:cubicBezTo>
                    <a:pt x="75" y="111"/>
                    <a:pt x="92" y="148"/>
                    <a:pt x="97" y="155"/>
                  </a:cubicBezTo>
                  <a:cubicBezTo>
                    <a:pt x="102" y="161"/>
                    <a:pt x="118" y="186"/>
                    <a:pt x="118" y="186"/>
                  </a:cubicBezTo>
                  <a:cubicBezTo>
                    <a:pt x="81" y="152"/>
                    <a:pt x="81" y="152"/>
                    <a:pt x="81" y="152"/>
                  </a:cubicBezTo>
                  <a:cubicBezTo>
                    <a:pt x="27" y="97"/>
                    <a:pt x="27" y="97"/>
                    <a:pt x="27" y="97"/>
                  </a:cubicBezTo>
                  <a:cubicBezTo>
                    <a:pt x="0" y="66"/>
                    <a:pt x="0" y="66"/>
                    <a:pt x="0" y="66"/>
                  </a:cubicBezTo>
                  <a:cubicBezTo>
                    <a:pt x="0" y="66"/>
                    <a:pt x="15" y="66"/>
                    <a:pt x="19" y="60"/>
                  </a:cubicBezTo>
                  <a:cubicBezTo>
                    <a:pt x="22" y="53"/>
                    <a:pt x="19" y="29"/>
                    <a:pt x="15" y="24"/>
                  </a:cubicBezTo>
                  <a:close/>
                </a:path>
              </a:pathLst>
            </a:custGeom>
            <a:solidFill>
              <a:srgbClr val="FFFFFF"/>
            </a:solidFill>
            <a:ln w="9525">
              <a:noFill/>
              <a:round/>
              <a:headEnd/>
              <a:tailEnd/>
            </a:ln>
          </p:spPr>
          <p:txBody>
            <a:bodyPr/>
            <a:lstStyle/>
            <a:p>
              <a:endParaRPr lang="en-US">
                <a:solidFill>
                  <a:prstClr val="black"/>
                </a:solidFill>
              </a:endParaRPr>
            </a:p>
          </p:txBody>
        </p:sp>
        <p:sp>
          <p:nvSpPr>
            <p:cNvPr id="8" name="Freeform 12">
              <a:extLst>
                <a:ext uri="{FF2B5EF4-FFF2-40B4-BE49-F238E27FC236}">
                  <a16:creationId xmlns="" xmlns:a16="http://schemas.microsoft.com/office/drawing/2014/main" id="{C727FBDA-A851-4361-AAD4-D13616679243}"/>
                </a:ext>
              </a:extLst>
            </p:cNvPr>
            <p:cNvSpPr>
              <a:spLocks/>
            </p:cNvSpPr>
            <p:nvPr/>
          </p:nvSpPr>
          <p:spPr bwMode="auto">
            <a:xfrm>
              <a:off x="1755" y="2575"/>
              <a:ext cx="124" cy="51"/>
            </a:xfrm>
            <a:custGeom>
              <a:avLst/>
              <a:gdLst>
                <a:gd name="T0" fmla="*/ 0 w 128"/>
                <a:gd name="T1" fmla="*/ 0 h 54"/>
                <a:gd name="T2" fmla="*/ 2147483647 w 128"/>
                <a:gd name="T3" fmla="*/ 2147483647 h 54"/>
                <a:gd name="T4" fmla="*/ 2147483647 w 128"/>
                <a:gd name="T5" fmla="*/ 2147483647 h 54"/>
                <a:gd name="T6" fmla="*/ 2147483647 w 128"/>
                <a:gd name="T7" fmla="*/ 2147483647 h 54"/>
                <a:gd name="T8" fmla="*/ 0 w 128"/>
                <a:gd name="T9" fmla="*/ 0 h 54"/>
                <a:gd name="T10" fmla="*/ 0 60000 65536"/>
                <a:gd name="T11" fmla="*/ 0 60000 65536"/>
                <a:gd name="T12" fmla="*/ 0 60000 65536"/>
                <a:gd name="T13" fmla="*/ 0 60000 65536"/>
                <a:gd name="T14" fmla="*/ 0 60000 65536"/>
                <a:gd name="T15" fmla="*/ 0 w 128"/>
                <a:gd name="T16" fmla="*/ 0 h 54"/>
                <a:gd name="T17" fmla="*/ 128 w 128"/>
                <a:gd name="T18" fmla="*/ 54 h 54"/>
              </a:gdLst>
              <a:ahLst/>
              <a:cxnLst>
                <a:cxn ang="T10">
                  <a:pos x="T0" y="T1"/>
                </a:cxn>
                <a:cxn ang="T11">
                  <a:pos x="T2" y="T3"/>
                </a:cxn>
                <a:cxn ang="T12">
                  <a:pos x="T4" y="T5"/>
                </a:cxn>
                <a:cxn ang="T13">
                  <a:pos x="T6" y="T7"/>
                </a:cxn>
                <a:cxn ang="T14">
                  <a:pos x="T8" y="T9"/>
                </a:cxn>
              </a:cxnLst>
              <a:rect l="T15" t="T16" r="T17" b="T18"/>
              <a:pathLst>
                <a:path w="128" h="54">
                  <a:moveTo>
                    <a:pt x="0" y="0"/>
                  </a:moveTo>
                  <a:cubicBezTo>
                    <a:pt x="0" y="0"/>
                    <a:pt x="126" y="28"/>
                    <a:pt x="127" y="37"/>
                  </a:cubicBezTo>
                  <a:cubicBezTo>
                    <a:pt x="128" y="45"/>
                    <a:pt x="122" y="54"/>
                    <a:pt x="122" y="54"/>
                  </a:cubicBezTo>
                  <a:cubicBezTo>
                    <a:pt x="19" y="17"/>
                    <a:pt x="19" y="17"/>
                    <a:pt x="19" y="17"/>
                  </a:cubicBezTo>
                  <a:lnTo>
                    <a:pt x="0" y="0"/>
                  </a:lnTo>
                  <a:close/>
                </a:path>
              </a:pathLst>
            </a:custGeom>
            <a:solidFill>
              <a:srgbClr val="FFFFFF"/>
            </a:solidFill>
            <a:ln w="9525">
              <a:noFill/>
              <a:round/>
              <a:headEnd/>
              <a:tailEnd/>
            </a:ln>
          </p:spPr>
          <p:txBody>
            <a:bodyPr/>
            <a:lstStyle/>
            <a:p>
              <a:endParaRPr lang="en-US">
                <a:solidFill>
                  <a:prstClr val="black"/>
                </a:solidFill>
              </a:endParaRPr>
            </a:p>
          </p:txBody>
        </p:sp>
        <p:sp>
          <p:nvSpPr>
            <p:cNvPr id="9" name="Freeform 52">
              <a:extLst>
                <a:ext uri="{FF2B5EF4-FFF2-40B4-BE49-F238E27FC236}">
                  <a16:creationId xmlns="" xmlns:a16="http://schemas.microsoft.com/office/drawing/2014/main" id="{0DB77486-8022-48FA-88DB-627E5C46DE0B}"/>
                </a:ext>
              </a:extLst>
            </p:cNvPr>
            <p:cNvSpPr>
              <a:spLocks noEditPoints="1"/>
            </p:cNvSpPr>
            <p:nvPr/>
          </p:nvSpPr>
          <p:spPr bwMode="auto">
            <a:xfrm>
              <a:off x="0" y="712"/>
              <a:ext cx="5760" cy="3095"/>
            </a:xfrm>
            <a:custGeom>
              <a:avLst/>
              <a:gdLst/>
              <a:ahLst/>
              <a:cxnLst>
                <a:cxn ang="0">
                  <a:pos x="4816" y="4199"/>
                </a:cxn>
                <a:cxn ang="0">
                  <a:pos x="5004" y="3405"/>
                </a:cxn>
                <a:cxn ang="0">
                  <a:pos x="5170" y="3012"/>
                </a:cxn>
                <a:cxn ang="0">
                  <a:pos x="5214" y="2399"/>
                </a:cxn>
                <a:cxn ang="0">
                  <a:pos x="5158" y="1820"/>
                </a:cxn>
                <a:cxn ang="0">
                  <a:pos x="4695" y="1279"/>
                </a:cxn>
                <a:cxn ang="0">
                  <a:pos x="4451" y="1096"/>
                </a:cxn>
                <a:cxn ang="0">
                  <a:pos x="4425" y="1074"/>
                </a:cxn>
                <a:cxn ang="0">
                  <a:pos x="4499" y="688"/>
                </a:cxn>
                <a:cxn ang="0">
                  <a:pos x="4379" y="145"/>
                </a:cxn>
                <a:cxn ang="0">
                  <a:pos x="3969" y="25"/>
                </a:cxn>
                <a:cxn ang="0">
                  <a:pos x="3580" y="478"/>
                </a:cxn>
                <a:cxn ang="0">
                  <a:pos x="3570" y="700"/>
                </a:cxn>
                <a:cxn ang="0">
                  <a:pos x="3580" y="886"/>
                </a:cxn>
                <a:cxn ang="0">
                  <a:pos x="3698" y="1122"/>
                </a:cxn>
                <a:cxn ang="0">
                  <a:pos x="3860" y="1424"/>
                </a:cxn>
                <a:cxn ang="0">
                  <a:pos x="3466" y="1984"/>
                </a:cxn>
                <a:cxn ang="0">
                  <a:pos x="3384" y="2240"/>
                </a:cxn>
                <a:cxn ang="0">
                  <a:pos x="3182" y="2527"/>
                </a:cxn>
                <a:cxn ang="0">
                  <a:pos x="2822" y="2795"/>
                </a:cxn>
                <a:cxn ang="0">
                  <a:pos x="2484" y="2840"/>
                </a:cxn>
                <a:cxn ang="0">
                  <a:pos x="2349" y="2882"/>
                </a:cxn>
                <a:cxn ang="0">
                  <a:pos x="2124" y="2935"/>
                </a:cxn>
                <a:cxn ang="0">
                  <a:pos x="1914" y="2944"/>
                </a:cxn>
                <a:cxn ang="0">
                  <a:pos x="1654" y="2978"/>
                </a:cxn>
                <a:cxn ang="0">
                  <a:pos x="1641" y="2592"/>
                </a:cxn>
                <a:cxn ang="0">
                  <a:pos x="1451" y="2112"/>
                </a:cxn>
                <a:cxn ang="0">
                  <a:pos x="1217" y="1926"/>
                </a:cxn>
                <a:cxn ang="0">
                  <a:pos x="1084" y="1750"/>
                </a:cxn>
                <a:cxn ang="0">
                  <a:pos x="1255" y="1649"/>
                </a:cxn>
                <a:cxn ang="0">
                  <a:pos x="1330" y="1518"/>
                </a:cxn>
                <a:cxn ang="0">
                  <a:pos x="1328" y="1381"/>
                </a:cxn>
                <a:cxn ang="0">
                  <a:pos x="1275" y="1137"/>
                </a:cxn>
                <a:cxn ang="0">
                  <a:pos x="1199" y="855"/>
                </a:cxn>
                <a:cxn ang="0">
                  <a:pos x="920" y="715"/>
                </a:cxn>
                <a:cxn ang="0">
                  <a:pos x="575" y="725"/>
                </a:cxn>
                <a:cxn ang="0">
                  <a:pos x="476" y="1506"/>
                </a:cxn>
                <a:cxn ang="0">
                  <a:pos x="639" y="1675"/>
                </a:cxn>
                <a:cxn ang="0">
                  <a:pos x="611" y="1849"/>
                </a:cxn>
                <a:cxn ang="0">
                  <a:pos x="398" y="2257"/>
                </a:cxn>
                <a:cxn ang="0">
                  <a:pos x="548" y="3005"/>
                </a:cxn>
                <a:cxn ang="0">
                  <a:pos x="620" y="3294"/>
                </a:cxn>
                <a:cxn ang="0">
                  <a:pos x="570" y="3774"/>
                </a:cxn>
                <a:cxn ang="0">
                  <a:pos x="497" y="4083"/>
                </a:cxn>
                <a:cxn ang="0">
                  <a:pos x="633" y="4660"/>
                </a:cxn>
                <a:cxn ang="0">
                  <a:pos x="114" y="5080"/>
                </a:cxn>
                <a:cxn ang="0">
                  <a:pos x="80" y="5164"/>
                </a:cxn>
                <a:cxn ang="0">
                  <a:pos x="5743" y="7777"/>
                </a:cxn>
                <a:cxn ang="0">
                  <a:pos x="3461" y="3471"/>
                </a:cxn>
                <a:cxn ang="0">
                  <a:pos x="2252" y="4885"/>
                </a:cxn>
                <a:cxn ang="0">
                  <a:pos x="1707" y="4469"/>
                </a:cxn>
                <a:cxn ang="0">
                  <a:pos x="1837" y="4240"/>
                </a:cxn>
                <a:cxn ang="0">
                  <a:pos x="1827" y="4074"/>
                </a:cxn>
                <a:cxn ang="0">
                  <a:pos x="1714" y="3439"/>
                </a:cxn>
                <a:cxn ang="0">
                  <a:pos x="2310" y="3338"/>
                </a:cxn>
                <a:cxn ang="0">
                  <a:pos x="2450" y="3350"/>
                </a:cxn>
                <a:cxn ang="0">
                  <a:pos x="2549" y="3275"/>
                </a:cxn>
                <a:cxn ang="0">
                  <a:pos x="2677" y="3364"/>
                </a:cxn>
                <a:cxn ang="0">
                  <a:pos x="3544" y="2850"/>
                </a:cxn>
              </a:cxnLst>
              <a:rect l="0" t="0" r="r" b="b"/>
              <a:pathLst>
                <a:path w="14491" h="7783">
                  <a:moveTo>
                    <a:pt x="4814" y="5351"/>
                  </a:moveTo>
                  <a:cubicBezTo>
                    <a:pt x="4810" y="5362"/>
                    <a:pt x="4810" y="5362"/>
                    <a:pt x="4810" y="5362"/>
                  </a:cubicBezTo>
                  <a:cubicBezTo>
                    <a:pt x="4763" y="5353"/>
                    <a:pt x="4763" y="5353"/>
                    <a:pt x="4763" y="5353"/>
                  </a:cubicBezTo>
                  <a:cubicBezTo>
                    <a:pt x="4816" y="4199"/>
                    <a:pt x="4816" y="4199"/>
                    <a:pt x="4816" y="4199"/>
                  </a:cubicBezTo>
                  <a:cubicBezTo>
                    <a:pt x="4852" y="4207"/>
                    <a:pt x="4852" y="4207"/>
                    <a:pt x="4852" y="4207"/>
                  </a:cubicBezTo>
                  <a:cubicBezTo>
                    <a:pt x="4852" y="4207"/>
                    <a:pt x="4927" y="3659"/>
                    <a:pt x="4934" y="3647"/>
                  </a:cubicBezTo>
                  <a:cubicBezTo>
                    <a:pt x="4944" y="3637"/>
                    <a:pt x="4975" y="3521"/>
                    <a:pt x="4975" y="3521"/>
                  </a:cubicBezTo>
                  <a:cubicBezTo>
                    <a:pt x="4975" y="3521"/>
                    <a:pt x="5002" y="3410"/>
                    <a:pt x="5004" y="3405"/>
                  </a:cubicBezTo>
                  <a:cubicBezTo>
                    <a:pt x="5004" y="3400"/>
                    <a:pt x="5040" y="3261"/>
                    <a:pt x="5040" y="3261"/>
                  </a:cubicBezTo>
                  <a:cubicBezTo>
                    <a:pt x="5040" y="3261"/>
                    <a:pt x="5091" y="3190"/>
                    <a:pt x="5098" y="3181"/>
                  </a:cubicBezTo>
                  <a:cubicBezTo>
                    <a:pt x="5103" y="3171"/>
                    <a:pt x="5120" y="3116"/>
                    <a:pt x="5120" y="3116"/>
                  </a:cubicBezTo>
                  <a:cubicBezTo>
                    <a:pt x="5120" y="3116"/>
                    <a:pt x="5168" y="3019"/>
                    <a:pt x="5170" y="3012"/>
                  </a:cubicBezTo>
                  <a:cubicBezTo>
                    <a:pt x="5173" y="3005"/>
                    <a:pt x="5192" y="2862"/>
                    <a:pt x="5192" y="2853"/>
                  </a:cubicBezTo>
                  <a:cubicBezTo>
                    <a:pt x="5192" y="2840"/>
                    <a:pt x="5190" y="2751"/>
                    <a:pt x="5180" y="2720"/>
                  </a:cubicBezTo>
                  <a:cubicBezTo>
                    <a:pt x="5180" y="2686"/>
                    <a:pt x="5156" y="2643"/>
                    <a:pt x="5156" y="2643"/>
                  </a:cubicBezTo>
                  <a:cubicBezTo>
                    <a:pt x="5156" y="2643"/>
                    <a:pt x="5209" y="2411"/>
                    <a:pt x="5214" y="2399"/>
                  </a:cubicBezTo>
                  <a:cubicBezTo>
                    <a:pt x="5216" y="2387"/>
                    <a:pt x="5166" y="2264"/>
                    <a:pt x="5163" y="2252"/>
                  </a:cubicBezTo>
                  <a:cubicBezTo>
                    <a:pt x="5163" y="2242"/>
                    <a:pt x="5197" y="2153"/>
                    <a:pt x="5168" y="2047"/>
                  </a:cubicBezTo>
                  <a:cubicBezTo>
                    <a:pt x="5166" y="2015"/>
                    <a:pt x="5258" y="2030"/>
                    <a:pt x="5158" y="1931"/>
                  </a:cubicBezTo>
                  <a:cubicBezTo>
                    <a:pt x="5158" y="1931"/>
                    <a:pt x="5180" y="1856"/>
                    <a:pt x="5158" y="1820"/>
                  </a:cubicBezTo>
                  <a:cubicBezTo>
                    <a:pt x="5139" y="1784"/>
                    <a:pt x="5154" y="1740"/>
                    <a:pt x="5163" y="1726"/>
                  </a:cubicBezTo>
                  <a:cubicBezTo>
                    <a:pt x="5170" y="1709"/>
                    <a:pt x="5173" y="1552"/>
                    <a:pt x="5101" y="1453"/>
                  </a:cubicBezTo>
                  <a:cubicBezTo>
                    <a:pt x="5028" y="1354"/>
                    <a:pt x="4939" y="1357"/>
                    <a:pt x="4917" y="1349"/>
                  </a:cubicBezTo>
                  <a:cubicBezTo>
                    <a:pt x="4893" y="1342"/>
                    <a:pt x="4695" y="1279"/>
                    <a:pt x="4695" y="1279"/>
                  </a:cubicBezTo>
                  <a:cubicBezTo>
                    <a:pt x="4695" y="1279"/>
                    <a:pt x="4601" y="1243"/>
                    <a:pt x="4596" y="1246"/>
                  </a:cubicBezTo>
                  <a:cubicBezTo>
                    <a:pt x="4591" y="1248"/>
                    <a:pt x="4557" y="1231"/>
                    <a:pt x="4557" y="1231"/>
                  </a:cubicBezTo>
                  <a:cubicBezTo>
                    <a:pt x="4557" y="1219"/>
                    <a:pt x="4557" y="1219"/>
                    <a:pt x="4557" y="1219"/>
                  </a:cubicBezTo>
                  <a:cubicBezTo>
                    <a:pt x="4557" y="1219"/>
                    <a:pt x="4456" y="1113"/>
                    <a:pt x="4451" y="1096"/>
                  </a:cubicBezTo>
                  <a:cubicBezTo>
                    <a:pt x="4444" y="1081"/>
                    <a:pt x="4420" y="1086"/>
                    <a:pt x="4420" y="1086"/>
                  </a:cubicBezTo>
                  <a:cubicBezTo>
                    <a:pt x="4405" y="1074"/>
                    <a:pt x="4405" y="1074"/>
                    <a:pt x="4405" y="1074"/>
                  </a:cubicBezTo>
                  <a:cubicBezTo>
                    <a:pt x="4425" y="1055"/>
                    <a:pt x="4425" y="1055"/>
                    <a:pt x="4425" y="1055"/>
                  </a:cubicBezTo>
                  <a:cubicBezTo>
                    <a:pt x="4425" y="1074"/>
                    <a:pt x="4425" y="1074"/>
                    <a:pt x="4425" y="1074"/>
                  </a:cubicBezTo>
                  <a:cubicBezTo>
                    <a:pt x="4425" y="1074"/>
                    <a:pt x="4441" y="1058"/>
                    <a:pt x="4439" y="1038"/>
                  </a:cubicBezTo>
                  <a:cubicBezTo>
                    <a:pt x="4439" y="1019"/>
                    <a:pt x="4461" y="963"/>
                    <a:pt x="4456" y="944"/>
                  </a:cubicBezTo>
                  <a:cubicBezTo>
                    <a:pt x="4451" y="922"/>
                    <a:pt x="4475" y="876"/>
                    <a:pt x="4480" y="828"/>
                  </a:cubicBezTo>
                  <a:cubicBezTo>
                    <a:pt x="4483" y="782"/>
                    <a:pt x="4502" y="722"/>
                    <a:pt x="4499" y="688"/>
                  </a:cubicBezTo>
                  <a:cubicBezTo>
                    <a:pt x="4497" y="657"/>
                    <a:pt x="4514" y="548"/>
                    <a:pt x="4497" y="517"/>
                  </a:cubicBezTo>
                  <a:cubicBezTo>
                    <a:pt x="4480" y="485"/>
                    <a:pt x="4509" y="408"/>
                    <a:pt x="4492" y="386"/>
                  </a:cubicBezTo>
                  <a:cubicBezTo>
                    <a:pt x="4473" y="362"/>
                    <a:pt x="4473" y="319"/>
                    <a:pt x="4456" y="276"/>
                  </a:cubicBezTo>
                  <a:cubicBezTo>
                    <a:pt x="4439" y="234"/>
                    <a:pt x="4413" y="165"/>
                    <a:pt x="4379" y="145"/>
                  </a:cubicBezTo>
                  <a:cubicBezTo>
                    <a:pt x="4345" y="129"/>
                    <a:pt x="4294" y="121"/>
                    <a:pt x="4273" y="129"/>
                  </a:cubicBezTo>
                  <a:cubicBezTo>
                    <a:pt x="4251" y="138"/>
                    <a:pt x="4217" y="116"/>
                    <a:pt x="4205" y="102"/>
                  </a:cubicBezTo>
                  <a:cubicBezTo>
                    <a:pt x="4193" y="87"/>
                    <a:pt x="4130" y="37"/>
                    <a:pt x="4089" y="30"/>
                  </a:cubicBezTo>
                  <a:cubicBezTo>
                    <a:pt x="4050" y="25"/>
                    <a:pt x="4043" y="0"/>
                    <a:pt x="3969" y="25"/>
                  </a:cubicBezTo>
                  <a:cubicBezTo>
                    <a:pt x="3894" y="51"/>
                    <a:pt x="3838" y="78"/>
                    <a:pt x="3759" y="111"/>
                  </a:cubicBezTo>
                  <a:cubicBezTo>
                    <a:pt x="3679" y="145"/>
                    <a:pt x="3616" y="184"/>
                    <a:pt x="3572" y="232"/>
                  </a:cubicBezTo>
                  <a:cubicBezTo>
                    <a:pt x="3529" y="281"/>
                    <a:pt x="3488" y="345"/>
                    <a:pt x="3493" y="377"/>
                  </a:cubicBezTo>
                  <a:cubicBezTo>
                    <a:pt x="3498" y="408"/>
                    <a:pt x="3563" y="474"/>
                    <a:pt x="3580" y="478"/>
                  </a:cubicBezTo>
                  <a:cubicBezTo>
                    <a:pt x="3599" y="483"/>
                    <a:pt x="3618" y="452"/>
                    <a:pt x="3618" y="452"/>
                  </a:cubicBezTo>
                  <a:cubicBezTo>
                    <a:pt x="3618" y="452"/>
                    <a:pt x="3592" y="548"/>
                    <a:pt x="3599" y="558"/>
                  </a:cubicBezTo>
                  <a:cubicBezTo>
                    <a:pt x="3607" y="568"/>
                    <a:pt x="3577" y="633"/>
                    <a:pt x="3575" y="654"/>
                  </a:cubicBezTo>
                  <a:cubicBezTo>
                    <a:pt x="3575" y="674"/>
                    <a:pt x="3565" y="695"/>
                    <a:pt x="3570" y="700"/>
                  </a:cubicBezTo>
                  <a:cubicBezTo>
                    <a:pt x="3575" y="705"/>
                    <a:pt x="3597" y="744"/>
                    <a:pt x="3597" y="744"/>
                  </a:cubicBezTo>
                  <a:cubicBezTo>
                    <a:pt x="3614" y="749"/>
                    <a:pt x="3614" y="749"/>
                    <a:pt x="3614" y="749"/>
                  </a:cubicBezTo>
                  <a:cubicBezTo>
                    <a:pt x="3614" y="749"/>
                    <a:pt x="3614" y="758"/>
                    <a:pt x="3616" y="766"/>
                  </a:cubicBezTo>
                  <a:cubicBezTo>
                    <a:pt x="3616" y="770"/>
                    <a:pt x="3580" y="876"/>
                    <a:pt x="3580" y="886"/>
                  </a:cubicBezTo>
                  <a:cubicBezTo>
                    <a:pt x="3580" y="893"/>
                    <a:pt x="3570" y="927"/>
                    <a:pt x="3599" y="942"/>
                  </a:cubicBezTo>
                  <a:cubicBezTo>
                    <a:pt x="3626" y="956"/>
                    <a:pt x="3628" y="946"/>
                    <a:pt x="3628" y="946"/>
                  </a:cubicBezTo>
                  <a:cubicBezTo>
                    <a:pt x="3628" y="946"/>
                    <a:pt x="3679" y="1045"/>
                    <a:pt x="3679" y="1050"/>
                  </a:cubicBezTo>
                  <a:cubicBezTo>
                    <a:pt x="3679" y="1055"/>
                    <a:pt x="3676" y="1106"/>
                    <a:pt x="3698" y="1122"/>
                  </a:cubicBezTo>
                  <a:cubicBezTo>
                    <a:pt x="3720" y="1139"/>
                    <a:pt x="3698" y="1219"/>
                    <a:pt x="3713" y="1233"/>
                  </a:cubicBezTo>
                  <a:cubicBezTo>
                    <a:pt x="3727" y="1248"/>
                    <a:pt x="3734" y="1272"/>
                    <a:pt x="3812" y="1265"/>
                  </a:cubicBezTo>
                  <a:cubicBezTo>
                    <a:pt x="3855" y="1277"/>
                    <a:pt x="3876" y="1287"/>
                    <a:pt x="3876" y="1287"/>
                  </a:cubicBezTo>
                  <a:cubicBezTo>
                    <a:pt x="3876" y="1287"/>
                    <a:pt x="3865" y="1407"/>
                    <a:pt x="3860" y="1424"/>
                  </a:cubicBezTo>
                  <a:cubicBezTo>
                    <a:pt x="3855" y="1439"/>
                    <a:pt x="3799" y="1463"/>
                    <a:pt x="3799" y="1463"/>
                  </a:cubicBezTo>
                  <a:cubicBezTo>
                    <a:pt x="3599" y="1571"/>
                    <a:pt x="3599" y="1571"/>
                    <a:pt x="3599" y="1571"/>
                  </a:cubicBezTo>
                  <a:cubicBezTo>
                    <a:pt x="3599" y="1571"/>
                    <a:pt x="3512" y="1634"/>
                    <a:pt x="3481" y="1830"/>
                  </a:cubicBezTo>
                  <a:cubicBezTo>
                    <a:pt x="3457" y="1984"/>
                    <a:pt x="3466" y="1984"/>
                    <a:pt x="3466" y="1984"/>
                  </a:cubicBezTo>
                  <a:cubicBezTo>
                    <a:pt x="3459" y="2027"/>
                    <a:pt x="3459" y="2027"/>
                    <a:pt x="3459" y="2027"/>
                  </a:cubicBezTo>
                  <a:cubicBezTo>
                    <a:pt x="3459" y="2027"/>
                    <a:pt x="3425" y="2088"/>
                    <a:pt x="3425" y="2107"/>
                  </a:cubicBezTo>
                  <a:cubicBezTo>
                    <a:pt x="3425" y="2124"/>
                    <a:pt x="3404" y="2189"/>
                    <a:pt x="3406" y="2220"/>
                  </a:cubicBezTo>
                  <a:cubicBezTo>
                    <a:pt x="3406" y="2252"/>
                    <a:pt x="3394" y="2238"/>
                    <a:pt x="3384" y="2240"/>
                  </a:cubicBezTo>
                  <a:cubicBezTo>
                    <a:pt x="3377" y="2245"/>
                    <a:pt x="3326" y="2310"/>
                    <a:pt x="3324" y="2332"/>
                  </a:cubicBezTo>
                  <a:cubicBezTo>
                    <a:pt x="3324" y="2351"/>
                    <a:pt x="3319" y="2426"/>
                    <a:pt x="3319" y="2433"/>
                  </a:cubicBezTo>
                  <a:cubicBezTo>
                    <a:pt x="3317" y="2440"/>
                    <a:pt x="3225" y="2474"/>
                    <a:pt x="3227" y="2527"/>
                  </a:cubicBezTo>
                  <a:cubicBezTo>
                    <a:pt x="3222" y="2544"/>
                    <a:pt x="3182" y="2527"/>
                    <a:pt x="3182" y="2527"/>
                  </a:cubicBezTo>
                  <a:cubicBezTo>
                    <a:pt x="3114" y="2609"/>
                    <a:pt x="3114" y="2609"/>
                    <a:pt x="3114" y="2609"/>
                  </a:cubicBezTo>
                  <a:cubicBezTo>
                    <a:pt x="3066" y="2626"/>
                    <a:pt x="3066" y="2626"/>
                    <a:pt x="3066" y="2626"/>
                  </a:cubicBezTo>
                  <a:cubicBezTo>
                    <a:pt x="3008" y="2708"/>
                    <a:pt x="3008" y="2708"/>
                    <a:pt x="3008" y="2708"/>
                  </a:cubicBezTo>
                  <a:cubicBezTo>
                    <a:pt x="3008" y="2708"/>
                    <a:pt x="2911" y="2696"/>
                    <a:pt x="2822" y="2795"/>
                  </a:cubicBezTo>
                  <a:cubicBezTo>
                    <a:pt x="2769" y="2812"/>
                    <a:pt x="2728" y="2826"/>
                    <a:pt x="2689" y="2843"/>
                  </a:cubicBezTo>
                  <a:cubicBezTo>
                    <a:pt x="2653" y="2860"/>
                    <a:pt x="2600" y="2889"/>
                    <a:pt x="2600" y="2889"/>
                  </a:cubicBezTo>
                  <a:cubicBezTo>
                    <a:pt x="2537" y="2870"/>
                    <a:pt x="2537" y="2870"/>
                    <a:pt x="2537" y="2870"/>
                  </a:cubicBezTo>
                  <a:cubicBezTo>
                    <a:pt x="2537" y="2870"/>
                    <a:pt x="2501" y="2840"/>
                    <a:pt x="2484" y="2840"/>
                  </a:cubicBezTo>
                  <a:cubicBezTo>
                    <a:pt x="2470" y="2843"/>
                    <a:pt x="2443" y="2840"/>
                    <a:pt x="2429" y="2867"/>
                  </a:cubicBezTo>
                  <a:cubicBezTo>
                    <a:pt x="2414" y="2894"/>
                    <a:pt x="2407" y="2901"/>
                    <a:pt x="2407" y="2901"/>
                  </a:cubicBezTo>
                  <a:cubicBezTo>
                    <a:pt x="2385" y="2882"/>
                    <a:pt x="2385" y="2882"/>
                    <a:pt x="2385" y="2882"/>
                  </a:cubicBezTo>
                  <a:cubicBezTo>
                    <a:pt x="2385" y="2882"/>
                    <a:pt x="2361" y="2877"/>
                    <a:pt x="2349" y="2882"/>
                  </a:cubicBezTo>
                  <a:cubicBezTo>
                    <a:pt x="2334" y="2889"/>
                    <a:pt x="2278" y="2920"/>
                    <a:pt x="2278" y="2920"/>
                  </a:cubicBezTo>
                  <a:cubicBezTo>
                    <a:pt x="2247" y="2923"/>
                    <a:pt x="2247" y="2923"/>
                    <a:pt x="2247" y="2923"/>
                  </a:cubicBezTo>
                  <a:cubicBezTo>
                    <a:pt x="2247" y="2923"/>
                    <a:pt x="2228" y="2935"/>
                    <a:pt x="2211" y="2937"/>
                  </a:cubicBezTo>
                  <a:cubicBezTo>
                    <a:pt x="2194" y="2939"/>
                    <a:pt x="2136" y="2935"/>
                    <a:pt x="2124" y="2935"/>
                  </a:cubicBezTo>
                  <a:cubicBezTo>
                    <a:pt x="2112" y="2935"/>
                    <a:pt x="2093" y="2937"/>
                    <a:pt x="2085" y="2942"/>
                  </a:cubicBezTo>
                  <a:cubicBezTo>
                    <a:pt x="2081" y="2944"/>
                    <a:pt x="2066" y="2954"/>
                    <a:pt x="2047" y="2956"/>
                  </a:cubicBezTo>
                  <a:cubicBezTo>
                    <a:pt x="2027" y="2959"/>
                    <a:pt x="1994" y="2935"/>
                    <a:pt x="1989" y="2935"/>
                  </a:cubicBezTo>
                  <a:cubicBezTo>
                    <a:pt x="1984" y="2935"/>
                    <a:pt x="1931" y="2937"/>
                    <a:pt x="1914" y="2944"/>
                  </a:cubicBezTo>
                  <a:cubicBezTo>
                    <a:pt x="1897" y="2952"/>
                    <a:pt x="1844" y="2961"/>
                    <a:pt x="1844" y="2961"/>
                  </a:cubicBezTo>
                  <a:cubicBezTo>
                    <a:pt x="1844" y="2961"/>
                    <a:pt x="1777" y="2954"/>
                    <a:pt x="1764" y="2959"/>
                  </a:cubicBezTo>
                  <a:cubicBezTo>
                    <a:pt x="1750" y="2961"/>
                    <a:pt x="1714" y="2964"/>
                    <a:pt x="1697" y="2971"/>
                  </a:cubicBezTo>
                  <a:cubicBezTo>
                    <a:pt x="1682" y="2976"/>
                    <a:pt x="1661" y="2976"/>
                    <a:pt x="1654" y="2978"/>
                  </a:cubicBezTo>
                  <a:cubicBezTo>
                    <a:pt x="1649" y="2981"/>
                    <a:pt x="1641" y="2974"/>
                    <a:pt x="1641" y="2974"/>
                  </a:cubicBezTo>
                  <a:cubicBezTo>
                    <a:pt x="1644" y="2901"/>
                    <a:pt x="1644" y="2901"/>
                    <a:pt x="1644" y="2901"/>
                  </a:cubicBezTo>
                  <a:cubicBezTo>
                    <a:pt x="1644" y="2901"/>
                    <a:pt x="1680" y="2790"/>
                    <a:pt x="1682" y="2742"/>
                  </a:cubicBezTo>
                  <a:cubicBezTo>
                    <a:pt x="1685" y="2691"/>
                    <a:pt x="1641" y="2592"/>
                    <a:pt x="1641" y="2592"/>
                  </a:cubicBezTo>
                  <a:cubicBezTo>
                    <a:pt x="1641" y="2592"/>
                    <a:pt x="1615" y="2498"/>
                    <a:pt x="1583" y="2454"/>
                  </a:cubicBezTo>
                  <a:cubicBezTo>
                    <a:pt x="1555" y="2411"/>
                    <a:pt x="1530" y="2351"/>
                    <a:pt x="1525" y="2344"/>
                  </a:cubicBezTo>
                  <a:cubicBezTo>
                    <a:pt x="1521" y="2334"/>
                    <a:pt x="1468" y="2211"/>
                    <a:pt x="1468" y="2199"/>
                  </a:cubicBezTo>
                  <a:cubicBezTo>
                    <a:pt x="1468" y="2189"/>
                    <a:pt x="1453" y="2124"/>
                    <a:pt x="1451" y="2112"/>
                  </a:cubicBezTo>
                  <a:cubicBezTo>
                    <a:pt x="1451" y="2100"/>
                    <a:pt x="1417" y="2054"/>
                    <a:pt x="1410" y="2049"/>
                  </a:cubicBezTo>
                  <a:cubicBezTo>
                    <a:pt x="1403" y="2045"/>
                    <a:pt x="1323" y="1984"/>
                    <a:pt x="1323" y="1984"/>
                  </a:cubicBezTo>
                  <a:cubicBezTo>
                    <a:pt x="1253" y="1941"/>
                    <a:pt x="1253" y="1941"/>
                    <a:pt x="1253" y="1941"/>
                  </a:cubicBezTo>
                  <a:cubicBezTo>
                    <a:pt x="1217" y="1926"/>
                    <a:pt x="1217" y="1926"/>
                    <a:pt x="1217" y="1926"/>
                  </a:cubicBezTo>
                  <a:cubicBezTo>
                    <a:pt x="1178" y="1878"/>
                    <a:pt x="1178" y="1878"/>
                    <a:pt x="1178" y="1878"/>
                  </a:cubicBezTo>
                  <a:cubicBezTo>
                    <a:pt x="1125" y="1825"/>
                    <a:pt x="1125" y="1825"/>
                    <a:pt x="1125" y="1825"/>
                  </a:cubicBezTo>
                  <a:cubicBezTo>
                    <a:pt x="1089" y="1801"/>
                    <a:pt x="1089" y="1801"/>
                    <a:pt x="1089" y="1801"/>
                  </a:cubicBezTo>
                  <a:cubicBezTo>
                    <a:pt x="1084" y="1750"/>
                    <a:pt x="1084" y="1750"/>
                    <a:pt x="1084" y="1750"/>
                  </a:cubicBezTo>
                  <a:cubicBezTo>
                    <a:pt x="1084" y="1750"/>
                    <a:pt x="1096" y="1716"/>
                    <a:pt x="1103" y="1702"/>
                  </a:cubicBezTo>
                  <a:cubicBezTo>
                    <a:pt x="1110" y="1687"/>
                    <a:pt x="1130" y="1668"/>
                    <a:pt x="1140" y="1660"/>
                  </a:cubicBezTo>
                  <a:cubicBezTo>
                    <a:pt x="1149" y="1654"/>
                    <a:pt x="1171" y="1651"/>
                    <a:pt x="1183" y="1651"/>
                  </a:cubicBezTo>
                  <a:cubicBezTo>
                    <a:pt x="1193" y="1649"/>
                    <a:pt x="1241" y="1649"/>
                    <a:pt x="1255" y="1649"/>
                  </a:cubicBezTo>
                  <a:cubicBezTo>
                    <a:pt x="1270" y="1649"/>
                    <a:pt x="1289" y="1646"/>
                    <a:pt x="1303" y="1646"/>
                  </a:cubicBezTo>
                  <a:cubicBezTo>
                    <a:pt x="1315" y="1646"/>
                    <a:pt x="1345" y="1634"/>
                    <a:pt x="1350" y="1622"/>
                  </a:cubicBezTo>
                  <a:cubicBezTo>
                    <a:pt x="1354" y="1610"/>
                    <a:pt x="1364" y="1579"/>
                    <a:pt x="1342" y="1555"/>
                  </a:cubicBezTo>
                  <a:cubicBezTo>
                    <a:pt x="1323" y="1530"/>
                    <a:pt x="1330" y="1518"/>
                    <a:pt x="1330" y="1518"/>
                  </a:cubicBezTo>
                  <a:cubicBezTo>
                    <a:pt x="1330" y="1518"/>
                    <a:pt x="1361" y="1494"/>
                    <a:pt x="1308" y="1463"/>
                  </a:cubicBezTo>
                  <a:cubicBezTo>
                    <a:pt x="1311" y="1448"/>
                    <a:pt x="1311" y="1419"/>
                    <a:pt x="1311" y="1419"/>
                  </a:cubicBezTo>
                  <a:cubicBezTo>
                    <a:pt x="1311" y="1419"/>
                    <a:pt x="1323" y="1424"/>
                    <a:pt x="1333" y="1398"/>
                  </a:cubicBezTo>
                  <a:cubicBezTo>
                    <a:pt x="1337" y="1383"/>
                    <a:pt x="1328" y="1381"/>
                    <a:pt x="1328" y="1381"/>
                  </a:cubicBezTo>
                  <a:cubicBezTo>
                    <a:pt x="1340" y="1364"/>
                    <a:pt x="1340" y="1364"/>
                    <a:pt x="1340" y="1364"/>
                  </a:cubicBezTo>
                  <a:cubicBezTo>
                    <a:pt x="1340" y="1364"/>
                    <a:pt x="1373" y="1352"/>
                    <a:pt x="1381" y="1340"/>
                  </a:cubicBezTo>
                  <a:cubicBezTo>
                    <a:pt x="1391" y="1328"/>
                    <a:pt x="1412" y="1301"/>
                    <a:pt x="1333" y="1226"/>
                  </a:cubicBezTo>
                  <a:cubicBezTo>
                    <a:pt x="1253" y="1152"/>
                    <a:pt x="1277" y="1156"/>
                    <a:pt x="1275" y="1137"/>
                  </a:cubicBezTo>
                  <a:cubicBezTo>
                    <a:pt x="1270" y="1118"/>
                    <a:pt x="1282" y="1103"/>
                    <a:pt x="1284" y="1096"/>
                  </a:cubicBezTo>
                  <a:cubicBezTo>
                    <a:pt x="1287" y="1089"/>
                    <a:pt x="1262" y="1004"/>
                    <a:pt x="1257" y="992"/>
                  </a:cubicBezTo>
                  <a:cubicBezTo>
                    <a:pt x="1255" y="980"/>
                    <a:pt x="1229" y="913"/>
                    <a:pt x="1217" y="898"/>
                  </a:cubicBezTo>
                  <a:cubicBezTo>
                    <a:pt x="1204" y="881"/>
                    <a:pt x="1190" y="876"/>
                    <a:pt x="1199" y="855"/>
                  </a:cubicBezTo>
                  <a:cubicBezTo>
                    <a:pt x="1207" y="835"/>
                    <a:pt x="1217" y="766"/>
                    <a:pt x="1204" y="746"/>
                  </a:cubicBezTo>
                  <a:cubicBezTo>
                    <a:pt x="1193" y="729"/>
                    <a:pt x="1142" y="693"/>
                    <a:pt x="1105" y="688"/>
                  </a:cubicBezTo>
                  <a:cubicBezTo>
                    <a:pt x="1072" y="683"/>
                    <a:pt x="1004" y="678"/>
                    <a:pt x="985" y="688"/>
                  </a:cubicBezTo>
                  <a:cubicBezTo>
                    <a:pt x="966" y="695"/>
                    <a:pt x="937" y="705"/>
                    <a:pt x="920" y="715"/>
                  </a:cubicBezTo>
                  <a:cubicBezTo>
                    <a:pt x="900" y="725"/>
                    <a:pt x="867" y="731"/>
                    <a:pt x="867" y="731"/>
                  </a:cubicBezTo>
                  <a:cubicBezTo>
                    <a:pt x="867" y="731"/>
                    <a:pt x="838" y="710"/>
                    <a:pt x="813" y="700"/>
                  </a:cubicBezTo>
                  <a:cubicBezTo>
                    <a:pt x="792" y="693"/>
                    <a:pt x="693" y="695"/>
                    <a:pt x="674" y="710"/>
                  </a:cubicBezTo>
                  <a:cubicBezTo>
                    <a:pt x="654" y="725"/>
                    <a:pt x="613" y="712"/>
                    <a:pt x="575" y="725"/>
                  </a:cubicBezTo>
                  <a:cubicBezTo>
                    <a:pt x="538" y="734"/>
                    <a:pt x="331" y="879"/>
                    <a:pt x="369" y="1125"/>
                  </a:cubicBezTo>
                  <a:cubicBezTo>
                    <a:pt x="379" y="1214"/>
                    <a:pt x="384" y="1219"/>
                    <a:pt x="381" y="1255"/>
                  </a:cubicBezTo>
                  <a:cubicBezTo>
                    <a:pt x="381" y="1255"/>
                    <a:pt x="372" y="1313"/>
                    <a:pt x="396" y="1354"/>
                  </a:cubicBezTo>
                  <a:cubicBezTo>
                    <a:pt x="423" y="1395"/>
                    <a:pt x="388" y="1431"/>
                    <a:pt x="476" y="1506"/>
                  </a:cubicBezTo>
                  <a:cubicBezTo>
                    <a:pt x="562" y="1579"/>
                    <a:pt x="504" y="1569"/>
                    <a:pt x="538" y="1627"/>
                  </a:cubicBezTo>
                  <a:cubicBezTo>
                    <a:pt x="572" y="1682"/>
                    <a:pt x="611" y="1682"/>
                    <a:pt x="633" y="1687"/>
                  </a:cubicBezTo>
                  <a:cubicBezTo>
                    <a:pt x="654" y="1692"/>
                    <a:pt x="572" y="1659"/>
                    <a:pt x="560" y="1610"/>
                  </a:cubicBezTo>
                  <a:cubicBezTo>
                    <a:pt x="581" y="1624"/>
                    <a:pt x="603" y="1670"/>
                    <a:pt x="639" y="1675"/>
                  </a:cubicBezTo>
                  <a:cubicBezTo>
                    <a:pt x="639" y="1675"/>
                    <a:pt x="633" y="1721"/>
                    <a:pt x="639" y="1728"/>
                  </a:cubicBezTo>
                  <a:cubicBezTo>
                    <a:pt x="644" y="1738"/>
                    <a:pt x="594" y="1815"/>
                    <a:pt x="594" y="1815"/>
                  </a:cubicBezTo>
                  <a:cubicBezTo>
                    <a:pt x="594" y="1815"/>
                    <a:pt x="601" y="1827"/>
                    <a:pt x="613" y="1832"/>
                  </a:cubicBezTo>
                  <a:cubicBezTo>
                    <a:pt x="625" y="1834"/>
                    <a:pt x="616" y="1844"/>
                    <a:pt x="611" y="1849"/>
                  </a:cubicBezTo>
                  <a:cubicBezTo>
                    <a:pt x="606" y="1854"/>
                    <a:pt x="584" y="1873"/>
                    <a:pt x="572" y="1885"/>
                  </a:cubicBezTo>
                  <a:cubicBezTo>
                    <a:pt x="560" y="1897"/>
                    <a:pt x="560" y="1919"/>
                    <a:pt x="560" y="1919"/>
                  </a:cubicBezTo>
                  <a:cubicBezTo>
                    <a:pt x="560" y="1919"/>
                    <a:pt x="500" y="2008"/>
                    <a:pt x="487" y="2013"/>
                  </a:cubicBezTo>
                  <a:cubicBezTo>
                    <a:pt x="478" y="2020"/>
                    <a:pt x="406" y="2083"/>
                    <a:pt x="398" y="2257"/>
                  </a:cubicBezTo>
                  <a:cubicBezTo>
                    <a:pt x="388" y="2431"/>
                    <a:pt x="406" y="2503"/>
                    <a:pt x="408" y="2515"/>
                  </a:cubicBezTo>
                  <a:cubicBezTo>
                    <a:pt x="410" y="2527"/>
                    <a:pt x="434" y="2619"/>
                    <a:pt x="432" y="2631"/>
                  </a:cubicBezTo>
                  <a:cubicBezTo>
                    <a:pt x="429" y="2643"/>
                    <a:pt x="442" y="2708"/>
                    <a:pt x="449" y="2725"/>
                  </a:cubicBezTo>
                  <a:cubicBezTo>
                    <a:pt x="459" y="2744"/>
                    <a:pt x="543" y="2993"/>
                    <a:pt x="548" y="3005"/>
                  </a:cubicBezTo>
                  <a:cubicBezTo>
                    <a:pt x="553" y="3014"/>
                    <a:pt x="538" y="3034"/>
                    <a:pt x="580" y="3089"/>
                  </a:cubicBezTo>
                  <a:cubicBezTo>
                    <a:pt x="620" y="3145"/>
                    <a:pt x="581" y="3171"/>
                    <a:pt x="591" y="3195"/>
                  </a:cubicBezTo>
                  <a:cubicBezTo>
                    <a:pt x="601" y="3220"/>
                    <a:pt x="630" y="3234"/>
                    <a:pt x="630" y="3236"/>
                  </a:cubicBezTo>
                  <a:cubicBezTo>
                    <a:pt x="630" y="3239"/>
                    <a:pt x="647" y="3251"/>
                    <a:pt x="620" y="3294"/>
                  </a:cubicBezTo>
                  <a:cubicBezTo>
                    <a:pt x="596" y="3338"/>
                    <a:pt x="639" y="3347"/>
                    <a:pt x="642" y="3357"/>
                  </a:cubicBezTo>
                  <a:cubicBezTo>
                    <a:pt x="644" y="3367"/>
                    <a:pt x="654" y="3550"/>
                    <a:pt x="625" y="3593"/>
                  </a:cubicBezTo>
                  <a:cubicBezTo>
                    <a:pt x="596" y="3634"/>
                    <a:pt x="599" y="3661"/>
                    <a:pt x="606" y="3683"/>
                  </a:cubicBezTo>
                  <a:cubicBezTo>
                    <a:pt x="613" y="3705"/>
                    <a:pt x="596" y="3758"/>
                    <a:pt x="570" y="3774"/>
                  </a:cubicBezTo>
                  <a:cubicBezTo>
                    <a:pt x="541" y="3791"/>
                    <a:pt x="524" y="3905"/>
                    <a:pt x="526" y="3917"/>
                  </a:cubicBezTo>
                  <a:cubicBezTo>
                    <a:pt x="529" y="3929"/>
                    <a:pt x="529" y="3946"/>
                    <a:pt x="529" y="3946"/>
                  </a:cubicBezTo>
                  <a:cubicBezTo>
                    <a:pt x="529" y="3946"/>
                    <a:pt x="522" y="3980"/>
                    <a:pt x="519" y="3992"/>
                  </a:cubicBezTo>
                  <a:cubicBezTo>
                    <a:pt x="517" y="4001"/>
                    <a:pt x="487" y="4062"/>
                    <a:pt x="497" y="4083"/>
                  </a:cubicBezTo>
                  <a:cubicBezTo>
                    <a:pt x="507" y="4105"/>
                    <a:pt x="500" y="4141"/>
                    <a:pt x="500" y="4149"/>
                  </a:cubicBezTo>
                  <a:cubicBezTo>
                    <a:pt x="500" y="4158"/>
                    <a:pt x="519" y="4347"/>
                    <a:pt x="548" y="4407"/>
                  </a:cubicBezTo>
                  <a:cubicBezTo>
                    <a:pt x="577" y="4467"/>
                    <a:pt x="620" y="4609"/>
                    <a:pt x="620" y="4617"/>
                  </a:cubicBezTo>
                  <a:cubicBezTo>
                    <a:pt x="620" y="4624"/>
                    <a:pt x="620" y="4643"/>
                    <a:pt x="633" y="4660"/>
                  </a:cubicBezTo>
                  <a:cubicBezTo>
                    <a:pt x="644" y="4677"/>
                    <a:pt x="642" y="4708"/>
                    <a:pt x="661" y="4761"/>
                  </a:cubicBezTo>
                  <a:cubicBezTo>
                    <a:pt x="681" y="4812"/>
                    <a:pt x="693" y="4855"/>
                    <a:pt x="693" y="4855"/>
                  </a:cubicBezTo>
                  <a:cubicBezTo>
                    <a:pt x="176" y="5046"/>
                    <a:pt x="176" y="5046"/>
                    <a:pt x="176" y="5046"/>
                  </a:cubicBezTo>
                  <a:cubicBezTo>
                    <a:pt x="176" y="5046"/>
                    <a:pt x="135" y="5073"/>
                    <a:pt x="114" y="5080"/>
                  </a:cubicBezTo>
                  <a:cubicBezTo>
                    <a:pt x="94" y="5087"/>
                    <a:pt x="128" y="5095"/>
                    <a:pt x="140" y="5100"/>
                  </a:cubicBezTo>
                  <a:cubicBezTo>
                    <a:pt x="152" y="5106"/>
                    <a:pt x="150" y="5109"/>
                    <a:pt x="140" y="5111"/>
                  </a:cubicBezTo>
                  <a:cubicBezTo>
                    <a:pt x="130" y="5116"/>
                    <a:pt x="89" y="5123"/>
                    <a:pt x="87" y="5133"/>
                  </a:cubicBezTo>
                  <a:cubicBezTo>
                    <a:pt x="84" y="5140"/>
                    <a:pt x="80" y="5164"/>
                    <a:pt x="80" y="5164"/>
                  </a:cubicBezTo>
                  <a:cubicBezTo>
                    <a:pt x="0" y="5196"/>
                    <a:pt x="0" y="5196"/>
                    <a:pt x="0" y="5196"/>
                  </a:cubicBezTo>
                  <a:cubicBezTo>
                    <a:pt x="0" y="7783"/>
                    <a:pt x="0" y="7783"/>
                    <a:pt x="0" y="7783"/>
                  </a:cubicBezTo>
                  <a:cubicBezTo>
                    <a:pt x="5743" y="7783"/>
                    <a:pt x="5743" y="7783"/>
                    <a:pt x="5743" y="7783"/>
                  </a:cubicBezTo>
                  <a:cubicBezTo>
                    <a:pt x="5743" y="7777"/>
                    <a:pt x="5743" y="7777"/>
                    <a:pt x="5743" y="7777"/>
                  </a:cubicBezTo>
                  <a:cubicBezTo>
                    <a:pt x="14491" y="7777"/>
                    <a:pt x="14491" y="7777"/>
                    <a:pt x="14491" y="7777"/>
                  </a:cubicBezTo>
                  <a:cubicBezTo>
                    <a:pt x="14491" y="7107"/>
                    <a:pt x="14491" y="7107"/>
                    <a:pt x="14491" y="7107"/>
                  </a:cubicBezTo>
                  <a:lnTo>
                    <a:pt x="4814" y="5351"/>
                  </a:lnTo>
                  <a:close/>
                  <a:moveTo>
                    <a:pt x="3461" y="3471"/>
                  </a:moveTo>
                  <a:cubicBezTo>
                    <a:pt x="3413" y="4257"/>
                    <a:pt x="3413" y="4257"/>
                    <a:pt x="3413" y="4257"/>
                  </a:cubicBezTo>
                  <a:cubicBezTo>
                    <a:pt x="3413" y="4257"/>
                    <a:pt x="3404" y="4310"/>
                    <a:pt x="3420" y="4315"/>
                  </a:cubicBezTo>
                  <a:cubicBezTo>
                    <a:pt x="3425" y="4342"/>
                    <a:pt x="3423" y="5106"/>
                    <a:pt x="3423" y="5106"/>
                  </a:cubicBezTo>
                  <a:cubicBezTo>
                    <a:pt x="3423" y="5106"/>
                    <a:pt x="2296" y="4892"/>
                    <a:pt x="2252" y="4885"/>
                  </a:cubicBezTo>
                  <a:cubicBezTo>
                    <a:pt x="2269" y="4860"/>
                    <a:pt x="2245" y="4827"/>
                    <a:pt x="2245" y="4827"/>
                  </a:cubicBezTo>
                  <a:cubicBezTo>
                    <a:pt x="2165" y="4814"/>
                    <a:pt x="2165" y="4814"/>
                    <a:pt x="2165" y="4814"/>
                  </a:cubicBezTo>
                  <a:cubicBezTo>
                    <a:pt x="1668" y="4742"/>
                    <a:pt x="1668" y="4742"/>
                    <a:pt x="1668" y="4742"/>
                  </a:cubicBezTo>
                  <a:cubicBezTo>
                    <a:pt x="1707" y="4469"/>
                    <a:pt x="1707" y="4469"/>
                    <a:pt x="1707" y="4469"/>
                  </a:cubicBezTo>
                  <a:cubicBezTo>
                    <a:pt x="1707" y="4469"/>
                    <a:pt x="1733" y="4453"/>
                    <a:pt x="1757" y="4450"/>
                  </a:cubicBezTo>
                  <a:cubicBezTo>
                    <a:pt x="1779" y="4448"/>
                    <a:pt x="1815" y="4433"/>
                    <a:pt x="1822" y="4421"/>
                  </a:cubicBezTo>
                  <a:cubicBezTo>
                    <a:pt x="1830" y="4407"/>
                    <a:pt x="1830" y="4284"/>
                    <a:pt x="1830" y="4284"/>
                  </a:cubicBezTo>
                  <a:cubicBezTo>
                    <a:pt x="1837" y="4240"/>
                    <a:pt x="1837" y="4240"/>
                    <a:pt x="1837" y="4240"/>
                  </a:cubicBezTo>
                  <a:cubicBezTo>
                    <a:pt x="1830" y="4209"/>
                    <a:pt x="1830" y="4209"/>
                    <a:pt x="1830" y="4209"/>
                  </a:cubicBezTo>
                  <a:cubicBezTo>
                    <a:pt x="1830" y="4209"/>
                    <a:pt x="1849" y="4202"/>
                    <a:pt x="1861" y="4187"/>
                  </a:cubicBezTo>
                  <a:cubicBezTo>
                    <a:pt x="1873" y="4173"/>
                    <a:pt x="1844" y="4146"/>
                    <a:pt x="1844" y="4146"/>
                  </a:cubicBezTo>
                  <a:cubicBezTo>
                    <a:pt x="1844" y="4146"/>
                    <a:pt x="1827" y="4088"/>
                    <a:pt x="1827" y="4074"/>
                  </a:cubicBezTo>
                  <a:cubicBezTo>
                    <a:pt x="1827" y="4062"/>
                    <a:pt x="1777" y="3936"/>
                    <a:pt x="1779" y="3922"/>
                  </a:cubicBezTo>
                  <a:cubicBezTo>
                    <a:pt x="1781" y="3905"/>
                    <a:pt x="1748" y="3714"/>
                    <a:pt x="1748" y="3690"/>
                  </a:cubicBezTo>
                  <a:cubicBezTo>
                    <a:pt x="1748" y="3669"/>
                    <a:pt x="1733" y="3562"/>
                    <a:pt x="1726" y="3555"/>
                  </a:cubicBezTo>
                  <a:cubicBezTo>
                    <a:pt x="1718" y="3548"/>
                    <a:pt x="1714" y="3439"/>
                    <a:pt x="1714" y="3439"/>
                  </a:cubicBezTo>
                  <a:cubicBezTo>
                    <a:pt x="1905" y="3400"/>
                    <a:pt x="1905" y="3400"/>
                    <a:pt x="1905" y="3400"/>
                  </a:cubicBezTo>
                  <a:cubicBezTo>
                    <a:pt x="1905" y="3400"/>
                    <a:pt x="1941" y="3398"/>
                    <a:pt x="1972" y="3393"/>
                  </a:cubicBezTo>
                  <a:cubicBezTo>
                    <a:pt x="2001" y="3388"/>
                    <a:pt x="2235" y="3347"/>
                    <a:pt x="2242" y="3342"/>
                  </a:cubicBezTo>
                  <a:cubicBezTo>
                    <a:pt x="2250" y="3338"/>
                    <a:pt x="2310" y="3338"/>
                    <a:pt x="2310" y="3338"/>
                  </a:cubicBezTo>
                  <a:cubicBezTo>
                    <a:pt x="2339" y="3326"/>
                    <a:pt x="2339" y="3326"/>
                    <a:pt x="2339" y="3326"/>
                  </a:cubicBezTo>
                  <a:cubicBezTo>
                    <a:pt x="2339" y="3326"/>
                    <a:pt x="2339" y="3357"/>
                    <a:pt x="2363" y="3357"/>
                  </a:cubicBezTo>
                  <a:cubicBezTo>
                    <a:pt x="2387" y="3357"/>
                    <a:pt x="2419" y="3342"/>
                    <a:pt x="2419" y="3342"/>
                  </a:cubicBezTo>
                  <a:cubicBezTo>
                    <a:pt x="2419" y="3342"/>
                    <a:pt x="2440" y="3350"/>
                    <a:pt x="2450" y="3350"/>
                  </a:cubicBezTo>
                  <a:cubicBezTo>
                    <a:pt x="2460" y="3350"/>
                    <a:pt x="2482" y="3330"/>
                    <a:pt x="2482" y="3330"/>
                  </a:cubicBezTo>
                  <a:cubicBezTo>
                    <a:pt x="2484" y="3306"/>
                    <a:pt x="2484" y="3306"/>
                    <a:pt x="2484" y="3306"/>
                  </a:cubicBezTo>
                  <a:cubicBezTo>
                    <a:pt x="2484" y="3306"/>
                    <a:pt x="2518" y="3319"/>
                    <a:pt x="2525" y="3311"/>
                  </a:cubicBezTo>
                  <a:cubicBezTo>
                    <a:pt x="2532" y="3304"/>
                    <a:pt x="2549" y="3275"/>
                    <a:pt x="2549" y="3275"/>
                  </a:cubicBezTo>
                  <a:cubicBezTo>
                    <a:pt x="2571" y="3275"/>
                    <a:pt x="2571" y="3275"/>
                    <a:pt x="2571" y="3275"/>
                  </a:cubicBezTo>
                  <a:cubicBezTo>
                    <a:pt x="2622" y="3352"/>
                    <a:pt x="2622" y="3352"/>
                    <a:pt x="2622" y="3352"/>
                  </a:cubicBezTo>
                  <a:cubicBezTo>
                    <a:pt x="2641" y="3377"/>
                    <a:pt x="2641" y="3377"/>
                    <a:pt x="2641" y="3377"/>
                  </a:cubicBezTo>
                  <a:cubicBezTo>
                    <a:pt x="2677" y="3364"/>
                    <a:pt x="2677" y="3364"/>
                    <a:pt x="2677" y="3364"/>
                  </a:cubicBezTo>
                  <a:cubicBezTo>
                    <a:pt x="2677" y="3364"/>
                    <a:pt x="2906" y="3244"/>
                    <a:pt x="2913" y="3241"/>
                  </a:cubicBezTo>
                  <a:cubicBezTo>
                    <a:pt x="2921" y="3239"/>
                    <a:pt x="3008" y="3198"/>
                    <a:pt x="3027" y="3198"/>
                  </a:cubicBezTo>
                  <a:cubicBezTo>
                    <a:pt x="3044" y="3198"/>
                    <a:pt x="3191" y="3126"/>
                    <a:pt x="3213" y="3106"/>
                  </a:cubicBezTo>
                  <a:cubicBezTo>
                    <a:pt x="3237" y="3089"/>
                    <a:pt x="3544" y="2850"/>
                    <a:pt x="3544" y="2850"/>
                  </a:cubicBezTo>
                  <a:cubicBezTo>
                    <a:pt x="3452" y="3458"/>
                    <a:pt x="3452" y="3458"/>
                    <a:pt x="3452" y="3458"/>
                  </a:cubicBezTo>
                  <a:lnTo>
                    <a:pt x="3461" y="3471"/>
                  </a:lnTo>
                  <a:close/>
                </a:path>
              </a:pathLst>
            </a:custGeom>
            <a:gradFill rotWithShape="1">
              <a:gsLst>
                <a:gs pos="0">
                  <a:schemeClr val="tx1"/>
                </a:gs>
                <a:gs pos="100000">
                  <a:schemeClr val="tx1">
                    <a:gamma/>
                    <a:tint val="32157"/>
                    <a:invGamma/>
                  </a:schemeClr>
                </a:gs>
              </a:gsLst>
              <a:lin ang="0" scaled="1"/>
            </a:gradFill>
            <a:ln w="9525">
              <a:noFill/>
              <a:round/>
              <a:headEnd/>
              <a:tailEnd/>
            </a:ln>
          </p:spPr>
          <p:txBody>
            <a:bodyPr/>
            <a:lstStyle/>
            <a:p>
              <a:pPr>
                <a:defRPr/>
              </a:pPr>
              <a:endParaRPr lang="de-DE">
                <a:solidFill>
                  <a:prstClr val="black"/>
                </a:solidFill>
                <a:latin typeface="Arial" charset="0"/>
                <a:cs typeface="Arial" charset="0"/>
              </a:endParaRPr>
            </a:p>
          </p:txBody>
        </p:sp>
        <p:sp>
          <p:nvSpPr>
            <p:cNvPr id="10" name="Freeform 8">
              <a:extLst>
                <a:ext uri="{FF2B5EF4-FFF2-40B4-BE49-F238E27FC236}">
                  <a16:creationId xmlns="" xmlns:a16="http://schemas.microsoft.com/office/drawing/2014/main" id="{2B9EBF3B-D55D-446E-8445-C8E493935038}"/>
                </a:ext>
              </a:extLst>
            </p:cNvPr>
            <p:cNvSpPr>
              <a:spLocks noEditPoints="1"/>
            </p:cNvSpPr>
            <p:nvPr/>
          </p:nvSpPr>
          <p:spPr bwMode="auto">
            <a:xfrm>
              <a:off x="475" y="3158"/>
              <a:ext cx="460" cy="203"/>
            </a:xfrm>
            <a:custGeom>
              <a:avLst/>
              <a:gdLst>
                <a:gd name="T0" fmla="*/ 2147483647 w 479"/>
                <a:gd name="T1" fmla="*/ 2147483647 h 211"/>
                <a:gd name="T2" fmla="*/ 2147483647 w 479"/>
                <a:gd name="T3" fmla="*/ 2147483647 h 211"/>
                <a:gd name="T4" fmla="*/ 2147483647 w 479"/>
                <a:gd name="T5" fmla="*/ 2147483647 h 211"/>
                <a:gd name="T6" fmla="*/ 2147483647 w 479"/>
                <a:gd name="T7" fmla="*/ 2147483647 h 211"/>
                <a:gd name="T8" fmla="*/ 2147483647 w 479"/>
                <a:gd name="T9" fmla="*/ 2147483647 h 211"/>
                <a:gd name="T10" fmla="*/ 2147483647 w 479"/>
                <a:gd name="T11" fmla="*/ 2147483647 h 211"/>
                <a:gd name="T12" fmla="*/ 2147483647 w 479"/>
                <a:gd name="T13" fmla="*/ 2147483647 h 211"/>
                <a:gd name="T14" fmla="*/ 2147483647 w 479"/>
                <a:gd name="T15" fmla="*/ 2147483647 h 211"/>
                <a:gd name="T16" fmla="*/ 2147483647 w 479"/>
                <a:gd name="T17" fmla="*/ 2147483647 h 211"/>
                <a:gd name="T18" fmla="*/ 2147483647 w 479"/>
                <a:gd name="T19" fmla="*/ 2147483647 h 211"/>
                <a:gd name="T20" fmla="*/ 2147483647 w 479"/>
                <a:gd name="T21" fmla="*/ 2147483647 h 211"/>
                <a:gd name="T22" fmla="*/ 2147483647 w 479"/>
                <a:gd name="T23" fmla="*/ 2147483647 h 211"/>
                <a:gd name="T24" fmla="*/ 2147483647 w 479"/>
                <a:gd name="T25" fmla="*/ 2147483647 h 211"/>
                <a:gd name="T26" fmla="*/ 2147483647 w 479"/>
                <a:gd name="T27" fmla="*/ 2147483647 h 211"/>
                <a:gd name="T28" fmla="*/ 2147483647 w 479"/>
                <a:gd name="T29" fmla="*/ 2147483647 h 211"/>
                <a:gd name="T30" fmla="*/ 2147483647 w 479"/>
                <a:gd name="T31" fmla="*/ 2147483647 h 21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9"/>
                <a:gd name="T49" fmla="*/ 0 h 211"/>
                <a:gd name="T50" fmla="*/ 479 w 479"/>
                <a:gd name="T51" fmla="*/ 211 h 21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9" h="211">
                  <a:moveTo>
                    <a:pt x="443" y="54"/>
                  </a:moveTo>
                  <a:cubicBezTo>
                    <a:pt x="356" y="0"/>
                    <a:pt x="266" y="4"/>
                    <a:pt x="266" y="4"/>
                  </a:cubicBezTo>
                  <a:cubicBezTo>
                    <a:pt x="266" y="4"/>
                    <a:pt x="56" y="0"/>
                    <a:pt x="19" y="96"/>
                  </a:cubicBezTo>
                  <a:cubicBezTo>
                    <a:pt x="0" y="147"/>
                    <a:pt x="90" y="183"/>
                    <a:pt x="99" y="187"/>
                  </a:cubicBezTo>
                  <a:cubicBezTo>
                    <a:pt x="108" y="190"/>
                    <a:pt x="196" y="211"/>
                    <a:pt x="227" y="207"/>
                  </a:cubicBezTo>
                  <a:cubicBezTo>
                    <a:pt x="259" y="207"/>
                    <a:pt x="321" y="203"/>
                    <a:pt x="366" y="189"/>
                  </a:cubicBezTo>
                  <a:cubicBezTo>
                    <a:pt x="411" y="174"/>
                    <a:pt x="447" y="153"/>
                    <a:pt x="460" y="131"/>
                  </a:cubicBezTo>
                  <a:cubicBezTo>
                    <a:pt x="474" y="109"/>
                    <a:pt x="479" y="85"/>
                    <a:pt x="443" y="54"/>
                  </a:cubicBezTo>
                  <a:close/>
                  <a:moveTo>
                    <a:pt x="357" y="104"/>
                  </a:moveTo>
                  <a:cubicBezTo>
                    <a:pt x="352" y="131"/>
                    <a:pt x="317" y="139"/>
                    <a:pt x="304" y="143"/>
                  </a:cubicBezTo>
                  <a:cubicBezTo>
                    <a:pt x="290" y="148"/>
                    <a:pt x="264" y="152"/>
                    <a:pt x="234" y="153"/>
                  </a:cubicBezTo>
                  <a:cubicBezTo>
                    <a:pt x="203" y="155"/>
                    <a:pt x="172" y="143"/>
                    <a:pt x="172" y="143"/>
                  </a:cubicBezTo>
                  <a:cubicBezTo>
                    <a:pt x="172" y="143"/>
                    <a:pt x="131" y="133"/>
                    <a:pt x="131" y="97"/>
                  </a:cubicBezTo>
                  <a:cubicBezTo>
                    <a:pt x="149" y="46"/>
                    <a:pt x="256" y="49"/>
                    <a:pt x="256" y="49"/>
                  </a:cubicBezTo>
                  <a:cubicBezTo>
                    <a:pt x="256" y="49"/>
                    <a:pt x="310" y="54"/>
                    <a:pt x="320" y="60"/>
                  </a:cubicBezTo>
                  <a:cubicBezTo>
                    <a:pt x="326" y="61"/>
                    <a:pt x="362" y="77"/>
                    <a:pt x="357" y="104"/>
                  </a:cubicBezTo>
                  <a:close/>
                </a:path>
              </a:pathLst>
            </a:custGeom>
            <a:solidFill>
              <a:schemeClr val="bg1"/>
            </a:solidFill>
            <a:ln w="9525">
              <a:noFill/>
              <a:round/>
              <a:headEnd/>
              <a:tailEnd/>
            </a:ln>
          </p:spPr>
          <p:txBody>
            <a:bodyPr/>
            <a:lstStyle/>
            <a:p>
              <a:endParaRPr lang="en-US">
                <a:solidFill>
                  <a:prstClr val="black"/>
                </a:solidFill>
              </a:endParaRPr>
            </a:p>
          </p:txBody>
        </p:sp>
        <p:sp>
          <p:nvSpPr>
            <p:cNvPr id="11" name="AutoShape 54">
              <a:extLst>
                <a:ext uri="{FF2B5EF4-FFF2-40B4-BE49-F238E27FC236}">
                  <a16:creationId xmlns="" xmlns:a16="http://schemas.microsoft.com/office/drawing/2014/main" id="{A8B8AC85-EBFF-4A73-B436-004AAF4F412D}"/>
                </a:ext>
              </a:extLst>
            </p:cNvPr>
            <p:cNvSpPr>
              <a:spLocks/>
            </p:cNvSpPr>
            <p:nvPr/>
          </p:nvSpPr>
          <p:spPr bwMode="auto">
            <a:xfrm>
              <a:off x="1492" y="1114"/>
              <a:ext cx="231" cy="284"/>
            </a:xfrm>
            <a:custGeom>
              <a:avLst/>
              <a:gdLst>
                <a:gd name="T0" fmla="*/ 2147483647 w 241"/>
                <a:gd name="T1" fmla="*/ 2147483647 h 295"/>
                <a:gd name="T2" fmla="*/ 2147483647 w 241"/>
                <a:gd name="T3" fmla="*/ 2147483647 h 295"/>
                <a:gd name="T4" fmla="*/ 2147483647 w 241"/>
                <a:gd name="T5" fmla="*/ 2147483647 h 295"/>
                <a:gd name="T6" fmla="*/ 2147483647 w 241"/>
                <a:gd name="T7" fmla="*/ 2147483647 h 295"/>
                <a:gd name="T8" fmla="*/ 2147483647 w 241"/>
                <a:gd name="T9" fmla="*/ 2147483647 h 295"/>
                <a:gd name="T10" fmla="*/ 2147483647 w 241"/>
                <a:gd name="T11" fmla="*/ 2147483647 h 295"/>
                <a:gd name="T12" fmla="*/ 2147483647 w 241"/>
                <a:gd name="T13" fmla="*/ 2147483647 h 295"/>
                <a:gd name="T14" fmla="*/ 2147483647 w 241"/>
                <a:gd name="T15" fmla="*/ 2147483647 h 295"/>
                <a:gd name="T16" fmla="*/ 2147483647 w 241"/>
                <a:gd name="T17" fmla="*/ 0 h 295"/>
                <a:gd name="T18" fmla="*/ 2147483647 w 241"/>
                <a:gd name="T19" fmla="*/ 2147483647 h 295"/>
                <a:gd name="T20" fmla="*/ 2147483647 w 241"/>
                <a:gd name="T21" fmla="*/ 2147483647 h 295"/>
                <a:gd name="T22" fmla="*/ 2147483647 w 241"/>
                <a:gd name="T23" fmla="*/ 2147483647 h 295"/>
                <a:gd name="T24" fmla="*/ 2147483647 w 241"/>
                <a:gd name="T25" fmla="*/ 2147483647 h 295"/>
                <a:gd name="T26" fmla="*/ 2147483647 w 241"/>
                <a:gd name="T27" fmla="*/ 2147483647 h 295"/>
                <a:gd name="T28" fmla="*/ 2147483647 w 241"/>
                <a:gd name="T29" fmla="*/ 2147483647 h 295"/>
                <a:gd name="T30" fmla="*/ 2147483647 w 241"/>
                <a:gd name="T31" fmla="*/ 2147483647 h 295"/>
                <a:gd name="T32" fmla="*/ 2147483647 w 241"/>
                <a:gd name="T33" fmla="*/ 2147483647 h 295"/>
                <a:gd name="T34" fmla="*/ 2147483647 w 241"/>
                <a:gd name="T35" fmla="*/ 2147483647 h 295"/>
                <a:gd name="T36" fmla="*/ 2147483647 w 241"/>
                <a:gd name="T37" fmla="*/ 2147483647 h 295"/>
                <a:gd name="T38" fmla="*/ 0 w 241"/>
                <a:gd name="T39" fmla="*/ 2147483647 h 295"/>
                <a:gd name="T40" fmla="*/ 2147483647 w 241"/>
                <a:gd name="T41" fmla="*/ 2147483647 h 295"/>
                <a:gd name="T42" fmla="*/ 2147483647 w 241"/>
                <a:gd name="T43" fmla="*/ 2147483647 h 295"/>
                <a:gd name="T44" fmla="*/ 2147483647 w 241"/>
                <a:gd name="T45" fmla="*/ 2147483647 h 2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41"/>
                <a:gd name="T70" fmla="*/ 0 h 295"/>
                <a:gd name="T71" fmla="*/ 241 w 241"/>
                <a:gd name="T72" fmla="*/ 295 h 29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41" h="295">
                  <a:moveTo>
                    <a:pt x="40" y="157"/>
                  </a:moveTo>
                  <a:cubicBezTo>
                    <a:pt x="67" y="207"/>
                    <a:pt x="67" y="207"/>
                    <a:pt x="67" y="207"/>
                  </a:cubicBezTo>
                  <a:cubicBezTo>
                    <a:pt x="36" y="239"/>
                    <a:pt x="36" y="239"/>
                    <a:pt x="36" y="239"/>
                  </a:cubicBezTo>
                  <a:cubicBezTo>
                    <a:pt x="31" y="295"/>
                    <a:pt x="31" y="295"/>
                    <a:pt x="31" y="295"/>
                  </a:cubicBezTo>
                  <a:cubicBezTo>
                    <a:pt x="82" y="225"/>
                    <a:pt x="82" y="225"/>
                    <a:pt x="82" y="225"/>
                  </a:cubicBezTo>
                  <a:cubicBezTo>
                    <a:pt x="82" y="225"/>
                    <a:pt x="148" y="135"/>
                    <a:pt x="159" y="124"/>
                  </a:cubicBezTo>
                  <a:cubicBezTo>
                    <a:pt x="169" y="112"/>
                    <a:pt x="230" y="49"/>
                    <a:pt x="234" y="45"/>
                  </a:cubicBezTo>
                  <a:cubicBezTo>
                    <a:pt x="239" y="40"/>
                    <a:pt x="241" y="33"/>
                    <a:pt x="235" y="23"/>
                  </a:cubicBezTo>
                  <a:cubicBezTo>
                    <a:pt x="230" y="14"/>
                    <a:pt x="224" y="0"/>
                    <a:pt x="224" y="0"/>
                  </a:cubicBezTo>
                  <a:cubicBezTo>
                    <a:pt x="224" y="0"/>
                    <a:pt x="204" y="22"/>
                    <a:pt x="199" y="26"/>
                  </a:cubicBezTo>
                  <a:cubicBezTo>
                    <a:pt x="193" y="30"/>
                    <a:pt x="114" y="89"/>
                    <a:pt x="114" y="89"/>
                  </a:cubicBezTo>
                  <a:cubicBezTo>
                    <a:pt x="66" y="129"/>
                    <a:pt x="66" y="129"/>
                    <a:pt x="66" y="129"/>
                  </a:cubicBezTo>
                  <a:cubicBezTo>
                    <a:pt x="36" y="157"/>
                    <a:pt x="36" y="157"/>
                    <a:pt x="36" y="157"/>
                  </a:cubicBezTo>
                  <a:cubicBezTo>
                    <a:pt x="36" y="157"/>
                    <a:pt x="27" y="137"/>
                    <a:pt x="24" y="135"/>
                  </a:cubicBezTo>
                  <a:cubicBezTo>
                    <a:pt x="21" y="133"/>
                    <a:pt x="19" y="113"/>
                    <a:pt x="19" y="113"/>
                  </a:cubicBezTo>
                  <a:cubicBezTo>
                    <a:pt x="14" y="104"/>
                    <a:pt x="14" y="104"/>
                    <a:pt x="14" y="104"/>
                  </a:cubicBezTo>
                  <a:cubicBezTo>
                    <a:pt x="10" y="114"/>
                    <a:pt x="10" y="114"/>
                    <a:pt x="10" y="114"/>
                  </a:cubicBezTo>
                  <a:cubicBezTo>
                    <a:pt x="10" y="114"/>
                    <a:pt x="8" y="159"/>
                    <a:pt x="4" y="160"/>
                  </a:cubicBezTo>
                  <a:cubicBezTo>
                    <a:pt x="1" y="162"/>
                    <a:pt x="3" y="167"/>
                    <a:pt x="3" y="167"/>
                  </a:cubicBezTo>
                  <a:cubicBezTo>
                    <a:pt x="0" y="192"/>
                    <a:pt x="0" y="192"/>
                    <a:pt x="0" y="192"/>
                  </a:cubicBezTo>
                  <a:cubicBezTo>
                    <a:pt x="0" y="192"/>
                    <a:pt x="3" y="182"/>
                    <a:pt x="8" y="176"/>
                  </a:cubicBezTo>
                  <a:cubicBezTo>
                    <a:pt x="13" y="170"/>
                    <a:pt x="24" y="159"/>
                    <a:pt x="27" y="159"/>
                  </a:cubicBezTo>
                  <a:close/>
                </a:path>
              </a:pathLst>
            </a:custGeom>
            <a:solidFill>
              <a:srgbClr val="FFFFFF"/>
            </a:solidFill>
            <a:ln w="9525">
              <a:noFill/>
              <a:round/>
              <a:headEnd/>
              <a:tailEnd/>
            </a:ln>
          </p:spPr>
          <p:txBody>
            <a:bodyPr/>
            <a:lstStyle/>
            <a:p>
              <a:endParaRPr lang="en-US">
                <a:solidFill>
                  <a:prstClr val="black"/>
                </a:solidFill>
              </a:endParaRPr>
            </a:p>
          </p:txBody>
        </p:sp>
        <p:sp>
          <p:nvSpPr>
            <p:cNvPr id="12" name="AutoShape 55">
              <a:extLst>
                <a:ext uri="{FF2B5EF4-FFF2-40B4-BE49-F238E27FC236}">
                  <a16:creationId xmlns="" xmlns:a16="http://schemas.microsoft.com/office/drawing/2014/main" id="{E0A57D5C-E2B1-4818-AFAE-7D052D7FB61D}"/>
                </a:ext>
              </a:extLst>
            </p:cNvPr>
            <p:cNvSpPr>
              <a:spLocks/>
            </p:cNvSpPr>
            <p:nvPr/>
          </p:nvSpPr>
          <p:spPr bwMode="auto">
            <a:xfrm>
              <a:off x="997" y="1851"/>
              <a:ext cx="36" cy="97"/>
            </a:xfrm>
            <a:custGeom>
              <a:avLst/>
              <a:gdLst>
                <a:gd name="T0" fmla="*/ 0 w 40"/>
                <a:gd name="T1" fmla="*/ 0 h 103"/>
                <a:gd name="T2" fmla="*/ 2147483647 w 40"/>
                <a:gd name="T3" fmla="*/ 2147483647 h 103"/>
                <a:gd name="T4" fmla="*/ 2147483647 w 40"/>
                <a:gd name="T5" fmla="*/ 2147483647 h 103"/>
                <a:gd name="T6" fmla="*/ 2147483647 w 40"/>
                <a:gd name="T7" fmla="*/ 2147483647 h 103"/>
                <a:gd name="T8" fmla="*/ 2147483647 w 40"/>
                <a:gd name="T9" fmla="*/ 2147483647 h 103"/>
                <a:gd name="T10" fmla="*/ 2147483647 w 40"/>
                <a:gd name="T11" fmla="*/ 2147483647 h 103"/>
                <a:gd name="T12" fmla="*/ 2147483647 w 40"/>
                <a:gd name="T13" fmla="*/ 2147483647 h 103"/>
                <a:gd name="T14" fmla="*/ 2147483647 w 40"/>
                <a:gd name="T15" fmla="*/ 2147483647 h 103"/>
                <a:gd name="T16" fmla="*/ 2147483647 w 40"/>
                <a:gd name="T17" fmla="*/ 2147483647 h 103"/>
                <a:gd name="T18" fmla="*/ 0 w 40"/>
                <a:gd name="T19" fmla="*/ 0 h 10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103"/>
                <a:gd name="T32" fmla="*/ 40 w 40"/>
                <a:gd name="T33" fmla="*/ 103 h 10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103">
                  <a:moveTo>
                    <a:pt x="0" y="0"/>
                  </a:moveTo>
                  <a:cubicBezTo>
                    <a:pt x="0" y="0"/>
                    <a:pt x="19" y="14"/>
                    <a:pt x="22" y="26"/>
                  </a:cubicBezTo>
                  <a:cubicBezTo>
                    <a:pt x="26" y="39"/>
                    <a:pt x="36" y="69"/>
                    <a:pt x="35" y="78"/>
                  </a:cubicBezTo>
                  <a:cubicBezTo>
                    <a:pt x="35" y="87"/>
                    <a:pt x="40" y="101"/>
                    <a:pt x="40" y="101"/>
                  </a:cubicBezTo>
                  <a:cubicBezTo>
                    <a:pt x="38" y="103"/>
                    <a:pt x="38" y="103"/>
                    <a:pt x="38" y="103"/>
                  </a:cubicBezTo>
                  <a:cubicBezTo>
                    <a:pt x="38" y="103"/>
                    <a:pt x="30" y="79"/>
                    <a:pt x="30" y="74"/>
                  </a:cubicBezTo>
                  <a:cubicBezTo>
                    <a:pt x="30" y="70"/>
                    <a:pt x="23" y="41"/>
                    <a:pt x="23" y="41"/>
                  </a:cubicBezTo>
                  <a:cubicBezTo>
                    <a:pt x="23" y="41"/>
                    <a:pt x="17" y="22"/>
                    <a:pt x="15" y="20"/>
                  </a:cubicBezTo>
                  <a:cubicBezTo>
                    <a:pt x="13" y="17"/>
                    <a:pt x="2" y="5"/>
                    <a:pt x="2" y="5"/>
                  </a:cubicBezTo>
                  <a:lnTo>
                    <a:pt x="0" y="0"/>
                  </a:lnTo>
                  <a:close/>
                </a:path>
              </a:pathLst>
            </a:custGeom>
            <a:solidFill>
              <a:srgbClr val="FFFFFF"/>
            </a:solidFill>
            <a:ln w="9525">
              <a:noFill/>
              <a:round/>
              <a:headEnd/>
              <a:tailEnd/>
            </a:ln>
          </p:spPr>
          <p:txBody>
            <a:bodyPr/>
            <a:lstStyle/>
            <a:p>
              <a:endParaRPr lang="en-US">
                <a:solidFill>
                  <a:prstClr val="black"/>
                </a:solidFill>
              </a:endParaRPr>
            </a:p>
          </p:txBody>
        </p:sp>
        <p:sp>
          <p:nvSpPr>
            <p:cNvPr id="13" name="AutoShape 56">
              <a:extLst>
                <a:ext uri="{FF2B5EF4-FFF2-40B4-BE49-F238E27FC236}">
                  <a16:creationId xmlns="" xmlns:a16="http://schemas.microsoft.com/office/drawing/2014/main" id="{185EE84A-18CE-464F-B9BD-1FE45691FC0E}"/>
                </a:ext>
              </a:extLst>
            </p:cNvPr>
            <p:cNvSpPr>
              <a:spLocks/>
            </p:cNvSpPr>
            <p:nvPr/>
          </p:nvSpPr>
          <p:spPr bwMode="auto">
            <a:xfrm>
              <a:off x="399" y="1479"/>
              <a:ext cx="113" cy="180"/>
            </a:xfrm>
            <a:custGeom>
              <a:avLst/>
              <a:gdLst>
                <a:gd name="T0" fmla="*/ 2147483647 w 118"/>
                <a:gd name="T1" fmla="*/ 0 h 186"/>
                <a:gd name="T2" fmla="*/ 2147483647 w 118"/>
                <a:gd name="T3" fmla="*/ 2147483647 h 186"/>
                <a:gd name="T4" fmla="*/ 2147483647 w 118"/>
                <a:gd name="T5" fmla="*/ 2147483647 h 186"/>
                <a:gd name="T6" fmla="*/ 2147483647 w 118"/>
                <a:gd name="T7" fmla="*/ 2147483647 h 186"/>
                <a:gd name="T8" fmla="*/ 2147483647 w 118"/>
                <a:gd name="T9" fmla="*/ 2147483647 h 186"/>
                <a:gd name="T10" fmla="*/ 2147483647 w 118"/>
                <a:gd name="T11" fmla="*/ 2147483647 h 186"/>
                <a:gd name="T12" fmla="*/ 2147483647 w 118"/>
                <a:gd name="T13" fmla="*/ 2147483647 h 186"/>
                <a:gd name="T14" fmla="*/ 2147483647 w 118"/>
                <a:gd name="T15" fmla="*/ 2147483647 h 186"/>
                <a:gd name="T16" fmla="*/ 0 w 118"/>
                <a:gd name="T17" fmla="*/ 2147483647 h 186"/>
                <a:gd name="T18" fmla="*/ 2147483647 w 118"/>
                <a:gd name="T19" fmla="*/ 2147483647 h 186"/>
                <a:gd name="T20" fmla="*/ 2147483647 w 118"/>
                <a:gd name="T21" fmla="*/ 2147483647 h 186"/>
                <a:gd name="T22" fmla="*/ 2147483647 w 118"/>
                <a:gd name="T23" fmla="*/ 0 h 18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8"/>
                <a:gd name="T37" fmla="*/ 0 h 186"/>
                <a:gd name="T38" fmla="*/ 118 w 118"/>
                <a:gd name="T39" fmla="*/ 186 h 18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8" h="186">
                  <a:moveTo>
                    <a:pt x="10" y="0"/>
                  </a:moveTo>
                  <a:cubicBezTo>
                    <a:pt x="10" y="0"/>
                    <a:pt x="20" y="17"/>
                    <a:pt x="23" y="17"/>
                  </a:cubicBezTo>
                  <a:cubicBezTo>
                    <a:pt x="26" y="17"/>
                    <a:pt x="37" y="35"/>
                    <a:pt x="40" y="40"/>
                  </a:cubicBezTo>
                  <a:cubicBezTo>
                    <a:pt x="43" y="44"/>
                    <a:pt x="68" y="103"/>
                    <a:pt x="72" y="107"/>
                  </a:cubicBezTo>
                  <a:cubicBezTo>
                    <a:pt x="75" y="111"/>
                    <a:pt x="92" y="148"/>
                    <a:pt x="97" y="155"/>
                  </a:cubicBezTo>
                  <a:cubicBezTo>
                    <a:pt x="102" y="161"/>
                    <a:pt x="118" y="186"/>
                    <a:pt x="118" y="186"/>
                  </a:cubicBezTo>
                  <a:cubicBezTo>
                    <a:pt x="81" y="152"/>
                    <a:pt x="81" y="152"/>
                    <a:pt x="81" y="152"/>
                  </a:cubicBezTo>
                  <a:cubicBezTo>
                    <a:pt x="27" y="97"/>
                    <a:pt x="27" y="97"/>
                    <a:pt x="27" y="97"/>
                  </a:cubicBezTo>
                  <a:cubicBezTo>
                    <a:pt x="0" y="66"/>
                    <a:pt x="0" y="66"/>
                    <a:pt x="0" y="66"/>
                  </a:cubicBezTo>
                  <a:cubicBezTo>
                    <a:pt x="0" y="66"/>
                    <a:pt x="15" y="66"/>
                    <a:pt x="19" y="60"/>
                  </a:cubicBezTo>
                  <a:cubicBezTo>
                    <a:pt x="22" y="53"/>
                    <a:pt x="19" y="29"/>
                    <a:pt x="15" y="24"/>
                  </a:cubicBezTo>
                  <a:close/>
                </a:path>
              </a:pathLst>
            </a:custGeom>
            <a:solidFill>
              <a:srgbClr val="FFFFFF"/>
            </a:solidFill>
            <a:ln w="9525">
              <a:noFill/>
              <a:round/>
              <a:headEnd/>
              <a:tailEnd/>
            </a:ln>
          </p:spPr>
          <p:txBody>
            <a:bodyPr/>
            <a:lstStyle/>
            <a:p>
              <a:endParaRPr lang="en-US">
                <a:solidFill>
                  <a:prstClr val="black"/>
                </a:solidFill>
              </a:endParaRPr>
            </a:p>
          </p:txBody>
        </p:sp>
        <p:sp>
          <p:nvSpPr>
            <p:cNvPr id="14" name="AutoShape 57">
              <a:extLst>
                <a:ext uri="{FF2B5EF4-FFF2-40B4-BE49-F238E27FC236}">
                  <a16:creationId xmlns="" xmlns:a16="http://schemas.microsoft.com/office/drawing/2014/main" id="{04BBD986-1A03-4FDD-B2A6-368C248F90A2}"/>
                </a:ext>
              </a:extLst>
            </p:cNvPr>
            <p:cNvSpPr>
              <a:spLocks/>
            </p:cNvSpPr>
            <p:nvPr/>
          </p:nvSpPr>
          <p:spPr bwMode="auto">
            <a:xfrm>
              <a:off x="1755" y="2336"/>
              <a:ext cx="124" cy="52"/>
            </a:xfrm>
            <a:custGeom>
              <a:avLst/>
              <a:gdLst>
                <a:gd name="T0" fmla="*/ 0 w 128"/>
                <a:gd name="T1" fmla="*/ 0 h 54"/>
                <a:gd name="T2" fmla="*/ 2147483647 w 128"/>
                <a:gd name="T3" fmla="*/ 2147483647 h 54"/>
                <a:gd name="T4" fmla="*/ 2147483647 w 128"/>
                <a:gd name="T5" fmla="*/ 2147483647 h 54"/>
                <a:gd name="T6" fmla="*/ 2147483647 w 128"/>
                <a:gd name="T7" fmla="*/ 2147483647 h 54"/>
                <a:gd name="T8" fmla="*/ 0 w 128"/>
                <a:gd name="T9" fmla="*/ 0 h 54"/>
                <a:gd name="T10" fmla="*/ 0 60000 65536"/>
                <a:gd name="T11" fmla="*/ 0 60000 65536"/>
                <a:gd name="T12" fmla="*/ 0 60000 65536"/>
                <a:gd name="T13" fmla="*/ 0 60000 65536"/>
                <a:gd name="T14" fmla="*/ 0 60000 65536"/>
                <a:gd name="T15" fmla="*/ 0 w 128"/>
                <a:gd name="T16" fmla="*/ 0 h 54"/>
                <a:gd name="T17" fmla="*/ 128 w 128"/>
                <a:gd name="T18" fmla="*/ 54 h 54"/>
              </a:gdLst>
              <a:ahLst/>
              <a:cxnLst>
                <a:cxn ang="T10">
                  <a:pos x="T0" y="T1"/>
                </a:cxn>
                <a:cxn ang="T11">
                  <a:pos x="T2" y="T3"/>
                </a:cxn>
                <a:cxn ang="T12">
                  <a:pos x="T4" y="T5"/>
                </a:cxn>
                <a:cxn ang="T13">
                  <a:pos x="T6" y="T7"/>
                </a:cxn>
                <a:cxn ang="T14">
                  <a:pos x="T8" y="T9"/>
                </a:cxn>
              </a:cxnLst>
              <a:rect l="T15" t="T16" r="T17" b="T18"/>
              <a:pathLst>
                <a:path w="128" h="54">
                  <a:moveTo>
                    <a:pt x="0" y="0"/>
                  </a:moveTo>
                  <a:cubicBezTo>
                    <a:pt x="0" y="0"/>
                    <a:pt x="126" y="28"/>
                    <a:pt x="127" y="37"/>
                  </a:cubicBezTo>
                  <a:cubicBezTo>
                    <a:pt x="128" y="45"/>
                    <a:pt x="122" y="54"/>
                    <a:pt x="122" y="54"/>
                  </a:cubicBezTo>
                  <a:cubicBezTo>
                    <a:pt x="19" y="17"/>
                    <a:pt x="19" y="17"/>
                    <a:pt x="19" y="17"/>
                  </a:cubicBezTo>
                  <a:lnTo>
                    <a:pt x="0" y="0"/>
                  </a:lnTo>
                  <a:close/>
                </a:path>
              </a:pathLst>
            </a:custGeom>
            <a:solidFill>
              <a:srgbClr val="FFFFFF"/>
            </a:solidFill>
            <a:ln w="9525">
              <a:noFill/>
              <a:round/>
              <a:headEnd/>
              <a:tailEnd/>
            </a:ln>
          </p:spPr>
          <p:txBody>
            <a:bodyPr/>
            <a:lstStyle/>
            <a:p>
              <a:endParaRPr lang="en-US">
                <a:solidFill>
                  <a:prstClr val="black"/>
                </a:solidFill>
              </a:endParaRPr>
            </a:p>
          </p:txBody>
        </p:sp>
        <p:sp>
          <p:nvSpPr>
            <p:cNvPr id="15" name="Freeform 14">
              <a:extLst>
                <a:ext uri="{FF2B5EF4-FFF2-40B4-BE49-F238E27FC236}">
                  <a16:creationId xmlns="" xmlns:a16="http://schemas.microsoft.com/office/drawing/2014/main" id="{7BC3E2D9-C8C8-4513-8E80-B3E09CDA580A}"/>
                </a:ext>
              </a:extLst>
            </p:cNvPr>
            <p:cNvSpPr>
              <a:spLocks/>
            </p:cNvSpPr>
            <p:nvPr/>
          </p:nvSpPr>
          <p:spPr bwMode="auto">
            <a:xfrm>
              <a:off x="130" y="2586"/>
              <a:ext cx="780" cy="219"/>
            </a:xfrm>
            <a:custGeom>
              <a:avLst/>
              <a:gdLst>
                <a:gd name="T0" fmla="*/ 0 w 881"/>
                <a:gd name="T1" fmla="*/ 163 h 247"/>
                <a:gd name="T2" fmla="*/ 458 w 881"/>
                <a:gd name="T3" fmla="*/ 0 h 247"/>
                <a:gd name="T4" fmla="*/ 881 w 881"/>
                <a:gd name="T5" fmla="*/ 58 h 247"/>
                <a:gd name="T6" fmla="*/ 430 w 881"/>
                <a:gd name="T7" fmla="*/ 247 h 247"/>
                <a:gd name="T8" fmla="*/ 0 w 881"/>
                <a:gd name="T9" fmla="*/ 163 h 247"/>
                <a:gd name="T10" fmla="*/ 0 60000 65536"/>
                <a:gd name="T11" fmla="*/ 0 60000 65536"/>
                <a:gd name="T12" fmla="*/ 0 60000 65536"/>
                <a:gd name="T13" fmla="*/ 0 60000 65536"/>
                <a:gd name="T14" fmla="*/ 0 60000 65536"/>
                <a:gd name="T15" fmla="*/ 0 w 881"/>
                <a:gd name="T16" fmla="*/ 0 h 247"/>
                <a:gd name="T17" fmla="*/ 881 w 881"/>
                <a:gd name="T18" fmla="*/ 247 h 247"/>
              </a:gdLst>
              <a:ahLst/>
              <a:cxnLst>
                <a:cxn ang="T10">
                  <a:pos x="T0" y="T1"/>
                </a:cxn>
                <a:cxn ang="T11">
                  <a:pos x="T2" y="T3"/>
                </a:cxn>
                <a:cxn ang="T12">
                  <a:pos x="T4" y="T5"/>
                </a:cxn>
                <a:cxn ang="T13">
                  <a:pos x="T6" y="T7"/>
                </a:cxn>
                <a:cxn ang="T14">
                  <a:pos x="T8" y="T9"/>
                </a:cxn>
              </a:cxnLst>
              <a:rect l="T15" t="T16" r="T17" b="T18"/>
              <a:pathLst>
                <a:path w="881" h="247">
                  <a:moveTo>
                    <a:pt x="0" y="163"/>
                  </a:moveTo>
                  <a:lnTo>
                    <a:pt x="458" y="0"/>
                  </a:lnTo>
                  <a:lnTo>
                    <a:pt x="881" y="58"/>
                  </a:lnTo>
                  <a:lnTo>
                    <a:pt x="430" y="247"/>
                  </a:lnTo>
                  <a:lnTo>
                    <a:pt x="0" y="163"/>
                  </a:lnTo>
                  <a:close/>
                </a:path>
              </a:pathLst>
            </a:custGeom>
            <a:gradFill rotWithShape="1">
              <a:gsLst>
                <a:gs pos="0">
                  <a:srgbClr val="DCDCDC"/>
                </a:gs>
                <a:gs pos="50000">
                  <a:schemeClr val="bg1"/>
                </a:gs>
                <a:gs pos="100000">
                  <a:srgbClr val="DCDCDC"/>
                </a:gs>
              </a:gsLst>
              <a:lin ang="5400000" scaled="1"/>
            </a:gradFill>
            <a:ln w="9525">
              <a:noFill/>
              <a:round/>
              <a:headEnd/>
              <a:tailEnd/>
            </a:ln>
          </p:spPr>
          <p:txBody>
            <a:bodyPr/>
            <a:lstStyle/>
            <a:p>
              <a:pPr>
                <a:defRPr/>
              </a:pPr>
              <a:endParaRPr lang="de-DE" noProof="1">
                <a:solidFill>
                  <a:prstClr val="black"/>
                </a:solidFill>
                <a:latin typeface="Arial" charset="0"/>
                <a:cs typeface="Arial" charset="0"/>
              </a:endParaRPr>
            </a:p>
          </p:txBody>
        </p:sp>
        <p:sp>
          <p:nvSpPr>
            <p:cNvPr id="16" name="Freeform 15">
              <a:extLst>
                <a:ext uri="{FF2B5EF4-FFF2-40B4-BE49-F238E27FC236}">
                  <a16:creationId xmlns="" xmlns:a16="http://schemas.microsoft.com/office/drawing/2014/main" id="{CA354075-5D8E-4B00-A50B-91E1F94BD8FC}"/>
                </a:ext>
              </a:extLst>
            </p:cNvPr>
            <p:cNvSpPr>
              <a:spLocks/>
            </p:cNvSpPr>
            <p:nvPr/>
          </p:nvSpPr>
          <p:spPr bwMode="auto">
            <a:xfrm>
              <a:off x="2152" y="3224"/>
              <a:ext cx="1906" cy="362"/>
            </a:xfrm>
            <a:custGeom>
              <a:avLst/>
              <a:gdLst>
                <a:gd name="T0" fmla="*/ 6 w 1985"/>
                <a:gd name="T1" fmla="*/ 121 h 380"/>
                <a:gd name="T2" fmla="*/ 518 w 1985"/>
                <a:gd name="T3" fmla="*/ 35 h 380"/>
                <a:gd name="T4" fmla="*/ 701 w 1985"/>
                <a:gd name="T5" fmla="*/ 0 h 380"/>
                <a:gd name="T6" fmla="*/ 739 w 1985"/>
                <a:gd name="T7" fmla="*/ 24 h 380"/>
                <a:gd name="T8" fmla="*/ 897 w 1985"/>
                <a:gd name="T9" fmla="*/ 20 h 380"/>
                <a:gd name="T10" fmla="*/ 1008 w 1985"/>
                <a:gd name="T11" fmla="*/ 16 h 380"/>
                <a:gd name="T12" fmla="*/ 1028 w 1985"/>
                <a:gd name="T13" fmla="*/ 12 h 380"/>
                <a:gd name="T14" fmla="*/ 1084 w 1985"/>
                <a:gd name="T15" fmla="*/ 48 h 380"/>
                <a:gd name="T16" fmla="*/ 1140 w 1985"/>
                <a:gd name="T17" fmla="*/ 88 h 380"/>
                <a:gd name="T18" fmla="*/ 1193 w 1985"/>
                <a:gd name="T19" fmla="*/ 174 h 380"/>
                <a:gd name="T20" fmla="*/ 1221 w 1985"/>
                <a:gd name="T21" fmla="*/ 230 h 380"/>
                <a:gd name="T22" fmla="*/ 1241 w 1985"/>
                <a:gd name="T23" fmla="*/ 220 h 380"/>
                <a:gd name="T24" fmla="*/ 1246 w 1985"/>
                <a:gd name="T25" fmla="*/ 107 h 380"/>
                <a:gd name="T26" fmla="*/ 1300 w 1985"/>
                <a:gd name="T27" fmla="*/ 107 h 380"/>
                <a:gd name="T28" fmla="*/ 1441 w 1985"/>
                <a:gd name="T29" fmla="*/ 112 h 380"/>
                <a:gd name="T30" fmla="*/ 1553 w 1985"/>
                <a:gd name="T31" fmla="*/ 110 h 380"/>
                <a:gd name="T32" fmla="*/ 1589 w 1985"/>
                <a:gd name="T33" fmla="*/ 109 h 380"/>
                <a:gd name="T34" fmla="*/ 1739 w 1985"/>
                <a:gd name="T35" fmla="*/ 128 h 380"/>
                <a:gd name="T36" fmla="*/ 1894 w 1985"/>
                <a:gd name="T37" fmla="*/ 139 h 380"/>
                <a:gd name="T38" fmla="*/ 1985 w 1985"/>
                <a:gd name="T39" fmla="*/ 363 h 380"/>
                <a:gd name="T40" fmla="*/ 1974 w 1985"/>
                <a:gd name="T41" fmla="*/ 380 h 380"/>
                <a:gd name="T42" fmla="*/ 1314 w 1985"/>
                <a:gd name="T43" fmla="*/ 328 h 380"/>
                <a:gd name="T44" fmla="*/ 1239 w 1985"/>
                <a:gd name="T45" fmla="*/ 322 h 380"/>
                <a:gd name="T46" fmla="*/ 1234 w 1985"/>
                <a:gd name="T47" fmla="*/ 313 h 380"/>
                <a:gd name="T48" fmla="*/ 1181 w 1985"/>
                <a:gd name="T49" fmla="*/ 326 h 380"/>
                <a:gd name="T50" fmla="*/ 991 w 1985"/>
                <a:gd name="T51" fmla="*/ 337 h 380"/>
                <a:gd name="T52" fmla="*/ 923 w 1985"/>
                <a:gd name="T53" fmla="*/ 344 h 380"/>
                <a:gd name="T54" fmla="*/ 866 w 1985"/>
                <a:gd name="T55" fmla="*/ 348 h 380"/>
                <a:gd name="T56" fmla="*/ 672 w 1985"/>
                <a:gd name="T57" fmla="*/ 361 h 380"/>
                <a:gd name="T58" fmla="*/ 650 w 1985"/>
                <a:gd name="T59" fmla="*/ 274 h 380"/>
                <a:gd name="T60" fmla="*/ 646 w 1985"/>
                <a:gd name="T61" fmla="*/ 247 h 380"/>
                <a:gd name="T62" fmla="*/ 569 w 1985"/>
                <a:gd name="T63" fmla="*/ 269 h 380"/>
                <a:gd name="T64" fmla="*/ 258 w 1985"/>
                <a:gd name="T65" fmla="*/ 332 h 380"/>
                <a:gd name="T66" fmla="*/ 226 w 1985"/>
                <a:gd name="T67" fmla="*/ 339 h 380"/>
                <a:gd name="T68" fmla="*/ 179 w 1985"/>
                <a:gd name="T69" fmla="*/ 306 h 380"/>
                <a:gd name="T70" fmla="*/ 48 w 1985"/>
                <a:gd name="T71" fmla="*/ 193 h 380"/>
                <a:gd name="T72" fmla="*/ 13 w 1985"/>
                <a:gd name="T73" fmla="*/ 163 h 380"/>
                <a:gd name="T74" fmla="*/ 13 w 1985"/>
                <a:gd name="T75" fmla="*/ 157 h 380"/>
                <a:gd name="T76" fmla="*/ 9 w 1985"/>
                <a:gd name="T77" fmla="*/ 151 h 380"/>
                <a:gd name="T78" fmla="*/ 10 w 1985"/>
                <a:gd name="T79" fmla="*/ 146 h 380"/>
                <a:gd name="T80" fmla="*/ 0 w 1985"/>
                <a:gd name="T81" fmla="*/ 134 h 380"/>
                <a:gd name="T82" fmla="*/ 6 w 1985"/>
                <a:gd name="T83" fmla="*/ 121 h 38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985"/>
                <a:gd name="T127" fmla="*/ 0 h 380"/>
                <a:gd name="T128" fmla="*/ 1985 w 1985"/>
                <a:gd name="T129" fmla="*/ 380 h 38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985" h="380">
                  <a:moveTo>
                    <a:pt x="6" y="121"/>
                  </a:moveTo>
                  <a:cubicBezTo>
                    <a:pt x="518" y="35"/>
                    <a:pt x="518" y="35"/>
                    <a:pt x="518" y="35"/>
                  </a:cubicBezTo>
                  <a:cubicBezTo>
                    <a:pt x="701" y="0"/>
                    <a:pt x="701" y="0"/>
                    <a:pt x="701" y="0"/>
                  </a:cubicBezTo>
                  <a:cubicBezTo>
                    <a:pt x="739" y="24"/>
                    <a:pt x="739" y="24"/>
                    <a:pt x="739" y="24"/>
                  </a:cubicBezTo>
                  <a:cubicBezTo>
                    <a:pt x="739" y="24"/>
                    <a:pt x="881" y="22"/>
                    <a:pt x="897" y="20"/>
                  </a:cubicBezTo>
                  <a:cubicBezTo>
                    <a:pt x="913" y="18"/>
                    <a:pt x="1004" y="17"/>
                    <a:pt x="1008" y="16"/>
                  </a:cubicBezTo>
                  <a:cubicBezTo>
                    <a:pt x="1012" y="15"/>
                    <a:pt x="1028" y="12"/>
                    <a:pt x="1028" y="12"/>
                  </a:cubicBezTo>
                  <a:cubicBezTo>
                    <a:pt x="1028" y="12"/>
                    <a:pt x="1077" y="46"/>
                    <a:pt x="1084" y="48"/>
                  </a:cubicBezTo>
                  <a:cubicBezTo>
                    <a:pt x="1090" y="49"/>
                    <a:pt x="1136" y="83"/>
                    <a:pt x="1140" y="88"/>
                  </a:cubicBezTo>
                  <a:cubicBezTo>
                    <a:pt x="1145" y="92"/>
                    <a:pt x="1164" y="113"/>
                    <a:pt x="1193" y="174"/>
                  </a:cubicBezTo>
                  <a:cubicBezTo>
                    <a:pt x="1221" y="235"/>
                    <a:pt x="1221" y="230"/>
                    <a:pt x="1221" y="230"/>
                  </a:cubicBezTo>
                  <a:cubicBezTo>
                    <a:pt x="1241" y="220"/>
                    <a:pt x="1241" y="220"/>
                    <a:pt x="1241" y="220"/>
                  </a:cubicBezTo>
                  <a:cubicBezTo>
                    <a:pt x="1246" y="107"/>
                    <a:pt x="1246" y="107"/>
                    <a:pt x="1246" y="107"/>
                  </a:cubicBezTo>
                  <a:cubicBezTo>
                    <a:pt x="1246" y="107"/>
                    <a:pt x="1290" y="107"/>
                    <a:pt x="1300" y="107"/>
                  </a:cubicBezTo>
                  <a:cubicBezTo>
                    <a:pt x="1311" y="107"/>
                    <a:pt x="1435" y="112"/>
                    <a:pt x="1441" y="112"/>
                  </a:cubicBezTo>
                  <a:cubicBezTo>
                    <a:pt x="1447" y="112"/>
                    <a:pt x="1553" y="110"/>
                    <a:pt x="1553" y="110"/>
                  </a:cubicBezTo>
                  <a:cubicBezTo>
                    <a:pt x="1553" y="110"/>
                    <a:pt x="1573" y="90"/>
                    <a:pt x="1589" y="109"/>
                  </a:cubicBezTo>
                  <a:cubicBezTo>
                    <a:pt x="1621" y="118"/>
                    <a:pt x="1734" y="128"/>
                    <a:pt x="1739" y="128"/>
                  </a:cubicBezTo>
                  <a:cubicBezTo>
                    <a:pt x="1894" y="139"/>
                    <a:pt x="1894" y="139"/>
                    <a:pt x="1894" y="139"/>
                  </a:cubicBezTo>
                  <a:cubicBezTo>
                    <a:pt x="1985" y="363"/>
                    <a:pt x="1985" y="363"/>
                    <a:pt x="1985" y="363"/>
                  </a:cubicBezTo>
                  <a:cubicBezTo>
                    <a:pt x="1974" y="380"/>
                    <a:pt x="1974" y="380"/>
                    <a:pt x="1974" y="380"/>
                  </a:cubicBezTo>
                  <a:cubicBezTo>
                    <a:pt x="1974" y="380"/>
                    <a:pt x="1395" y="318"/>
                    <a:pt x="1314" y="328"/>
                  </a:cubicBezTo>
                  <a:cubicBezTo>
                    <a:pt x="1315" y="337"/>
                    <a:pt x="1246" y="325"/>
                    <a:pt x="1239" y="322"/>
                  </a:cubicBezTo>
                  <a:cubicBezTo>
                    <a:pt x="1232" y="320"/>
                    <a:pt x="1234" y="313"/>
                    <a:pt x="1234" y="313"/>
                  </a:cubicBezTo>
                  <a:cubicBezTo>
                    <a:pt x="1234" y="313"/>
                    <a:pt x="1192" y="325"/>
                    <a:pt x="1181" y="326"/>
                  </a:cubicBezTo>
                  <a:cubicBezTo>
                    <a:pt x="1171" y="327"/>
                    <a:pt x="1023" y="337"/>
                    <a:pt x="991" y="337"/>
                  </a:cubicBezTo>
                  <a:cubicBezTo>
                    <a:pt x="959" y="336"/>
                    <a:pt x="934" y="342"/>
                    <a:pt x="923" y="344"/>
                  </a:cubicBezTo>
                  <a:cubicBezTo>
                    <a:pt x="913" y="346"/>
                    <a:pt x="866" y="348"/>
                    <a:pt x="866" y="348"/>
                  </a:cubicBezTo>
                  <a:cubicBezTo>
                    <a:pt x="672" y="361"/>
                    <a:pt x="672" y="361"/>
                    <a:pt x="672" y="361"/>
                  </a:cubicBezTo>
                  <a:cubicBezTo>
                    <a:pt x="672" y="361"/>
                    <a:pt x="647" y="295"/>
                    <a:pt x="650" y="274"/>
                  </a:cubicBezTo>
                  <a:cubicBezTo>
                    <a:pt x="653" y="254"/>
                    <a:pt x="646" y="247"/>
                    <a:pt x="646" y="247"/>
                  </a:cubicBezTo>
                  <a:cubicBezTo>
                    <a:pt x="646" y="247"/>
                    <a:pt x="584" y="264"/>
                    <a:pt x="569" y="269"/>
                  </a:cubicBezTo>
                  <a:cubicBezTo>
                    <a:pt x="555" y="274"/>
                    <a:pt x="267" y="329"/>
                    <a:pt x="258" y="332"/>
                  </a:cubicBezTo>
                  <a:cubicBezTo>
                    <a:pt x="249" y="334"/>
                    <a:pt x="235" y="338"/>
                    <a:pt x="226" y="339"/>
                  </a:cubicBezTo>
                  <a:cubicBezTo>
                    <a:pt x="218" y="339"/>
                    <a:pt x="188" y="315"/>
                    <a:pt x="179" y="306"/>
                  </a:cubicBezTo>
                  <a:cubicBezTo>
                    <a:pt x="170" y="298"/>
                    <a:pt x="48" y="193"/>
                    <a:pt x="48" y="193"/>
                  </a:cubicBezTo>
                  <a:cubicBezTo>
                    <a:pt x="13" y="163"/>
                    <a:pt x="13" y="163"/>
                    <a:pt x="13" y="163"/>
                  </a:cubicBezTo>
                  <a:cubicBezTo>
                    <a:pt x="13" y="157"/>
                    <a:pt x="13" y="157"/>
                    <a:pt x="13" y="157"/>
                  </a:cubicBezTo>
                  <a:cubicBezTo>
                    <a:pt x="9" y="151"/>
                    <a:pt x="9" y="151"/>
                    <a:pt x="9" y="151"/>
                  </a:cubicBezTo>
                  <a:cubicBezTo>
                    <a:pt x="10" y="146"/>
                    <a:pt x="10" y="146"/>
                    <a:pt x="10" y="146"/>
                  </a:cubicBezTo>
                  <a:cubicBezTo>
                    <a:pt x="0" y="134"/>
                    <a:pt x="0" y="134"/>
                    <a:pt x="0" y="134"/>
                  </a:cubicBezTo>
                  <a:lnTo>
                    <a:pt x="6" y="121"/>
                  </a:lnTo>
                  <a:close/>
                </a:path>
              </a:pathLst>
            </a:custGeom>
            <a:gradFill rotWithShape="1">
              <a:gsLst>
                <a:gs pos="0">
                  <a:srgbClr val="DCDCDC"/>
                </a:gs>
                <a:gs pos="50000">
                  <a:schemeClr val="bg1"/>
                </a:gs>
                <a:gs pos="100000">
                  <a:srgbClr val="DCDCDC"/>
                </a:gs>
              </a:gsLst>
              <a:lin ang="5400000" scaled="1"/>
            </a:gradFill>
            <a:ln w="9525">
              <a:noFill/>
              <a:round/>
              <a:headEnd/>
              <a:tailEnd/>
            </a:ln>
          </p:spPr>
          <p:txBody>
            <a:bodyPr/>
            <a:lstStyle/>
            <a:p>
              <a:pPr>
                <a:defRPr/>
              </a:pPr>
              <a:endParaRPr lang="de-DE" noProof="1">
                <a:solidFill>
                  <a:prstClr val="black"/>
                </a:solidFill>
                <a:latin typeface="Arial" charset="0"/>
                <a:cs typeface="Arial" charset="0"/>
              </a:endParaRPr>
            </a:p>
          </p:txBody>
        </p:sp>
        <p:sp>
          <p:nvSpPr>
            <p:cNvPr id="17" name="Freeform 16">
              <a:extLst>
                <a:ext uri="{FF2B5EF4-FFF2-40B4-BE49-F238E27FC236}">
                  <a16:creationId xmlns="" xmlns:a16="http://schemas.microsoft.com/office/drawing/2014/main" id="{F83B9ECA-9445-40F0-8E2A-326167EDE6CC}"/>
                </a:ext>
              </a:extLst>
            </p:cNvPr>
            <p:cNvSpPr>
              <a:spLocks/>
            </p:cNvSpPr>
            <p:nvPr/>
          </p:nvSpPr>
          <p:spPr bwMode="auto">
            <a:xfrm>
              <a:off x="265" y="3172"/>
              <a:ext cx="1107" cy="419"/>
            </a:xfrm>
            <a:custGeom>
              <a:avLst/>
              <a:gdLst>
                <a:gd name="T0" fmla="*/ 2147483647 w 1153"/>
                <a:gd name="T1" fmla="*/ 2147483647 h 435"/>
                <a:gd name="T2" fmla="*/ 0 w 1153"/>
                <a:gd name="T3" fmla="*/ 2147483647 h 435"/>
                <a:gd name="T4" fmla="*/ 2147483647 w 1153"/>
                <a:gd name="T5" fmla="*/ 2147483647 h 435"/>
                <a:gd name="T6" fmla="*/ 2147483647 w 1153"/>
                <a:gd name="T7" fmla="*/ 2147483647 h 435"/>
                <a:gd name="T8" fmla="*/ 2147483647 w 1153"/>
                <a:gd name="T9" fmla="*/ 2147483647 h 435"/>
                <a:gd name="T10" fmla="*/ 2147483647 w 1153"/>
                <a:gd name="T11" fmla="*/ 2147483647 h 435"/>
                <a:gd name="T12" fmla="*/ 2147483647 w 1153"/>
                <a:gd name="T13" fmla="*/ 2147483647 h 435"/>
                <a:gd name="T14" fmla="*/ 2147483647 w 1153"/>
                <a:gd name="T15" fmla="*/ 2147483647 h 435"/>
                <a:gd name="T16" fmla="*/ 2147483647 w 1153"/>
                <a:gd name="T17" fmla="*/ 2147483647 h 435"/>
                <a:gd name="T18" fmla="*/ 2147483647 w 1153"/>
                <a:gd name="T19" fmla="*/ 0 h 435"/>
                <a:gd name="T20" fmla="*/ 2147483647 w 1153"/>
                <a:gd name="T21" fmla="*/ 2147483647 h 435"/>
                <a:gd name="T22" fmla="*/ 2147483647 w 1153"/>
                <a:gd name="T23" fmla="*/ 2147483647 h 4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53"/>
                <a:gd name="T37" fmla="*/ 0 h 435"/>
                <a:gd name="T38" fmla="*/ 1153 w 1153"/>
                <a:gd name="T39" fmla="*/ 435 h 4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53" h="435">
                  <a:moveTo>
                    <a:pt x="838" y="9"/>
                  </a:moveTo>
                  <a:cubicBezTo>
                    <a:pt x="0" y="103"/>
                    <a:pt x="0" y="103"/>
                    <a:pt x="0" y="103"/>
                  </a:cubicBezTo>
                  <a:cubicBezTo>
                    <a:pt x="86" y="432"/>
                    <a:pt x="86" y="432"/>
                    <a:pt x="86" y="432"/>
                  </a:cubicBezTo>
                  <a:cubicBezTo>
                    <a:pt x="86" y="432"/>
                    <a:pt x="117" y="435"/>
                    <a:pt x="120" y="435"/>
                  </a:cubicBezTo>
                  <a:cubicBezTo>
                    <a:pt x="123" y="435"/>
                    <a:pt x="258" y="416"/>
                    <a:pt x="258" y="416"/>
                  </a:cubicBezTo>
                  <a:cubicBezTo>
                    <a:pt x="1000" y="282"/>
                    <a:pt x="1000" y="282"/>
                    <a:pt x="1000" y="282"/>
                  </a:cubicBezTo>
                  <a:cubicBezTo>
                    <a:pt x="1153" y="254"/>
                    <a:pt x="1153" y="254"/>
                    <a:pt x="1153" y="254"/>
                  </a:cubicBezTo>
                  <a:cubicBezTo>
                    <a:pt x="1153" y="254"/>
                    <a:pt x="1142" y="264"/>
                    <a:pt x="1131" y="251"/>
                  </a:cubicBezTo>
                  <a:cubicBezTo>
                    <a:pt x="1121" y="237"/>
                    <a:pt x="978" y="72"/>
                    <a:pt x="978" y="72"/>
                  </a:cubicBezTo>
                  <a:cubicBezTo>
                    <a:pt x="933" y="0"/>
                    <a:pt x="933" y="0"/>
                    <a:pt x="933" y="0"/>
                  </a:cubicBezTo>
                  <a:cubicBezTo>
                    <a:pt x="838" y="7"/>
                    <a:pt x="838" y="7"/>
                    <a:pt x="838" y="7"/>
                  </a:cubicBezTo>
                  <a:lnTo>
                    <a:pt x="838" y="9"/>
                  </a:lnTo>
                  <a:close/>
                </a:path>
              </a:pathLst>
            </a:custGeom>
            <a:solidFill>
              <a:schemeClr val="bg1"/>
            </a:solidFill>
            <a:ln w="9525">
              <a:noFill/>
              <a:round/>
              <a:headEnd/>
              <a:tailEnd/>
            </a:ln>
          </p:spPr>
          <p:txBody>
            <a:bodyPr/>
            <a:lstStyle/>
            <a:p>
              <a:endParaRPr lang="en-US">
                <a:solidFill>
                  <a:prstClr val="black"/>
                </a:solidFill>
              </a:endParaRPr>
            </a:p>
          </p:txBody>
        </p:sp>
        <p:sp>
          <p:nvSpPr>
            <p:cNvPr id="18" name="Freeform 17">
              <a:extLst>
                <a:ext uri="{FF2B5EF4-FFF2-40B4-BE49-F238E27FC236}">
                  <a16:creationId xmlns="" xmlns:a16="http://schemas.microsoft.com/office/drawing/2014/main" id="{65C5A926-8B55-47FF-98FE-0B7BC02010AC}"/>
                </a:ext>
              </a:extLst>
            </p:cNvPr>
            <p:cNvSpPr>
              <a:spLocks/>
            </p:cNvSpPr>
            <p:nvPr/>
          </p:nvSpPr>
          <p:spPr bwMode="auto">
            <a:xfrm>
              <a:off x="1140" y="2981"/>
              <a:ext cx="1906" cy="364"/>
            </a:xfrm>
            <a:custGeom>
              <a:avLst/>
              <a:gdLst>
                <a:gd name="T0" fmla="*/ 2147483647 w 1985"/>
                <a:gd name="T1" fmla="*/ 2147483647 h 380"/>
                <a:gd name="T2" fmla="*/ 2147483647 w 1985"/>
                <a:gd name="T3" fmla="*/ 2147483647 h 380"/>
                <a:gd name="T4" fmla="*/ 2147483647 w 1985"/>
                <a:gd name="T5" fmla="*/ 0 h 380"/>
                <a:gd name="T6" fmla="*/ 2147483647 w 1985"/>
                <a:gd name="T7" fmla="*/ 2147483647 h 380"/>
                <a:gd name="T8" fmla="*/ 2147483647 w 1985"/>
                <a:gd name="T9" fmla="*/ 2147483647 h 380"/>
                <a:gd name="T10" fmla="*/ 2147483647 w 1985"/>
                <a:gd name="T11" fmla="*/ 2147483647 h 380"/>
                <a:gd name="T12" fmla="*/ 2147483647 w 1985"/>
                <a:gd name="T13" fmla="*/ 2147483647 h 380"/>
                <a:gd name="T14" fmla="*/ 2147483647 w 1985"/>
                <a:gd name="T15" fmla="*/ 2147483647 h 380"/>
                <a:gd name="T16" fmla="*/ 2147483647 w 1985"/>
                <a:gd name="T17" fmla="*/ 2147483647 h 380"/>
                <a:gd name="T18" fmla="*/ 2147483647 w 1985"/>
                <a:gd name="T19" fmla="*/ 2147483647 h 380"/>
                <a:gd name="T20" fmla="*/ 2147483647 w 1985"/>
                <a:gd name="T21" fmla="*/ 2147483647 h 380"/>
                <a:gd name="T22" fmla="*/ 2147483647 w 1985"/>
                <a:gd name="T23" fmla="*/ 2147483647 h 380"/>
                <a:gd name="T24" fmla="*/ 2147483647 w 1985"/>
                <a:gd name="T25" fmla="*/ 2147483647 h 380"/>
                <a:gd name="T26" fmla="*/ 2147483647 w 1985"/>
                <a:gd name="T27" fmla="*/ 2147483647 h 380"/>
                <a:gd name="T28" fmla="*/ 2147483647 w 1985"/>
                <a:gd name="T29" fmla="*/ 2147483647 h 380"/>
                <a:gd name="T30" fmla="*/ 2147483647 w 1985"/>
                <a:gd name="T31" fmla="*/ 2147483647 h 380"/>
                <a:gd name="T32" fmla="*/ 2147483647 w 1985"/>
                <a:gd name="T33" fmla="*/ 2147483647 h 380"/>
                <a:gd name="T34" fmla="*/ 2147483647 w 1985"/>
                <a:gd name="T35" fmla="*/ 2147483647 h 380"/>
                <a:gd name="T36" fmla="*/ 2147483647 w 1985"/>
                <a:gd name="T37" fmla="*/ 2147483647 h 380"/>
                <a:gd name="T38" fmla="*/ 2147483647 w 1985"/>
                <a:gd name="T39" fmla="*/ 2147483647 h 380"/>
                <a:gd name="T40" fmla="*/ 2147483647 w 1985"/>
                <a:gd name="T41" fmla="*/ 2147483647 h 380"/>
                <a:gd name="T42" fmla="*/ 2147483647 w 1985"/>
                <a:gd name="T43" fmla="*/ 2147483647 h 380"/>
                <a:gd name="T44" fmla="*/ 2147483647 w 1985"/>
                <a:gd name="T45" fmla="*/ 2147483647 h 380"/>
                <a:gd name="T46" fmla="*/ 2147483647 w 1985"/>
                <a:gd name="T47" fmla="*/ 2147483647 h 380"/>
                <a:gd name="T48" fmla="*/ 2147483647 w 1985"/>
                <a:gd name="T49" fmla="*/ 2147483647 h 380"/>
                <a:gd name="T50" fmla="*/ 2147483647 w 1985"/>
                <a:gd name="T51" fmla="*/ 2147483647 h 380"/>
                <a:gd name="T52" fmla="*/ 2147483647 w 1985"/>
                <a:gd name="T53" fmla="*/ 2147483647 h 380"/>
                <a:gd name="T54" fmla="*/ 2147483647 w 1985"/>
                <a:gd name="T55" fmla="*/ 2147483647 h 380"/>
                <a:gd name="T56" fmla="*/ 2147483647 w 1985"/>
                <a:gd name="T57" fmla="*/ 2147483647 h 380"/>
                <a:gd name="T58" fmla="*/ 2147483647 w 1985"/>
                <a:gd name="T59" fmla="*/ 2147483647 h 380"/>
                <a:gd name="T60" fmla="*/ 2147483647 w 1985"/>
                <a:gd name="T61" fmla="*/ 2147483647 h 380"/>
                <a:gd name="T62" fmla="*/ 2147483647 w 1985"/>
                <a:gd name="T63" fmla="*/ 2147483647 h 380"/>
                <a:gd name="T64" fmla="*/ 2147483647 w 1985"/>
                <a:gd name="T65" fmla="*/ 2147483647 h 380"/>
                <a:gd name="T66" fmla="*/ 2147483647 w 1985"/>
                <a:gd name="T67" fmla="*/ 2147483647 h 380"/>
                <a:gd name="T68" fmla="*/ 2147483647 w 1985"/>
                <a:gd name="T69" fmla="*/ 2147483647 h 380"/>
                <a:gd name="T70" fmla="*/ 2147483647 w 1985"/>
                <a:gd name="T71" fmla="*/ 2147483647 h 380"/>
                <a:gd name="T72" fmla="*/ 2147483647 w 1985"/>
                <a:gd name="T73" fmla="*/ 2147483647 h 380"/>
                <a:gd name="T74" fmla="*/ 2147483647 w 1985"/>
                <a:gd name="T75" fmla="*/ 2147483647 h 380"/>
                <a:gd name="T76" fmla="*/ 2147483647 w 1985"/>
                <a:gd name="T77" fmla="*/ 2147483647 h 380"/>
                <a:gd name="T78" fmla="*/ 2147483647 w 1985"/>
                <a:gd name="T79" fmla="*/ 2147483647 h 380"/>
                <a:gd name="T80" fmla="*/ 0 w 1985"/>
                <a:gd name="T81" fmla="*/ 2147483647 h 380"/>
                <a:gd name="T82" fmla="*/ 2147483647 w 1985"/>
                <a:gd name="T83" fmla="*/ 2147483647 h 38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985"/>
                <a:gd name="T127" fmla="*/ 0 h 380"/>
                <a:gd name="T128" fmla="*/ 1985 w 1985"/>
                <a:gd name="T129" fmla="*/ 380 h 38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985" h="380">
                  <a:moveTo>
                    <a:pt x="6" y="121"/>
                  </a:moveTo>
                  <a:cubicBezTo>
                    <a:pt x="518" y="35"/>
                    <a:pt x="518" y="35"/>
                    <a:pt x="518" y="35"/>
                  </a:cubicBezTo>
                  <a:cubicBezTo>
                    <a:pt x="701" y="0"/>
                    <a:pt x="701" y="0"/>
                    <a:pt x="701" y="0"/>
                  </a:cubicBezTo>
                  <a:cubicBezTo>
                    <a:pt x="739" y="24"/>
                    <a:pt x="739" y="24"/>
                    <a:pt x="739" y="24"/>
                  </a:cubicBezTo>
                  <a:cubicBezTo>
                    <a:pt x="739" y="24"/>
                    <a:pt x="881" y="22"/>
                    <a:pt x="897" y="20"/>
                  </a:cubicBezTo>
                  <a:cubicBezTo>
                    <a:pt x="913" y="18"/>
                    <a:pt x="1004" y="17"/>
                    <a:pt x="1008" y="16"/>
                  </a:cubicBezTo>
                  <a:cubicBezTo>
                    <a:pt x="1012" y="15"/>
                    <a:pt x="1028" y="12"/>
                    <a:pt x="1028" y="12"/>
                  </a:cubicBezTo>
                  <a:cubicBezTo>
                    <a:pt x="1028" y="12"/>
                    <a:pt x="1077" y="46"/>
                    <a:pt x="1084" y="48"/>
                  </a:cubicBezTo>
                  <a:cubicBezTo>
                    <a:pt x="1090" y="49"/>
                    <a:pt x="1136" y="83"/>
                    <a:pt x="1140" y="88"/>
                  </a:cubicBezTo>
                  <a:cubicBezTo>
                    <a:pt x="1145" y="92"/>
                    <a:pt x="1164" y="113"/>
                    <a:pt x="1193" y="174"/>
                  </a:cubicBezTo>
                  <a:cubicBezTo>
                    <a:pt x="1221" y="235"/>
                    <a:pt x="1221" y="230"/>
                    <a:pt x="1221" y="230"/>
                  </a:cubicBezTo>
                  <a:cubicBezTo>
                    <a:pt x="1241" y="220"/>
                    <a:pt x="1241" y="220"/>
                    <a:pt x="1241" y="220"/>
                  </a:cubicBezTo>
                  <a:cubicBezTo>
                    <a:pt x="1246" y="107"/>
                    <a:pt x="1246" y="107"/>
                    <a:pt x="1246" y="107"/>
                  </a:cubicBezTo>
                  <a:cubicBezTo>
                    <a:pt x="1246" y="107"/>
                    <a:pt x="1290" y="107"/>
                    <a:pt x="1300" y="107"/>
                  </a:cubicBezTo>
                  <a:cubicBezTo>
                    <a:pt x="1311" y="107"/>
                    <a:pt x="1435" y="112"/>
                    <a:pt x="1441" y="112"/>
                  </a:cubicBezTo>
                  <a:cubicBezTo>
                    <a:pt x="1447" y="112"/>
                    <a:pt x="1553" y="110"/>
                    <a:pt x="1553" y="110"/>
                  </a:cubicBezTo>
                  <a:cubicBezTo>
                    <a:pt x="1553" y="110"/>
                    <a:pt x="1573" y="90"/>
                    <a:pt x="1589" y="109"/>
                  </a:cubicBezTo>
                  <a:cubicBezTo>
                    <a:pt x="1621" y="118"/>
                    <a:pt x="1734" y="128"/>
                    <a:pt x="1739" y="128"/>
                  </a:cubicBezTo>
                  <a:cubicBezTo>
                    <a:pt x="1894" y="139"/>
                    <a:pt x="1894" y="139"/>
                    <a:pt x="1894" y="139"/>
                  </a:cubicBezTo>
                  <a:cubicBezTo>
                    <a:pt x="1985" y="363"/>
                    <a:pt x="1985" y="363"/>
                    <a:pt x="1985" y="363"/>
                  </a:cubicBezTo>
                  <a:cubicBezTo>
                    <a:pt x="1974" y="380"/>
                    <a:pt x="1974" y="380"/>
                    <a:pt x="1974" y="380"/>
                  </a:cubicBezTo>
                  <a:cubicBezTo>
                    <a:pt x="1974" y="380"/>
                    <a:pt x="1395" y="318"/>
                    <a:pt x="1314" y="328"/>
                  </a:cubicBezTo>
                  <a:cubicBezTo>
                    <a:pt x="1315" y="337"/>
                    <a:pt x="1246" y="325"/>
                    <a:pt x="1239" y="322"/>
                  </a:cubicBezTo>
                  <a:cubicBezTo>
                    <a:pt x="1232" y="320"/>
                    <a:pt x="1234" y="313"/>
                    <a:pt x="1234" y="313"/>
                  </a:cubicBezTo>
                  <a:cubicBezTo>
                    <a:pt x="1234" y="313"/>
                    <a:pt x="1192" y="325"/>
                    <a:pt x="1181" y="326"/>
                  </a:cubicBezTo>
                  <a:cubicBezTo>
                    <a:pt x="1171" y="327"/>
                    <a:pt x="1023" y="337"/>
                    <a:pt x="991" y="337"/>
                  </a:cubicBezTo>
                  <a:cubicBezTo>
                    <a:pt x="959" y="336"/>
                    <a:pt x="934" y="342"/>
                    <a:pt x="923" y="344"/>
                  </a:cubicBezTo>
                  <a:cubicBezTo>
                    <a:pt x="913" y="346"/>
                    <a:pt x="866" y="348"/>
                    <a:pt x="866" y="348"/>
                  </a:cubicBezTo>
                  <a:cubicBezTo>
                    <a:pt x="672" y="361"/>
                    <a:pt x="672" y="361"/>
                    <a:pt x="672" y="361"/>
                  </a:cubicBezTo>
                  <a:cubicBezTo>
                    <a:pt x="672" y="361"/>
                    <a:pt x="647" y="295"/>
                    <a:pt x="650" y="274"/>
                  </a:cubicBezTo>
                  <a:cubicBezTo>
                    <a:pt x="653" y="254"/>
                    <a:pt x="646" y="247"/>
                    <a:pt x="646" y="247"/>
                  </a:cubicBezTo>
                  <a:cubicBezTo>
                    <a:pt x="646" y="247"/>
                    <a:pt x="584" y="264"/>
                    <a:pt x="569" y="269"/>
                  </a:cubicBezTo>
                  <a:cubicBezTo>
                    <a:pt x="555" y="274"/>
                    <a:pt x="267" y="329"/>
                    <a:pt x="258" y="332"/>
                  </a:cubicBezTo>
                  <a:cubicBezTo>
                    <a:pt x="249" y="334"/>
                    <a:pt x="235" y="338"/>
                    <a:pt x="226" y="339"/>
                  </a:cubicBezTo>
                  <a:cubicBezTo>
                    <a:pt x="218" y="339"/>
                    <a:pt x="188" y="315"/>
                    <a:pt x="179" y="306"/>
                  </a:cubicBezTo>
                  <a:cubicBezTo>
                    <a:pt x="170" y="298"/>
                    <a:pt x="48" y="193"/>
                    <a:pt x="48" y="193"/>
                  </a:cubicBezTo>
                  <a:cubicBezTo>
                    <a:pt x="13" y="163"/>
                    <a:pt x="13" y="163"/>
                    <a:pt x="13" y="163"/>
                  </a:cubicBezTo>
                  <a:cubicBezTo>
                    <a:pt x="13" y="157"/>
                    <a:pt x="13" y="157"/>
                    <a:pt x="13" y="157"/>
                  </a:cubicBezTo>
                  <a:cubicBezTo>
                    <a:pt x="9" y="151"/>
                    <a:pt x="9" y="151"/>
                    <a:pt x="9" y="151"/>
                  </a:cubicBezTo>
                  <a:cubicBezTo>
                    <a:pt x="10" y="146"/>
                    <a:pt x="10" y="146"/>
                    <a:pt x="10" y="146"/>
                  </a:cubicBezTo>
                  <a:cubicBezTo>
                    <a:pt x="0" y="134"/>
                    <a:pt x="0" y="134"/>
                    <a:pt x="0" y="134"/>
                  </a:cubicBezTo>
                  <a:lnTo>
                    <a:pt x="6" y="121"/>
                  </a:lnTo>
                  <a:close/>
                </a:path>
              </a:pathLst>
            </a:custGeom>
            <a:solidFill>
              <a:schemeClr val="bg1"/>
            </a:solidFill>
            <a:ln w="9525">
              <a:noFill/>
              <a:round/>
              <a:headEnd/>
              <a:tailEnd/>
            </a:ln>
          </p:spPr>
          <p:txBody>
            <a:bodyPr/>
            <a:lstStyle/>
            <a:p>
              <a:endParaRPr lang="en-US">
                <a:solidFill>
                  <a:prstClr val="black"/>
                </a:solidFill>
              </a:endParaRPr>
            </a:p>
          </p:txBody>
        </p:sp>
        <p:sp>
          <p:nvSpPr>
            <p:cNvPr id="19" name="Freeform 19">
              <a:extLst>
                <a:ext uri="{FF2B5EF4-FFF2-40B4-BE49-F238E27FC236}">
                  <a16:creationId xmlns="" xmlns:a16="http://schemas.microsoft.com/office/drawing/2014/main" id="{C3E493A1-4133-427B-A514-1C8BC1E17527}"/>
                </a:ext>
              </a:extLst>
            </p:cNvPr>
            <p:cNvSpPr>
              <a:spLocks noEditPoints="1"/>
            </p:cNvSpPr>
            <p:nvPr/>
          </p:nvSpPr>
          <p:spPr bwMode="auto">
            <a:xfrm>
              <a:off x="907" y="3035"/>
              <a:ext cx="273" cy="133"/>
            </a:xfrm>
            <a:custGeom>
              <a:avLst/>
              <a:gdLst>
                <a:gd name="T0" fmla="*/ 2147483647 w 283"/>
                <a:gd name="T1" fmla="*/ 2147483647 h 139"/>
                <a:gd name="T2" fmla="*/ 2147483647 w 283"/>
                <a:gd name="T3" fmla="*/ 2147483647 h 139"/>
                <a:gd name="T4" fmla="*/ 2147483647 w 283"/>
                <a:gd name="T5" fmla="*/ 0 h 139"/>
                <a:gd name="T6" fmla="*/ 2147483647 w 283"/>
                <a:gd name="T7" fmla="*/ 2147483647 h 139"/>
                <a:gd name="T8" fmla="*/ 0 w 283"/>
                <a:gd name="T9" fmla="*/ 2147483647 h 139"/>
                <a:gd name="T10" fmla="*/ 2147483647 w 283"/>
                <a:gd name="T11" fmla="*/ 2147483647 h 139"/>
                <a:gd name="T12" fmla="*/ 2147483647 w 283"/>
                <a:gd name="T13" fmla="*/ 2147483647 h 139"/>
                <a:gd name="T14" fmla="*/ 2147483647 w 283"/>
                <a:gd name="T15" fmla="*/ 2147483647 h 139"/>
                <a:gd name="T16" fmla="*/ 2147483647 w 283"/>
                <a:gd name="T17" fmla="*/ 2147483647 h 139"/>
                <a:gd name="T18" fmla="*/ 2147483647 w 283"/>
                <a:gd name="T19" fmla="*/ 2147483647 h 139"/>
                <a:gd name="T20" fmla="*/ 2147483647 w 283"/>
                <a:gd name="T21" fmla="*/ 2147483647 h 139"/>
                <a:gd name="T22" fmla="*/ 2147483647 w 283"/>
                <a:gd name="T23" fmla="*/ 2147483647 h 139"/>
                <a:gd name="T24" fmla="*/ 2147483647 w 283"/>
                <a:gd name="T25" fmla="*/ 2147483647 h 139"/>
                <a:gd name="T26" fmla="*/ 2147483647 w 283"/>
                <a:gd name="T27" fmla="*/ 2147483647 h 139"/>
                <a:gd name="T28" fmla="*/ 2147483647 w 283"/>
                <a:gd name="T29" fmla="*/ 2147483647 h 13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3"/>
                <a:gd name="T46" fmla="*/ 0 h 139"/>
                <a:gd name="T47" fmla="*/ 283 w 283"/>
                <a:gd name="T48" fmla="*/ 139 h 13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3" h="139">
                  <a:moveTo>
                    <a:pt x="241" y="25"/>
                  </a:moveTo>
                  <a:cubicBezTo>
                    <a:pt x="159" y="3"/>
                    <a:pt x="159" y="3"/>
                    <a:pt x="159" y="3"/>
                  </a:cubicBezTo>
                  <a:cubicBezTo>
                    <a:pt x="144" y="0"/>
                    <a:pt x="144" y="0"/>
                    <a:pt x="144" y="0"/>
                  </a:cubicBezTo>
                  <a:cubicBezTo>
                    <a:pt x="1" y="83"/>
                    <a:pt x="1" y="83"/>
                    <a:pt x="1" y="83"/>
                  </a:cubicBezTo>
                  <a:cubicBezTo>
                    <a:pt x="0" y="95"/>
                    <a:pt x="0" y="95"/>
                    <a:pt x="0" y="95"/>
                  </a:cubicBezTo>
                  <a:cubicBezTo>
                    <a:pt x="0" y="95"/>
                    <a:pt x="134" y="139"/>
                    <a:pt x="139" y="139"/>
                  </a:cubicBezTo>
                  <a:cubicBezTo>
                    <a:pt x="144" y="139"/>
                    <a:pt x="200" y="103"/>
                    <a:pt x="200" y="103"/>
                  </a:cubicBezTo>
                  <a:cubicBezTo>
                    <a:pt x="280" y="49"/>
                    <a:pt x="280" y="49"/>
                    <a:pt x="280" y="49"/>
                  </a:cubicBezTo>
                  <a:cubicBezTo>
                    <a:pt x="283" y="42"/>
                    <a:pt x="283" y="42"/>
                    <a:pt x="283" y="42"/>
                  </a:cubicBezTo>
                  <a:lnTo>
                    <a:pt x="241" y="25"/>
                  </a:lnTo>
                  <a:close/>
                  <a:moveTo>
                    <a:pt x="152" y="99"/>
                  </a:moveTo>
                  <a:cubicBezTo>
                    <a:pt x="60" y="68"/>
                    <a:pt x="60" y="68"/>
                    <a:pt x="60" y="68"/>
                  </a:cubicBezTo>
                  <a:cubicBezTo>
                    <a:pt x="74" y="61"/>
                    <a:pt x="74" y="61"/>
                    <a:pt x="74" y="61"/>
                  </a:cubicBezTo>
                  <a:cubicBezTo>
                    <a:pt x="165" y="90"/>
                    <a:pt x="165" y="90"/>
                    <a:pt x="165" y="90"/>
                  </a:cubicBezTo>
                  <a:lnTo>
                    <a:pt x="152" y="99"/>
                  </a:lnTo>
                  <a:close/>
                </a:path>
              </a:pathLst>
            </a:custGeom>
            <a:solidFill>
              <a:schemeClr val="bg1"/>
            </a:solidFill>
            <a:ln w="9525">
              <a:noFill/>
              <a:round/>
              <a:headEnd/>
              <a:tailEnd/>
            </a:ln>
          </p:spPr>
          <p:txBody>
            <a:bodyPr/>
            <a:lstStyle/>
            <a:p>
              <a:endParaRPr lang="en-US">
                <a:solidFill>
                  <a:prstClr val="black"/>
                </a:solidFill>
              </a:endParaRPr>
            </a:p>
          </p:txBody>
        </p:sp>
      </p:grpSp>
    </p:spTree>
    <p:extLst>
      <p:ext uri="{BB962C8B-B14F-4D97-AF65-F5344CB8AC3E}">
        <p14:creationId xmlns:p14="http://schemas.microsoft.com/office/powerpoint/2010/main" val="40313725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E475F768-5E8B-4ED4-A3FE-99CD5DAAE2E5}"/>
              </a:ext>
            </a:extLst>
          </p:cNvPr>
          <p:cNvSpPr>
            <a:spLocks noGrp="1"/>
          </p:cNvSpPr>
          <p:nvPr>
            <p:ph idx="1"/>
          </p:nvPr>
        </p:nvSpPr>
        <p:spPr>
          <a:xfrm>
            <a:off x="228600" y="1371600"/>
            <a:ext cx="8229600" cy="5668963"/>
          </a:xfrm>
        </p:spPr>
        <p:txBody>
          <a:bodyPr>
            <a:normAutofit lnSpcReduction="10000"/>
          </a:bodyPr>
          <a:lstStyle/>
          <a:p>
            <a:r>
              <a:rPr lang="en-US" dirty="0" err="1"/>
              <a:t>Rendevski</a:t>
            </a:r>
            <a:r>
              <a:rPr lang="en-US" dirty="0"/>
              <a:t> V.</a:t>
            </a:r>
          </a:p>
          <a:p>
            <a:r>
              <a:rPr lang="en-US" dirty="0"/>
              <a:t>Aleksovski B.</a:t>
            </a:r>
          </a:p>
          <a:p>
            <a:r>
              <a:rPr lang="en-US" dirty="0" err="1"/>
              <a:t>Caparoski</a:t>
            </a:r>
            <a:r>
              <a:rPr lang="en-US" dirty="0"/>
              <a:t> A.</a:t>
            </a:r>
          </a:p>
          <a:p>
            <a:r>
              <a:rPr lang="en-US" dirty="0" err="1"/>
              <a:t>Filipce</a:t>
            </a:r>
            <a:r>
              <a:rPr lang="en-US" dirty="0"/>
              <a:t> V.</a:t>
            </a:r>
          </a:p>
          <a:p>
            <a:r>
              <a:rPr lang="en-US" dirty="0" err="1"/>
              <a:t>Shuntov</a:t>
            </a:r>
            <a:r>
              <a:rPr lang="en-US" dirty="0"/>
              <a:t> B.</a:t>
            </a:r>
          </a:p>
          <a:p>
            <a:r>
              <a:rPr lang="en-US" dirty="0" err="1"/>
              <a:t>Stojanov</a:t>
            </a:r>
            <a:r>
              <a:rPr lang="en-US" dirty="0"/>
              <a:t> D.</a:t>
            </a:r>
          </a:p>
          <a:p>
            <a:r>
              <a:rPr lang="en-US" dirty="0" err="1"/>
              <a:t>Mihajlovska</a:t>
            </a:r>
            <a:r>
              <a:rPr lang="en-US" dirty="0"/>
              <a:t> </a:t>
            </a:r>
            <a:r>
              <a:rPr lang="en-US" dirty="0" err="1"/>
              <a:t>Rendevska</a:t>
            </a:r>
            <a:r>
              <a:rPr lang="en-US" dirty="0"/>
              <a:t> A.</a:t>
            </a:r>
          </a:p>
          <a:p>
            <a:r>
              <a:rPr lang="en-US" dirty="0"/>
              <a:t>Aleksovski V.</a:t>
            </a:r>
          </a:p>
          <a:p>
            <a:r>
              <a:rPr lang="en-US" dirty="0" err="1"/>
              <a:t>Gjorgoski</a:t>
            </a:r>
            <a:r>
              <a:rPr lang="en-US" dirty="0"/>
              <a:t> I </a:t>
            </a:r>
            <a:br>
              <a:rPr lang="en-US" dirty="0"/>
            </a:br>
            <a:endParaRPr lang="en-US" dirty="0"/>
          </a:p>
        </p:txBody>
      </p:sp>
      <p:pic>
        <p:nvPicPr>
          <p:cNvPr id="5" name="Picture 4">
            <a:extLst>
              <a:ext uri="{FF2B5EF4-FFF2-40B4-BE49-F238E27FC236}">
                <a16:creationId xmlns="" xmlns:a16="http://schemas.microsoft.com/office/drawing/2014/main" id="{C62C1C81-29C5-4143-A274-373C2F30E45A}"/>
              </a:ext>
            </a:extLst>
          </p:cNvPr>
          <p:cNvPicPr>
            <a:picLocks noChangeAspect="1"/>
          </p:cNvPicPr>
          <p:nvPr/>
        </p:nvPicPr>
        <p:blipFill>
          <a:blip r:embed="rId2"/>
          <a:stretch>
            <a:fillRect/>
          </a:stretch>
        </p:blipFill>
        <p:spPr>
          <a:xfrm>
            <a:off x="16933" y="152400"/>
            <a:ext cx="8991601" cy="960749"/>
          </a:xfrm>
          <a:prstGeom prst="rect">
            <a:avLst/>
          </a:prstGeom>
        </p:spPr>
      </p:pic>
      <p:sp>
        <p:nvSpPr>
          <p:cNvPr id="6" name="Title 1">
            <a:extLst>
              <a:ext uri="{FF2B5EF4-FFF2-40B4-BE49-F238E27FC236}">
                <a16:creationId xmlns="" xmlns:a16="http://schemas.microsoft.com/office/drawing/2014/main" id="{BA5DC63D-9FFB-4B53-93D6-34F1B93B2CB9}"/>
              </a:ext>
            </a:extLst>
          </p:cNvPr>
          <p:cNvSpPr>
            <a:spLocks noGrp="1"/>
          </p:cNvSpPr>
          <p:nvPr>
            <p:ph type="title"/>
          </p:nvPr>
        </p:nvSpPr>
        <p:spPr>
          <a:xfrm>
            <a:off x="457200" y="0"/>
            <a:ext cx="8229600" cy="1143000"/>
          </a:xfrm>
        </p:spPr>
        <p:txBody>
          <a:bodyPr>
            <a:normAutofit/>
          </a:bodyPr>
          <a:lstStyle/>
          <a:p>
            <a:r>
              <a:rPr lang="en-US" sz="4000" dirty="0"/>
              <a:t>Contributors</a:t>
            </a:r>
            <a:endParaRPr lang="mk-MK" sz="4000" dirty="0"/>
          </a:p>
        </p:txBody>
      </p:sp>
      <p:pic>
        <p:nvPicPr>
          <p:cNvPr id="2051" name="Picture 3" descr="F:\VLADE\SLIKI\Laboratorija PMF\image-0-02-04-87a6b6633e6585afe5a0033aca6257282f0728c8d9e2e76812fbfcfaa38b5b25-V 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54093" y="1128389"/>
            <a:ext cx="2171700" cy="28956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VLADE\MY PERSONAL\DIREKTOR\SKOPJE\RENOVIRANJE\INTENZIVNA\Sliki intenzivna nega\image-0-02-04-3ae3e82f5bfade24618d67516718075d441aff2b0bf340878d64f81a5e2bcca6-V.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66353" y="4106285"/>
            <a:ext cx="3575479" cy="268161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F:\VLADE\MY PERSONAL\DIREKTOR\SKOPJE\RENOVIRANJE\INTENZIVNA\Sliki intenzivna nega\image-0-02-05-60d917637c8f4eca3ada360f042231c13d1fac35a4c4c153fcb52588aea31570-V.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45818" y="1128389"/>
            <a:ext cx="2171700"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0125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733" y="79904"/>
            <a:ext cx="8229600" cy="1143000"/>
          </a:xfrm>
        </p:spPr>
        <p:txBody>
          <a:bodyPr/>
          <a:lstStyle/>
          <a:p>
            <a:r>
              <a:rPr lang="en-US" dirty="0"/>
              <a:t>Focus</a:t>
            </a:r>
          </a:p>
        </p:txBody>
      </p:sp>
      <p:sp>
        <p:nvSpPr>
          <p:cNvPr id="3" name="Content Placeholder 2"/>
          <p:cNvSpPr>
            <a:spLocks noGrp="1"/>
          </p:cNvSpPr>
          <p:nvPr>
            <p:ph idx="1"/>
          </p:nvPr>
        </p:nvSpPr>
        <p:spPr>
          <a:xfrm>
            <a:off x="2514600" y="1189037"/>
            <a:ext cx="6172200" cy="4525963"/>
          </a:xfrm>
        </p:spPr>
        <p:txBody>
          <a:bodyPr>
            <a:normAutofit fontScale="92500" lnSpcReduction="10000"/>
          </a:bodyPr>
          <a:lstStyle/>
          <a:p>
            <a:r>
              <a:rPr lang="en-US" dirty="0"/>
              <a:t>To asses the main drivers for poor outcome after ICH based on peripheral biochemical markers (TNF-α, glutamate and glucose) and radiological variables (both at admission and five days after), for modeling purposes of prognostication. </a:t>
            </a:r>
            <a:br>
              <a:rPr lang="en-US" dirty="0"/>
            </a:br>
            <a:endParaRPr lang="en-US" sz="1100" dirty="0"/>
          </a:p>
          <a:p>
            <a:r>
              <a:rPr lang="en-US" dirty="0"/>
              <a:t>Detect and propose significant predictors for poor prognosis</a:t>
            </a:r>
          </a:p>
        </p:txBody>
      </p:sp>
      <p:pic>
        <p:nvPicPr>
          <p:cNvPr id="4" name="Picture 3" descr="http://ppt-lt.crystalgraphics.com/lt_medical019_wx_10_powerpoint_templates_title_slide.jpg">
            <a:extLst>
              <a:ext uri="{FF2B5EF4-FFF2-40B4-BE49-F238E27FC236}">
                <a16:creationId xmlns="" xmlns:a16="http://schemas.microsoft.com/office/drawing/2014/main" id="{E72212DA-6CFB-40D1-9965-AC9949F119E9}"/>
              </a:ext>
            </a:extLst>
          </p:cNvPr>
          <p:cNvPicPr>
            <a:picLocks noChangeAspect="1" noChangeArrowheads="1"/>
          </p:cNvPicPr>
          <p:nvPr/>
        </p:nvPicPr>
        <p:blipFill>
          <a:blip r:embed="rId2" cstate="print"/>
          <a:srcRect t="3401" b="43049"/>
          <a:stretch>
            <a:fillRect/>
          </a:stretch>
        </p:blipFill>
        <p:spPr bwMode="auto">
          <a:xfrm rot="16200000">
            <a:off x="-2305140" y="2305144"/>
            <a:ext cx="6857999" cy="2247713"/>
          </a:xfrm>
          <a:prstGeom prst="rect">
            <a:avLst/>
          </a:prstGeom>
          <a:ln>
            <a:noFill/>
          </a:ln>
          <a:effectLst>
            <a:outerShdw blurRad="292100" dist="139700" dir="2700000" algn="tl" rotWithShape="0">
              <a:srgbClr val="333333">
                <a:alpha val="65000"/>
              </a:srgbClr>
            </a:outerShdw>
          </a:effectLst>
        </p:spPr>
      </p:pic>
      <p:sp>
        <p:nvSpPr>
          <p:cNvPr id="9" name="Rectangle: Rounded Corners 8">
            <a:extLst>
              <a:ext uri="{FF2B5EF4-FFF2-40B4-BE49-F238E27FC236}">
                <a16:creationId xmlns="" xmlns:a16="http://schemas.microsoft.com/office/drawing/2014/main" id="{FFA78493-3B38-4E1C-956A-63D9DC632DE5}"/>
              </a:ext>
            </a:extLst>
          </p:cNvPr>
          <p:cNvSpPr/>
          <p:nvPr/>
        </p:nvSpPr>
        <p:spPr>
          <a:xfrm>
            <a:off x="2514600" y="5715000"/>
            <a:ext cx="6248400" cy="1143000"/>
          </a:xfrm>
          <a:prstGeom prst="roundRect">
            <a:avLst/>
          </a:prstGeom>
          <a:solidFill>
            <a:srgbClr val="CCB400">
              <a:lumMod val="50000"/>
            </a:srgbClr>
          </a:solidFill>
          <a:ln>
            <a:noFill/>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p:spPr>
      </p:sp>
      <p:sp>
        <p:nvSpPr>
          <p:cNvPr id="10" name="Rectangle: Rounded Corners 4">
            <a:extLst>
              <a:ext uri="{FF2B5EF4-FFF2-40B4-BE49-F238E27FC236}">
                <a16:creationId xmlns="" xmlns:a16="http://schemas.microsoft.com/office/drawing/2014/main" id="{06170C18-04EE-45A7-A1B7-FD430CD15522}"/>
              </a:ext>
            </a:extLst>
          </p:cNvPr>
          <p:cNvSpPr txBox="1"/>
          <p:nvPr/>
        </p:nvSpPr>
        <p:spPr>
          <a:xfrm>
            <a:off x="2573086" y="5562600"/>
            <a:ext cx="6189914" cy="1435541"/>
          </a:xfrm>
          <a:prstGeom prst="rect">
            <a:avLst/>
          </a:prstGeom>
          <a:noFill/>
          <a:ln>
            <a:noFill/>
          </a:ln>
          <a:effectLst/>
          <a:scene3d>
            <a:camera prst="orthographicFront"/>
            <a:lightRig rig="flat" dir="t"/>
          </a:scene3d>
          <a:sp3d/>
        </p:spPr>
        <p:txBody>
          <a:bodyPr spcFirstLastPara="0" vert="horz" wrap="square" lIns="91440" tIns="91440" rIns="91440" bIns="91440" numCol="1" spcCol="1270" anchor="ctr" anchorCtr="0">
            <a:noAutofit/>
          </a:bodyPr>
          <a:lstStyle/>
          <a:p>
            <a:pPr lvl="0" defTabSz="1066800">
              <a:lnSpc>
                <a:spcPct val="90000"/>
              </a:lnSpc>
              <a:spcBef>
                <a:spcPct val="0"/>
              </a:spcBef>
              <a:spcAft>
                <a:spcPct val="35000"/>
              </a:spcAft>
            </a:pPr>
            <a:r>
              <a:rPr lang="en-US" sz="2400" b="1" dirty="0">
                <a:solidFill>
                  <a:sysClr val="window" lastClr="FFFFFF"/>
                </a:solidFill>
              </a:rPr>
              <a:t>Long-term perspective: contributing in clinical decision making and evidence-based medicine</a:t>
            </a:r>
          </a:p>
        </p:txBody>
      </p:sp>
    </p:spTree>
    <p:extLst>
      <p:ext uri="{BB962C8B-B14F-4D97-AF65-F5344CB8AC3E}">
        <p14:creationId xmlns:p14="http://schemas.microsoft.com/office/powerpoint/2010/main" val="30594420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2" name="Picture 261">
            <a:extLst>
              <a:ext uri="{FF2B5EF4-FFF2-40B4-BE49-F238E27FC236}">
                <a16:creationId xmlns="" xmlns:a16="http://schemas.microsoft.com/office/drawing/2014/main" id="{6D2350ED-847D-40E0-A4AC-043298948C97}"/>
              </a:ext>
            </a:extLst>
          </p:cNvPr>
          <p:cNvPicPr>
            <a:picLocks noChangeAspect="1"/>
          </p:cNvPicPr>
          <p:nvPr/>
        </p:nvPicPr>
        <p:blipFill rotWithShape="1">
          <a:blip r:embed="rId2"/>
          <a:srcRect t="-1" r="22500" b="17381"/>
          <a:stretch/>
        </p:blipFill>
        <p:spPr>
          <a:xfrm>
            <a:off x="-152400" y="152533"/>
            <a:ext cx="9296400" cy="6705467"/>
          </a:xfrm>
          <a:prstGeom prst="rect">
            <a:avLst/>
          </a:prstGeom>
        </p:spPr>
      </p:pic>
      <p:sp>
        <p:nvSpPr>
          <p:cNvPr id="263" name="Rectangle 262">
            <a:extLst>
              <a:ext uri="{FF2B5EF4-FFF2-40B4-BE49-F238E27FC236}">
                <a16:creationId xmlns="" xmlns:a16="http://schemas.microsoft.com/office/drawing/2014/main" id="{7CAF470C-8211-449C-991D-FC7BBB462FC7}"/>
              </a:ext>
            </a:extLst>
          </p:cNvPr>
          <p:cNvSpPr/>
          <p:nvPr/>
        </p:nvSpPr>
        <p:spPr>
          <a:xfrm>
            <a:off x="0" y="6705467"/>
            <a:ext cx="2971800" cy="3049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k-MK" dirty="0"/>
          </a:p>
        </p:txBody>
      </p:sp>
    </p:spTree>
    <p:extLst>
      <p:ext uri="{BB962C8B-B14F-4D97-AF65-F5344CB8AC3E}">
        <p14:creationId xmlns:p14="http://schemas.microsoft.com/office/powerpoint/2010/main" val="32344275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a:extLst>
              <a:ext uri="{FF2B5EF4-FFF2-40B4-BE49-F238E27FC236}">
                <a16:creationId xmlns="" xmlns:a16="http://schemas.microsoft.com/office/drawing/2014/main" id="{C222AA57-6039-493C-8CC3-72345965D4C9}"/>
              </a:ext>
            </a:extLst>
          </p:cNvPr>
          <p:cNvPicPr>
            <a:picLocks noChangeAspect="1"/>
          </p:cNvPicPr>
          <p:nvPr/>
        </p:nvPicPr>
        <p:blipFill>
          <a:blip r:embed="rId2"/>
          <a:stretch>
            <a:fillRect/>
          </a:stretch>
        </p:blipFill>
        <p:spPr>
          <a:xfrm>
            <a:off x="0" y="324782"/>
            <a:ext cx="9144000" cy="6208435"/>
          </a:xfrm>
          <a:prstGeom prst="rect">
            <a:avLst/>
          </a:prstGeom>
        </p:spPr>
      </p:pic>
    </p:spTree>
    <p:extLst>
      <p:ext uri="{BB962C8B-B14F-4D97-AF65-F5344CB8AC3E}">
        <p14:creationId xmlns:p14="http://schemas.microsoft.com/office/powerpoint/2010/main" val="881216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 xmlns:a16="http://schemas.microsoft.com/office/drawing/2014/main" id="{DDBBDDCD-5B08-485C-8184-C6B86130E5D8}"/>
              </a:ext>
            </a:extLst>
          </p:cNvPr>
          <p:cNvPicPr>
            <a:picLocks noChangeAspect="1"/>
          </p:cNvPicPr>
          <p:nvPr/>
        </p:nvPicPr>
        <p:blipFill>
          <a:blip r:embed="rId2"/>
          <a:stretch>
            <a:fillRect/>
          </a:stretch>
        </p:blipFill>
        <p:spPr>
          <a:xfrm>
            <a:off x="0" y="1752600"/>
            <a:ext cx="9144000" cy="3472977"/>
          </a:xfrm>
          <a:prstGeom prst="rect">
            <a:avLst/>
          </a:prstGeom>
        </p:spPr>
      </p:pic>
      <p:pic>
        <p:nvPicPr>
          <p:cNvPr id="51" name="Picture 50">
            <a:extLst>
              <a:ext uri="{FF2B5EF4-FFF2-40B4-BE49-F238E27FC236}">
                <a16:creationId xmlns="" xmlns:a16="http://schemas.microsoft.com/office/drawing/2014/main" id="{49BC23AE-629A-4971-8DB4-17C223A2BB0F}"/>
              </a:ext>
            </a:extLst>
          </p:cNvPr>
          <p:cNvPicPr>
            <a:picLocks noChangeAspect="1"/>
          </p:cNvPicPr>
          <p:nvPr/>
        </p:nvPicPr>
        <p:blipFill>
          <a:blip r:embed="rId3"/>
          <a:stretch>
            <a:fillRect/>
          </a:stretch>
        </p:blipFill>
        <p:spPr>
          <a:xfrm>
            <a:off x="0" y="397112"/>
            <a:ext cx="9144000" cy="1723598"/>
          </a:xfrm>
          <a:prstGeom prst="rect">
            <a:avLst/>
          </a:prstGeom>
        </p:spPr>
      </p:pic>
      <p:grpSp>
        <p:nvGrpSpPr>
          <p:cNvPr id="52" name="Group 51">
            <a:extLst>
              <a:ext uri="{FF2B5EF4-FFF2-40B4-BE49-F238E27FC236}">
                <a16:creationId xmlns="" xmlns:a16="http://schemas.microsoft.com/office/drawing/2014/main" id="{669EC68C-B412-40B4-8910-6B32C5899B86}"/>
              </a:ext>
            </a:extLst>
          </p:cNvPr>
          <p:cNvGrpSpPr/>
          <p:nvPr/>
        </p:nvGrpSpPr>
        <p:grpSpPr>
          <a:xfrm>
            <a:off x="308178" y="3933185"/>
            <a:ext cx="8984844" cy="4180851"/>
            <a:chOff x="-3120822" y="3102485"/>
            <a:chExt cx="8984844" cy="4180851"/>
          </a:xfrm>
        </p:grpSpPr>
        <p:sp>
          <p:nvSpPr>
            <p:cNvPr id="53" name="Rectangle: Rounded Corners 52">
              <a:extLst>
                <a:ext uri="{FF2B5EF4-FFF2-40B4-BE49-F238E27FC236}">
                  <a16:creationId xmlns="" xmlns:a16="http://schemas.microsoft.com/office/drawing/2014/main" id="{E734A3AE-F01D-4D07-923A-291278FFD892}"/>
                </a:ext>
              </a:extLst>
            </p:cNvPr>
            <p:cNvSpPr/>
            <p:nvPr/>
          </p:nvSpPr>
          <p:spPr>
            <a:xfrm>
              <a:off x="-3120822" y="4394877"/>
              <a:ext cx="8835822" cy="1528332"/>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4" name="Rectangle: Rounded Corners 4">
              <a:extLst>
                <a:ext uri="{FF2B5EF4-FFF2-40B4-BE49-F238E27FC236}">
                  <a16:creationId xmlns="" xmlns:a16="http://schemas.microsoft.com/office/drawing/2014/main" id="{3B85920E-9538-4396-AB64-F08EC7012A2C}"/>
                </a:ext>
              </a:extLst>
            </p:cNvPr>
            <p:cNvSpPr txBox="1"/>
            <p:nvPr/>
          </p:nvSpPr>
          <p:spPr>
            <a:xfrm>
              <a:off x="-2971800" y="3102485"/>
              <a:ext cx="8835822" cy="41808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r>
                <a:rPr lang="en-US" sz="2800" dirty="0"/>
                <a:t>Comprehensive statistical approach, 3D modelling, edema quantification, estimation of significant predictive factors</a:t>
              </a:r>
              <a:endParaRPr lang="mk-MK" sz="2800" dirty="0"/>
            </a:p>
          </p:txBody>
        </p:sp>
      </p:grpSp>
    </p:spTree>
    <p:extLst>
      <p:ext uri="{BB962C8B-B14F-4D97-AF65-F5344CB8AC3E}">
        <p14:creationId xmlns:p14="http://schemas.microsoft.com/office/powerpoint/2010/main" val="13750520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 xmlns:a16="http://schemas.microsoft.com/office/drawing/2014/main" id="{02406A15-5789-4F19-81A8-6D816C5D0D4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134" y="1406872"/>
            <a:ext cx="9136996" cy="4403981"/>
          </a:xfrm>
        </p:spPr>
      </p:pic>
      <p:sp>
        <p:nvSpPr>
          <p:cNvPr id="3" name="Rectangle 2">
            <a:extLst>
              <a:ext uri="{FF2B5EF4-FFF2-40B4-BE49-F238E27FC236}">
                <a16:creationId xmlns="" xmlns:a16="http://schemas.microsoft.com/office/drawing/2014/main" id="{5788EACB-7998-4316-B9FB-EF95A7EA6796}"/>
              </a:ext>
            </a:extLst>
          </p:cNvPr>
          <p:cNvSpPr/>
          <p:nvPr/>
        </p:nvSpPr>
        <p:spPr>
          <a:xfrm>
            <a:off x="1684195" y="5943600"/>
            <a:ext cx="5501571"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en-US" sz="1600" dirty="0">
                <a:solidFill>
                  <a:srgbClr val="000000"/>
                </a:solidFill>
                <a:latin typeface="GINNA C+ Adv O Tb 36309a 7"/>
              </a:rPr>
              <a:t>Very good separations of the values between the groups</a:t>
            </a:r>
            <a:r>
              <a:rPr lang="en-US" dirty="0">
                <a:solidFill>
                  <a:srgbClr val="000000"/>
                </a:solidFill>
                <a:latin typeface="GINNA C+ Adv O Tb 36309a 7"/>
              </a:rPr>
              <a:t> </a:t>
            </a:r>
            <a:endParaRPr lang="mk-MK" dirty="0"/>
          </a:p>
        </p:txBody>
      </p:sp>
      <p:sp>
        <p:nvSpPr>
          <p:cNvPr id="6" name="Rectangle 5">
            <a:extLst>
              <a:ext uri="{FF2B5EF4-FFF2-40B4-BE49-F238E27FC236}">
                <a16:creationId xmlns="" xmlns:a16="http://schemas.microsoft.com/office/drawing/2014/main" id="{E427062D-C9E6-44AC-8301-4DC6CA93684C}"/>
              </a:ext>
            </a:extLst>
          </p:cNvPr>
          <p:cNvSpPr/>
          <p:nvPr/>
        </p:nvSpPr>
        <p:spPr>
          <a:xfrm>
            <a:off x="356321" y="6370449"/>
            <a:ext cx="8711479"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dirty="0">
                <a:solidFill>
                  <a:srgbClr val="000000"/>
                </a:solidFill>
                <a:latin typeface="GINNA C+ Adv O Tb 36309a 7"/>
              </a:rPr>
              <a:t>The results stress the importance of these mediators in the pathology of the ICH </a:t>
            </a:r>
            <a:endParaRPr lang="mk-MK" dirty="0"/>
          </a:p>
        </p:txBody>
      </p:sp>
      <p:grpSp>
        <p:nvGrpSpPr>
          <p:cNvPr id="7" name="Group 237">
            <a:extLst>
              <a:ext uri="{FF2B5EF4-FFF2-40B4-BE49-F238E27FC236}">
                <a16:creationId xmlns="" xmlns:a16="http://schemas.microsoft.com/office/drawing/2014/main" id="{65E6E44D-4829-43AA-A1B0-84E4F3C9D417}"/>
              </a:ext>
            </a:extLst>
          </p:cNvPr>
          <p:cNvGrpSpPr>
            <a:grpSpLocks/>
          </p:cNvGrpSpPr>
          <p:nvPr/>
        </p:nvGrpSpPr>
        <p:grpSpPr bwMode="auto">
          <a:xfrm>
            <a:off x="47296" y="76200"/>
            <a:ext cx="8379919" cy="5242278"/>
            <a:chOff x="17617407" y="4364305"/>
            <a:chExt cx="17324674" cy="5239670"/>
          </a:xfrm>
        </p:grpSpPr>
        <p:grpSp>
          <p:nvGrpSpPr>
            <p:cNvPr id="8" name="Group 153">
              <a:extLst>
                <a:ext uri="{FF2B5EF4-FFF2-40B4-BE49-F238E27FC236}">
                  <a16:creationId xmlns="" xmlns:a16="http://schemas.microsoft.com/office/drawing/2014/main" id="{07181F1F-3232-4B69-B763-498176AFB172}"/>
                </a:ext>
              </a:extLst>
            </p:cNvPr>
            <p:cNvGrpSpPr>
              <a:grpSpLocks/>
            </p:cNvGrpSpPr>
            <p:nvPr/>
          </p:nvGrpSpPr>
          <p:grpSpPr bwMode="auto">
            <a:xfrm>
              <a:off x="17992235" y="4493248"/>
              <a:ext cx="16949846" cy="5110727"/>
              <a:chOff x="4593274" y="-1978049"/>
              <a:chExt cx="4230052" cy="6151587"/>
            </a:xfrm>
          </p:grpSpPr>
          <p:sp>
            <p:nvSpPr>
              <p:cNvPr id="10" name="AutoShape 33">
                <a:extLst>
                  <a:ext uri="{FF2B5EF4-FFF2-40B4-BE49-F238E27FC236}">
                    <a16:creationId xmlns="" xmlns:a16="http://schemas.microsoft.com/office/drawing/2014/main" id="{7CC14D75-B550-48C3-BFE5-7A5D6C01339C}"/>
                  </a:ext>
                </a:extLst>
              </p:cNvPr>
              <p:cNvSpPr>
                <a:spLocks noChangeArrowheads="1"/>
              </p:cNvSpPr>
              <p:nvPr/>
            </p:nvSpPr>
            <p:spPr bwMode="gray">
              <a:xfrm>
                <a:off x="4593274" y="-1978049"/>
                <a:ext cx="4125913" cy="1139825"/>
              </a:xfrm>
              <a:prstGeom prst="roundRect">
                <a:avLst>
                  <a:gd name="adj" fmla="val 12537"/>
                </a:avLst>
              </a:prstGeom>
              <a:gradFill rotWithShape="1">
                <a:gsLst>
                  <a:gs pos="0">
                    <a:schemeClr val="bg1"/>
                  </a:gs>
                  <a:gs pos="100000">
                    <a:srgbClr val="D8D8D8"/>
                  </a:gs>
                </a:gsLst>
                <a:lin ang="0" scaled="1"/>
              </a:gradFill>
              <a:ln w="9525" algn="ctr">
                <a:solidFill>
                  <a:srgbClr val="B2B2B2"/>
                </a:solidFill>
                <a:round/>
                <a:headEnd/>
                <a:tailEnd/>
              </a:ln>
            </p:spPr>
            <p:txBody>
              <a:bodyPr wrap="none" anchor="ctr"/>
              <a:lstStyle>
                <a:lvl1pPr>
                  <a:defRPr sz="10000">
                    <a:solidFill>
                      <a:schemeClr val="tx1"/>
                    </a:solidFill>
                    <a:latin typeface="Arial" panose="020B0604020202020204" pitchFamily="34" charset="0"/>
                    <a:cs typeface="Arial" panose="020B0604020202020204" pitchFamily="34" charset="0"/>
                  </a:defRPr>
                </a:lvl1pPr>
                <a:lvl2pPr marL="742950" indent="-285750">
                  <a:defRPr sz="10000">
                    <a:solidFill>
                      <a:schemeClr val="tx1"/>
                    </a:solidFill>
                    <a:latin typeface="Arial" panose="020B0604020202020204" pitchFamily="34" charset="0"/>
                    <a:cs typeface="Arial" panose="020B0604020202020204" pitchFamily="34" charset="0"/>
                  </a:defRPr>
                </a:lvl2pPr>
                <a:lvl3pPr marL="1143000" indent="-228600">
                  <a:defRPr sz="10000">
                    <a:solidFill>
                      <a:schemeClr val="tx1"/>
                    </a:solidFill>
                    <a:latin typeface="Arial" panose="020B0604020202020204" pitchFamily="34" charset="0"/>
                    <a:cs typeface="Arial" panose="020B0604020202020204" pitchFamily="34" charset="0"/>
                  </a:defRPr>
                </a:lvl3pPr>
                <a:lvl4pPr marL="1600200" indent="-228600">
                  <a:defRPr sz="10000">
                    <a:solidFill>
                      <a:schemeClr val="tx1"/>
                    </a:solidFill>
                    <a:latin typeface="Arial" panose="020B0604020202020204" pitchFamily="34" charset="0"/>
                    <a:cs typeface="Arial" panose="020B0604020202020204" pitchFamily="34" charset="0"/>
                  </a:defRPr>
                </a:lvl4pPr>
                <a:lvl5pPr marL="2057400" indent="-228600">
                  <a:defRPr sz="10000">
                    <a:solidFill>
                      <a:schemeClr val="tx1"/>
                    </a:solidFill>
                    <a:latin typeface="Arial" panose="020B0604020202020204" pitchFamily="34" charset="0"/>
                    <a:cs typeface="Arial" panose="020B0604020202020204" pitchFamily="34" charset="0"/>
                  </a:defRPr>
                </a:lvl5pPr>
                <a:lvl6pPr marL="2514600" indent="-228600" defTabSz="5080000" eaLnBrk="0" fontAlgn="base" hangingPunct="0">
                  <a:spcBef>
                    <a:spcPct val="0"/>
                  </a:spcBef>
                  <a:spcAft>
                    <a:spcPct val="0"/>
                  </a:spcAft>
                  <a:defRPr sz="10000">
                    <a:solidFill>
                      <a:schemeClr val="tx1"/>
                    </a:solidFill>
                    <a:latin typeface="Arial" panose="020B0604020202020204" pitchFamily="34" charset="0"/>
                    <a:cs typeface="Arial" panose="020B0604020202020204" pitchFamily="34" charset="0"/>
                  </a:defRPr>
                </a:lvl6pPr>
                <a:lvl7pPr marL="2971800" indent="-228600" defTabSz="5080000" eaLnBrk="0" fontAlgn="base" hangingPunct="0">
                  <a:spcBef>
                    <a:spcPct val="0"/>
                  </a:spcBef>
                  <a:spcAft>
                    <a:spcPct val="0"/>
                  </a:spcAft>
                  <a:defRPr sz="10000">
                    <a:solidFill>
                      <a:schemeClr val="tx1"/>
                    </a:solidFill>
                    <a:latin typeface="Arial" panose="020B0604020202020204" pitchFamily="34" charset="0"/>
                    <a:cs typeface="Arial" panose="020B0604020202020204" pitchFamily="34" charset="0"/>
                  </a:defRPr>
                </a:lvl7pPr>
                <a:lvl8pPr marL="3429000" indent="-228600" defTabSz="5080000" eaLnBrk="0" fontAlgn="base" hangingPunct="0">
                  <a:spcBef>
                    <a:spcPct val="0"/>
                  </a:spcBef>
                  <a:spcAft>
                    <a:spcPct val="0"/>
                  </a:spcAft>
                  <a:defRPr sz="10000">
                    <a:solidFill>
                      <a:schemeClr val="tx1"/>
                    </a:solidFill>
                    <a:latin typeface="Arial" panose="020B0604020202020204" pitchFamily="34" charset="0"/>
                    <a:cs typeface="Arial" panose="020B0604020202020204" pitchFamily="34" charset="0"/>
                  </a:defRPr>
                </a:lvl8pPr>
                <a:lvl9pPr marL="3886200" indent="-228600" defTabSz="5080000" eaLnBrk="0" fontAlgn="base" hangingPunct="0">
                  <a:spcBef>
                    <a:spcPct val="0"/>
                  </a:spcBef>
                  <a:spcAft>
                    <a:spcPct val="0"/>
                  </a:spcAft>
                  <a:defRPr sz="10000">
                    <a:solidFill>
                      <a:schemeClr val="tx1"/>
                    </a:solidFill>
                    <a:latin typeface="Arial" panose="020B0604020202020204" pitchFamily="34" charset="0"/>
                    <a:cs typeface="Arial" panose="020B0604020202020204" pitchFamily="34" charset="0"/>
                  </a:defRPr>
                </a:lvl9pPr>
              </a:lstStyle>
              <a:p>
                <a:pPr eaLnBrk="1" hangingPunct="1"/>
                <a:endParaRPr lang="mk-MK" altLang="mk-MK" noProof="1"/>
              </a:p>
            </p:txBody>
          </p:sp>
          <p:pic>
            <p:nvPicPr>
              <p:cNvPr id="11" name="Picture 57">
                <a:extLst>
                  <a:ext uri="{FF2B5EF4-FFF2-40B4-BE49-F238E27FC236}">
                    <a16:creationId xmlns="" xmlns:a16="http://schemas.microsoft.com/office/drawing/2014/main" id="{61F8A1C9-9B4C-4020-B284-81F9DE82D11A}"/>
                  </a:ext>
                </a:extLst>
              </p:cNvPr>
              <p:cNvPicPr>
                <a:picLocks noChangeAspect="1" noChangeArrowheads="1"/>
              </p:cNvPicPr>
              <p:nvPr/>
            </p:nvPicPr>
            <p:blipFill>
              <a:blip r:embed="rId3">
                <a:lum bright="24000"/>
                <a:extLst>
                  <a:ext uri="{28A0092B-C50C-407E-A947-70E740481C1C}">
                    <a14:useLocalDpi xmlns:a14="http://schemas.microsoft.com/office/drawing/2010/main" val="0"/>
                  </a:ext>
                </a:extLst>
              </a:blip>
              <a:srcRect t="50450" r="-420"/>
              <a:stretch>
                <a:fillRect/>
              </a:stretch>
            </p:blipFill>
            <p:spPr bwMode="gray">
              <a:xfrm>
                <a:off x="4703763" y="4071938"/>
                <a:ext cx="4119563"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 name="Text Placeholder 385">
              <a:extLst>
                <a:ext uri="{FF2B5EF4-FFF2-40B4-BE49-F238E27FC236}">
                  <a16:creationId xmlns="" xmlns:a16="http://schemas.microsoft.com/office/drawing/2014/main" id="{F3000D7F-4463-4A2C-A7FC-8D3A71460899}"/>
                </a:ext>
              </a:extLst>
            </p:cNvPr>
            <p:cNvSpPr txBox="1">
              <a:spLocks/>
            </p:cNvSpPr>
            <p:nvPr/>
          </p:nvSpPr>
          <p:spPr bwMode="auto">
            <a:xfrm>
              <a:off x="17617407" y="4364305"/>
              <a:ext cx="16492064" cy="127252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64661" tIns="264661" rIns="264661" bIns="264661">
              <a:spAutoFit/>
            </a:bodyPr>
            <a:lstStyle>
              <a:lvl1pPr marL="0" indent="0" algn="l" defTabSz="5080000" rtl="0" eaLnBrk="0" fontAlgn="base" hangingPunct="0">
                <a:spcBef>
                  <a:spcPct val="20000"/>
                </a:spcBef>
                <a:spcAft>
                  <a:spcPct val="0"/>
                </a:spcAft>
                <a:buFont typeface="Arial" panose="020B0604020202020204" pitchFamily="34" charset="0"/>
                <a:buNone/>
                <a:defRPr sz="3300" kern="1200">
                  <a:solidFill>
                    <a:schemeClr val="accent5">
                      <a:lumMod val="50000"/>
                    </a:schemeClr>
                  </a:solidFill>
                  <a:latin typeface="Trebuchet MS" pitchFamily="34" charset="0"/>
                  <a:ea typeface="+mn-ea"/>
                  <a:cs typeface="+mn-cs"/>
                </a:defRPr>
              </a:lvl1pPr>
              <a:lvl2pPr marL="1720287" indent="-661648" algn="l" defTabSz="5080000" rtl="0" eaLnBrk="0" fontAlgn="base" hangingPunct="0">
                <a:spcBef>
                  <a:spcPct val="20000"/>
                </a:spcBef>
                <a:spcAft>
                  <a:spcPct val="0"/>
                </a:spcAft>
                <a:buFont typeface="Arial" panose="020B0604020202020204" pitchFamily="34" charset="0"/>
                <a:buChar char="–"/>
                <a:defRPr sz="2900" kern="1200">
                  <a:solidFill>
                    <a:schemeClr val="tx1"/>
                  </a:solidFill>
                  <a:latin typeface="Trebuchet MS" pitchFamily="34" charset="0"/>
                  <a:ea typeface="+mn-ea"/>
                  <a:cs typeface="+mn-cs"/>
                </a:defRPr>
              </a:lvl2pPr>
              <a:lvl3pPr marL="2381935" indent="-661648" algn="l" defTabSz="5080000" rtl="0" eaLnBrk="0" fontAlgn="base" hangingPunct="0">
                <a:spcBef>
                  <a:spcPct val="20000"/>
                </a:spcBef>
                <a:spcAft>
                  <a:spcPct val="0"/>
                </a:spcAft>
                <a:buFont typeface="Arial" panose="020B0604020202020204" pitchFamily="34" charset="0"/>
                <a:buChar char="•"/>
                <a:defRPr sz="2900" kern="1200">
                  <a:solidFill>
                    <a:schemeClr val="tx1"/>
                  </a:solidFill>
                  <a:latin typeface="Trebuchet MS" pitchFamily="34" charset="0"/>
                  <a:ea typeface="+mn-ea"/>
                  <a:cs typeface="+mn-cs"/>
                </a:defRPr>
              </a:lvl3pPr>
              <a:lvl4pPr marL="3109749" indent="-727814" algn="l" defTabSz="5080000" rtl="0" eaLnBrk="0" fontAlgn="base" hangingPunct="0">
                <a:spcBef>
                  <a:spcPct val="20000"/>
                </a:spcBef>
                <a:spcAft>
                  <a:spcPct val="0"/>
                </a:spcAft>
                <a:buFont typeface="Arial" panose="020B0604020202020204" pitchFamily="34" charset="0"/>
                <a:buChar char="–"/>
                <a:defRPr sz="2900" kern="1200">
                  <a:solidFill>
                    <a:schemeClr val="tx1"/>
                  </a:solidFill>
                  <a:latin typeface="Trebuchet MS" pitchFamily="34" charset="0"/>
                  <a:ea typeface="+mn-ea"/>
                  <a:cs typeface="+mn-cs"/>
                </a:defRPr>
              </a:lvl4pPr>
              <a:lvl5pPr marL="3639069" indent="-529319" algn="l" defTabSz="5080000" rtl="0" eaLnBrk="0" fontAlgn="base" hangingPunct="0">
                <a:spcBef>
                  <a:spcPct val="20000"/>
                </a:spcBef>
                <a:spcAft>
                  <a:spcPct val="0"/>
                </a:spcAft>
                <a:buFont typeface="Arial" panose="020B0604020202020204" pitchFamily="34" charset="0"/>
                <a:buChar char="»"/>
                <a:defRPr sz="2900" kern="1200">
                  <a:solidFill>
                    <a:schemeClr val="tx1"/>
                  </a:solidFill>
                  <a:latin typeface="Trebuchet MS" pitchFamily="34" charset="0"/>
                  <a:ea typeface="+mn-ea"/>
                  <a:cs typeface="+mn-cs"/>
                </a:defRPr>
              </a:lvl5pPr>
              <a:lvl6pPr marL="13974022" indent="-1270367" algn="l" defTabSz="5081463" rtl="0" eaLnBrk="1" latinLnBrk="0" hangingPunct="1">
                <a:spcBef>
                  <a:spcPct val="20000"/>
                </a:spcBef>
                <a:buFont typeface="Arial" pitchFamily="34" charset="0"/>
                <a:buChar char="•"/>
                <a:defRPr sz="11200" kern="1200">
                  <a:solidFill>
                    <a:schemeClr val="tx1"/>
                  </a:solidFill>
                  <a:latin typeface="+mn-lt"/>
                  <a:ea typeface="+mn-ea"/>
                  <a:cs typeface="+mn-cs"/>
                </a:defRPr>
              </a:lvl6pPr>
              <a:lvl7pPr marL="16514751" indent="-1270367" algn="l" defTabSz="5081463" rtl="0" eaLnBrk="1" latinLnBrk="0" hangingPunct="1">
                <a:spcBef>
                  <a:spcPct val="20000"/>
                </a:spcBef>
                <a:buFont typeface="Arial" pitchFamily="34" charset="0"/>
                <a:buChar char="•"/>
                <a:defRPr sz="11200" kern="1200">
                  <a:solidFill>
                    <a:schemeClr val="tx1"/>
                  </a:solidFill>
                  <a:latin typeface="+mn-lt"/>
                  <a:ea typeface="+mn-ea"/>
                  <a:cs typeface="+mn-cs"/>
                </a:defRPr>
              </a:lvl7pPr>
              <a:lvl8pPr marL="19055484" indent="-1270367" algn="l" defTabSz="5081463" rtl="0" eaLnBrk="1" latinLnBrk="0" hangingPunct="1">
                <a:spcBef>
                  <a:spcPct val="20000"/>
                </a:spcBef>
                <a:buFont typeface="Arial" pitchFamily="34" charset="0"/>
                <a:buChar char="•"/>
                <a:defRPr sz="11200" kern="1200">
                  <a:solidFill>
                    <a:schemeClr val="tx1"/>
                  </a:solidFill>
                  <a:latin typeface="+mn-lt"/>
                  <a:ea typeface="+mn-ea"/>
                  <a:cs typeface="+mn-cs"/>
                </a:defRPr>
              </a:lvl8pPr>
              <a:lvl9pPr marL="21596215" indent="-1270367" algn="l" defTabSz="5081463" rtl="0" eaLnBrk="1" latinLnBrk="0" hangingPunct="1">
                <a:spcBef>
                  <a:spcPct val="20000"/>
                </a:spcBef>
                <a:buFont typeface="Arial" pitchFamily="34" charset="0"/>
                <a:buChar char="•"/>
                <a:defRPr sz="11200" kern="1200">
                  <a:solidFill>
                    <a:schemeClr val="tx1"/>
                  </a:solidFill>
                  <a:latin typeface="+mn-lt"/>
                  <a:ea typeface="+mn-ea"/>
                  <a:cs typeface="+mn-cs"/>
                </a:defRPr>
              </a:lvl9pPr>
            </a:lstStyle>
            <a:p>
              <a:pPr algn="just" eaLnBrk="1" hangingPunct="1">
                <a:defRPr/>
              </a:pPr>
              <a:r>
                <a:rPr lang="en-US" sz="2400" b="1" dirty="0">
                  <a:solidFill>
                    <a:schemeClr val="bg2">
                      <a:lumMod val="10000"/>
                    </a:schemeClr>
                  </a:solidFill>
                </a:rPr>
                <a:t>Patients with ICH have significantly higher blood plasma glutamate and TNF-a levels at admission </a:t>
              </a:r>
              <a:endParaRPr lang="mk-MK" altLang="mk-MK" sz="1600" b="1" dirty="0">
                <a:solidFill>
                  <a:schemeClr val="bg2">
                    <a:lumMod val="10000"/>
                  </a:schemeClr>
                </a:solidFill>
                <a:latin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42864266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C98413ED-1731-4E10-ACBF-53485444CEC3}"/>
              </a:ext>
            </a:extLst>
          </p:cNvPr>
          <p:cNvPicPr>
            <a:picLocks noChangeAspect="1"/>
          </p:cNvPicPr>
          <p:nvPr/>
        </p:nvPicPr>
        <p:blipFill>
          <a:blip r:embed="rId2"/>
          <a:stretch>
            <a:fillRect/>
          </a:stretch>
        </p:blipFill>
        <p:spPr>
          <a:xfrm>
            <a:off x="0" y="162604"/>
            <a:ext cx="9906000" cy="3037796"/>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 y="762000"/>
            <a:ext cx="9150350" cy="215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a:extLst>
              <a:ext uri="{FF2B5EF4-FFF2-40B4-BE49-F238E27FC236}">
                <a16:creationId xmlns="" xmlns:a16="http://schemas.microsoft.com/office/drawing/2014/main" id="{17922730-B3ED-4AC7-BD3E-A9EA5C72AB7B}"/>
              </a:ext>
            </a:extLst>
          </p:cNvPr>
          <p:cNvSpPr/>
          <p:nvPr/>
        </p:nvSpPr>
        <p:spPr>
          <a:xfrm>
            <a:off x="5400675" y="6451143"/>
            <a:ext cx="3657600"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dirty="0">
                <a:solidFill>
                  <a:srgbClr val="000000"/>
                </a:solidFill>
                <a:latin typeface="GINNA C+ Adv O Tb 36309a 7"/>
              </a:rPr>
              <a:t>TNF-</a:t>
            </a:r>
            <a:r>
              <a:rPr lang="el-GR" dirty="0"/>
              <a:t>α</a:t>
            </a:r>
            <a:r>
              <a:rPr lang="en-US" dirty="0"/>
              <a:t> with the s</a:t>
            </a:r>
            <a:r>
              <a:rPr lang="en-US" dirty="0">
                <a:solidFill>
                  <a:srgbClr val="000000"/>
                </a:solidFill>
                <a:latin typeface="GINNA C+ Adv O Tb 36309a 7"/>
              </a:rPr>
              <a:t>trongest </a:t>
            </a:r>
            <a:r>
              <a:rPr lang="en-US" dirty="0" smtClean="0">
                <a:solidFill>
                  <a:srgbClr val="000000"/>
                </a:solidFill>
                <a:latin typeface="GINNA C+ Adv O Tb 36309a 7"/>
              </a:rPr>
              <a:t>effect</a:t>
            </a:r>
            <a:endParaRPr lang="mk-MK" dirty="0"/>
          </a:p>
        </p:txBody>
      </p:sp>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4038600"/>
            <a:ext cx="8346083" cy="2412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3124200"/>
            <a:ext cx="87630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2367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 y="152400"/>
            <a:ext cx="9144000" cy="277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545332"/>
            <a:ext cx="3267075" cy="3230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541776"/>
            <a:ext cx="3219450" cy="3230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959544"/>
            <a:ext cx="9144000"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54368" y="3541776"/>
            <a:ext cx="2438400"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70064" y="3886200"/>
            <a:ext cx="1377950"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06768" y="4876800"/>
            <a:ext cx="2133600" cy="1863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8908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 name="Picture 89">
            <a:extLst>
              <a:ext uri="{FF2B5EF4-FFF2-40B4-BE49-F238E27FC236}">
                <a16:creationId xmlns="" xmlns:a16="http://schemas.microsoft.com/office/drawing/2014/main" id="{5F3B3D15-D5C8-4086-AE9D-CFAF7E743A49}"/>
              </a:ext>
            </a:extLst>
          </p:cNvPr>
          <p:cNvPicPr>
            <a:picLocks noChangeAspect="1"/>
          </p:cNvPicPr>
          <p:nvPr/>
        </p:nvPicPr>
        <p:blipFill rotWithShape="1">
          <a:blip r:embed="rId2"/>
          <a:srcRect b="75664"/>
          <a:stretch/>
        </p:blipFill>
        <p:spPr>
          <a:xfrm>
            <a:off x="0" y="33317"/>
            <a:ext cx="11772431" cy="1566883"/>
          </a:xfrm>
          <a:prstGeom prst="rect">
            <a:avLst/>
          </a:prstGeom>
        </p:spPr>
      </p:pic>
      <p:pic>
        <p:nvPicPr>
          <p:cNvPr id="94" name="Picture 93">
            <a:extLst>
              <a:ext uri="{FF2B5EF4-FFF2-40B4-BE49-F238E27FC236}">
                <a16:creationId xmlns="" xmlns:a16="http://schemas.microsoft.com/office/drawing/2014/main" id="{174251A4-14D6-4AC3-9751-CF7E66346B46}"/>
              </a:ext>
            </a:extLst>
          </p:cNvPr>
          <p:cNvPicPr>
            <a:picLocks noChangeAspect="1"/>
          </p:cNvPicPr>
          <p:nvPr/>
        </p:nvPicPr>
        <p:blipFill>
          <a:blip r:embed="rId3"/>
          <a:stretch>
            <a:fillRect/>
          </a:stretch>
        </p:blipFill>
        <p:spPr>
          <a:xfrm>
            <a:off x="-1" y="1694734"/>
            <a:ext cx="8991601" cy="960749"/>
          </a:xfrm>
          <a:prstGeom prst="rect">
            <a:avLst/>
          </a:prstGeom>
        </p:spPr>
      </p:pic>
      <p:sp>
        <p:nvSpPr>
          <p:cNvPr id="3" name="Content Placeholder 2">
            <a:extLst>
              <a:ext uri="{FF2B5EF4-FFF2-40B4-BE49-F238E27FC236}">
                <a16:creationId xmlns="" xmlns:a16="http://schemas.microsoft.com/office/drawing/2014/main" id="{4CFADA63-DE8C-4697-A939-1B6C685535CD}"/>
              </a:ext>
            </a:extLst>
          </p:cNvPr>
          <p:cNvSpPr>
            <a:spLocks noGrp="1"/>
          </p:cNvSpPr>
          <p:nvPr>
            <p:ph idx="1"/>
          </p:nvPr>
        </p:nvSpPr>
        <p:spPr>
          <a:xfrm>
            <a:off x="152400" y="1698495"/>
            <a:ext cx="8991600" cy="4525963"/>
          </a:xfrm>
        </p:spPr>
        <p:txBody>
          <a:bodyPr>
            <a:normAutofit/>
          </a:bodyPr>
          <a:lstStyle/>
          <a:p>
            <a:pPr marL="0" indent="0">
              <a:buNone/>
            </a:pPr>
            <a:r>
              <a:rPr lang="en-US" sz="2400" b="1" dirty="0"/>
              <a:t>To predict the 3-month functional status (CSS scores), on the basis of admission biochemical, radiological and clinical variables</a:t>
            </a:r>
            <a:endParaRPr lang="mk-MK" sz="2400" b="1" dirty="0"/>
          </a:p>
        </p:txBody>
      </p:sp>
      <p:graphicFrame>
        <p:nvGraphicFramePr>
          <p:cNvPr id="4" name="Table 3">
            <a:extLst>
              <a:ext uri="{FF2B5EF4-FFF2-40B4-BE49-F238E27FC236}">
                <a16:creationId xmlns="" xmlns:a16="http://schemas.microsoft.com/office/drawing/2014/main" id="{A7B0E94E-00DF-4B0F-849F-290E9C00112F}"/>
              </a:ext>
            </a:extLst>
          </p:cNvPr>
          <p:cNvGraphicFramePr>
            <a:graphicFrameLocks noGrp="1"/>
          </p:cNvGraphicFramePr>
          <p:nvPr>
            <p:extLst>
              <p:ext uri="{D42A27DB-BD31-4B8C-83A1-F6EECF244321}">
                <p14:modId xmlns:p14="http://schemas.microsoft.com/office/powerpoint/2010/main" val="59312364"/>
              </p:ext>
            </p:extLst>
          </p:nvPr>
        </p:nvGraphicFramePr>
        <p:xfrm>
          <a:off x="152400" y="2561336"/>
          <a:ext cx="8839200" cy="2523744"/>
        </p:xfrm>
        <a:graphic>
          <a:graphicData uri="http://schemas.openxmlformats.org/drawingml/2006/table">
            <a:tbl>
              <a:tblPr>
                <a:tableStyleId>{5C22544A-7EE6-4342-B048-85BDC9FD1C3A}</a:tableStyleId>
              </a:tblPr>
              <a:tblGrid>
                <a:gridCol w="2629252">
                  <a:extLst>
                    <a:ext uri="{9D8B030D-6E8A-4147-A177-3AD203B41FA5}">
                      <a16:colId xmlns="" xmlns:a16="http://schemas.microsoft.com/office/drawing/2014/main" val="1853252178"/>
                    </a:ext>
                  </a:extLst>
                </a:gridCol>
                <a:gridCol w="874542">
                  <a:extLst>
                    <a:ext uri="{9D8B030D-6E8A-4147-A177-3AD203B41FA5}">
                      <a16:colId xmlns="" xmlns:a16="http://schemas.microsoft.com/office/drawing/2014/main" val="2137685358"/>
                    </a:ext>
                  </a:extLst>
                </a:gridCol>
                <a:gridCol w="951316">
                  <a:extLst>
                    <a:ext uri="{9D8B030D-6E8A-4147-A177-3AD203B41FA5}">
                      <a16:colId xmlns="" xmlns:a16="http://schemas.microsoft.com/office/drawing/2014/main" val="493003453"/>
                    </a:ext>
                  </a:extLst>
                </a:gridCol>
                <a:gridCol w="1056273">
                  <a:extLst>
                    <a:ext uri="{9D8B030D-6E8A-4147-A177-3AD203B41FA5}">
                      <a16:colId xmlns="" xmlns:a16="http://schemas.microsoft.com/office/drawing/2014/main" val="545075423"/>
                    </a:ext>
                  </a:extLst>
                </a:gridCol>
                <a:gridCol w="1383383">
                  <a:extLst>
                    <a:ext uri="{9D8B030D-6E8A-4147-A177-3AD203B41FA5}">
                      <a16:colId xmlns="" xmlns:a16="http://schemas.microsoft.com/office/drawing/2014/main" val="3818836726"/>
                    </a:ext>
                  </a:extLst>
                </a:gridCol>
                <a:gridCol w="1082605">
                  <a:extLst>
                    <a:ext uri="{9D8B030D-6E8A-4147-A177-3AD203B41FA5}">
                      <a16:colId xmlns="" xmlns:a16="http://schemas.microsoft.com/office/drawing/2014/main" val="1226462333"/>
                    </a:ext>
                  </a:extLst>
                </a:gridCol>
                <a:gridCol w="861829">
                  <a:extLst>
                    <a:ext uri="{9D8B030D-6E8A-4147-A177-3AD203B41FA5}">
                      <a16:colId xmlns="" xmlns:a16="http://schemas.microsoft.com/office/drawing/2014/main" val="3695683815"/>
                    </a:ext>
                  </a:extLst>
                </a:gridCol>
              </a:tblGrid>
              <a:tr h="0">
                <a:tc>
                  <a:txBody>
                    <a:bodyPr/>
                    <a:lstStyle/>
                    <a:p>
                      <a:pPr>
                        <a:lnSpc>
                          <a:spcPct val="115000"/>
                        </a:lnSpc>
                        <a:spcAft>
                          <a:spcPts val="0"/>
                        </a:spcAft>
                      </a:pPr>
                      <a:r>
                        <a:rPr lang="en-US" sz="1600" b="1" dirty="0">
                          <a:solidFill>
                            <a:schemeClr val="bg1"/>
                          </a:solidFill>
                          <a:effectLst/>
                        </a:rPr>
                        <a:t>Variables</a:t>
                      </a:r>
                      <a:endParaRPr lang="mk-MK"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solidFill>
                      <a:schemeClr val="tx1"/>
                    </a:solidFill>
                  </a:tcPr>
                </a:tc>
                <a:tc>
                  <a:txBody>
                    <a:bodyPr/>
                    <a:lstStyle/>
                    <a:p>
                      <a:pPr algn="ctr">
                        <a:lnSpc>
                          <a:spcPct val="115000"/>
                        </a:lnSpc>
                        <a:spcAft>
                          <a:spcPts val="0"/>
                        </a:spcAft>
                      </a:pPr>
                      <a:r>
                        <a:rPr lang="en-US" sz="1600" b="1" i="1" dirty="0">
                          <a:solidFill>
                            <a:schemeClr val="bg1"/>
                          </a:solidFill>
                          <a:effectLst/>
                        </a:rPr>
                        <a:t>B coef.</a:t>
                      </a:r>
                      <a:endParaRPr lang="mk-MK"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solidFill>
                      <a:schemeClr val="tx1"/>
                    </a:solidFill>
                  </a:tcPr>
                </a:tc>
                <a:tc>
                  <a:txBody>
                    <a:bodyPr/>
                    <a:lstStyle/>
                    <a:p>
                      <a:pPr algn="ctr">
                        <a:lnSpc>
                          <a:spcPct val="115000"/>
                        </a:lnSpc>
                        <a:spcAft>
                          <a:spcPts val="0"/>
                        </a:spcAft>
                      </a:pPr>
                      <a:r>
                        <a:rPr lang="en-US" sz="1600" b="1" i="1" dirty="0">
                          <a:solidFill>
                            <a:schemeClr val="bg1"/>
                          </a:solidFill>
                          <a:effectLst/>
                        </a:rPr>
                        <a:t>t</a:t>
                      </a:r>
                      <a:r>
                        <a:rPr lang="en-US" sz="1600" b="1" dirty="0">
                          <a:solidFill>
                            <a:schemeClr val="bg1"/>
                          </a:solidFill>
                          <a:effectLst/>
                        </a:rPr>
                        <a:t>-test</a:t>
                      </a:r>
                      <a:endParaRPr lang="mk-MK"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solidFill>
                      <a:schemeClr val="tx1"/>
                    </a:solidFill>
                  </a:tcPr>
                </a:tc>
                <a:tc>
                  <a:txBody>
                    <a:bodyPr/>
                    <a:lstStyle/>
                    <a:p>
                      <a:pPr algn="ctr">
                        <a:lnSpc>
                          <a:spcPct val="115000"/>
                        </a:lnSpc>
                        <a:spcAft>
                          <a:spcPts val="0"/>
                        </a:spcAft>
                      </a:pPr>
                      <a:r>
                        <a:rPr lang="en-US" sz="1600" b="1" dirty="0">
                          <a:solidFill>
                            <a:schemeClr val="bg1"/>
                          </a:solidFill>
                          <a:effectLst/>
                        </a:rPr>
                        <a:t>P</a:t>
                      </a:r>
                      <a:endParaRPr lang="mk-MK"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solidFill>
                      <a:schemeClr val="tx1"/>
                    </a:solidFill>
                  </a:tcPr>
                </a:tc>
                <a:tc>
                  <a:txBody>
                    <a:bodyPr/>
                    <a:lstStyle/>
                    <a:p>
                      <a:pPr algn="r">
                        <a:lnSpc>
                          <a:spcPct val="115000"/>
                        </a:lnSpc>
                        <a:spcAft>
                          <a:spcPts val="0"/>
                        </a:spcAft>
                      </a:pPr>
                      <a:r>
                        <a:rPr lang="en-US" sz="1600" b="1" dirty="0" err="1">
                          <a:solidFill>
                            <a:schemeClr val="bg1"/>
                          </a:solidFill>
                          <a:effectLst/>
                        </a:rPr>
                        <a:t>LogWorth</a:t>
                      </a:r>
                      <a:r>
                        <a:rPr lang="en-US" sz="1600" b="1" dirty="0">
                          <a:solidFill>
                            <a:schemeClr val="bg1"/>
                          </a:solidFill>
                          <a:effectLst/>
                        </a:rPr>
                        <a:t> of the effects</a:t>
                      </a:r>
                      <a:endParaRPr lang="mk-MK"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solidFill>
                      <a:schemeClr val="tx1"/>
                    </a:solidFill>
                  </a:tcPr>
                </a:tc>
                <a:tc>
                  <a:txBody>
                    <a:bodyPr/>
                    <a:lstStyle/>
                    <a:p>
                      <a:pPr algn="ctr">
                        <a:lnSpc>
                          <a:spcPct val="115000"/>
                        </a:lnSpc>
                        <a:spcAft>
                          <a:spcPts val="0"/>
                        </a:spcAft>
                      </a:pPr>
                      <a:r>
                        <a:rPr lang="en-US" sz="1600" b="1" dirty="0">
                          <a:solidFill>
                            <a:schemeClr val="bg1"/>
                          </a:solidFill>
                          <a:effectLst/>
                        </a:rPr>
                        <a:t>Std Beta</a:t>
                      </a:r>
                      <a:endParaRPr lang="mk-MK"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solidFill>
                      <a:schemeClr val="tx1"/>
                    </a:solidFill>
                  </a:tcPr>
                </a:tc>
                <a:tc>
                  <a:txBody>
                    <a:bodyPr/>
                    <a:lstStyle/>
                    <a:p>
                      <a:pPr algn="ctr">
                        <a:lnSpc>
                          <a:spcPct val="115000"/>
                        </a:lnSpc>
                        <a:spcAft>
                          <a:spcPts val="0"/>
                        </a:spcAft>
                      </a:pPr>
                      <a:r>
                        <a:rPr lang="en-US" sz="1600" b="1" dirty="0">
                          <a:solidFill>
                            <a:schemeClr val="bg1"/>
                          </a:solidFill>
                          <a:effectLst/>
                        </a:rPr>
                        <a:t>VIF</a:t>
                      </a:r>
                      <a:endParaRPr lang="mk-MK"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solidFill>
                      <a:schemeClr val="tx1"/>
                    </a:solidFill>
                  </a:tcPr>
                </a:tc>
                <a:extLst>
                  <a:ext uri="{0D108BD9-81ED-4DB2-BD59-A6C34878D82A}">
                    <a16:rowId xmlns="" xmlns:a16="http://schemas.microsoft.com/office/drawing/2014/main" val="1614049460"/>
                  </a:ext>
                </a:extLst>
              </a:tr>
              <a:tr h="0">
                <a:tc>
                  <a:txBody>
                    <a:bodyPr/>
                    <a:lstStyle/>
                    <a:p>
                      <a:pPr>
                        <a:lnSpc>
                          <a:spcPct val="115000"/>
                        </a:lnSpc>
                        <a:spcAft>
                          <a:spcPts val="0"/>
                        </a:spcAft>
                      </a:pPr>
                      <a:r>
                        <a:rPr lang="en-US" sz="1600">
                          <a:effectLst/>
                        </a:rPr>
                        <a:t>       Intercept</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2.6655</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4.38</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&lt;0.0001**</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extLst>
                  <a:ext uri="{0D108BD9-81ED-4DB2-BD59-A6C34878D82A}">
                    <a16:rowId xmlns="" xmlns:a16="http://schemas.microsoft.com/office/drawing/2014/main" val="4142492710"/>
                  </a:ext>
                </a:extLst>
              </a:tr>
              <a:tr h="0">
                <a:tc>
                  <a:txBody>
                    <a:bodyPr/>
                    <a:lstStyle/>
                    <a:p>
                      <a:pPr>
                        <a:lnSpc>
                          <a:spcPct val="115000"/>
                        </a:lnSpc>
                        <a:spcAft>
                          <a:spcPts val="0"/>
                        </a:spcAft>
                      </a:pPr>
                      <a:r>
                        <a:rPr lang="en-US" sz="1600" dirty="0">
                          <a:effectLst/>
                        </a:rPr>
                        <a:t>TNF-α levels</a:t>
                      </a:r>
                      <a:endParaRPr lang="mk-MK"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-0.5595</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-3.59</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b="1" dirty="0">
                          <a:effectLst/>
                        </a:rPr>
                        <a:t>0.0009**</a:t>
                      </a:r>
                      <a:endParaRPr lang="mk-MK"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b="1" dirty="0">
                          <a:effectLst/>
                        </a:rPr>
                        <a:t>3.068</a:t>
                      </a:r>
                      <a:endParaRPr lang="mk-MK"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b="1" dirty="0">
                          <a:effectLst/>
                        </a:rPr>
                        <a:t>-0.5360</a:t>
                      </a:r>
                      <a:endParaRPr lang="mk-MK"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1.7658</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extLst>
                  <a:ext uri="{0D108BD9-81ED-4DB2-BD59-A6C34878D82A}">
                    <a16:rowId xmlns="" xmlns:a16="http://schemas.microsoft.com/office/drawing/2014/main" val="369303519"/>
                  </a:ext>
                </a:extLst>
              </a:tr>
              <a:tr h="0">
                <a:tc>
                  <a:txBody>
                    <a:bodyPr/>
                    <a:lstStyle/>
                    <a:p>
                      <a:pPr>
                        <a:lnSpc>
                          <a:spcPct val="115000"/>
                        </a:lnSpc>
                        <a:spcAft>
                          <a:spcPts val="0"/>
                        </a:spcAft>
                      </a:pPr>
                      <a:r>
                        <a:rPr lang="en-US" sz="1600">
                          <a:effectLst/>
                        </a:rPr>
                        <a:t>Diabetes (yes)</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0.0840</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1.79</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0.0799</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1.097</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dirty="0">
                          <a:effectLst/>
                        </a:rPr>
                        <a:t>0.2145</a:t>
                      </a:r>
                      <a:endParaRPr lang="mk-MK"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1.1305</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extLst>
                  <a:ext uri="{0D108BD9-81ED-4DB2-BD59-A6C34878D82A}">
                    <a16:rowId xmlns="" xmlns:a16="http://schemas.microsoft.com/office/drawing/2014/main" val="982656728"/>
                  </a:ext>
                </a:extLst>
              </a:tr>
              <a:tr h="0">
                <a:tc>
                  <a:txBody>
                    <a:bodyPr/>
                    <a:lstStyle/>
                    <a:p>
                      <a:pPr>
                        <a:lnSpc>
                          <a:spcPct val="115000"/>
                        </a:lnSpc>
                        <a:spcAft>
                          <a:spcPts val="0"/>
                        </a:spcAft>
                      </a:pPr>
                      <a:r>
                        <a:rPr lang="en-US" sz="1600" dirty="0">
                          <a:effectLst/>
                        </a:rPr>
                        <a:t>Glutamate levels</a:t>
                      </a:r>
                      <a:endParaRPr lang="mk-MK"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-0.4037</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-1.26</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0.2129</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0.672</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-0.1748</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1.5092</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extLst>
                  <a:ext uri="{0D108BD9-81ED-4DB2-BD59-A6C34878D82A}">
                    <a16:rowId xmlns="" xmlns:a16="http://schemas.microsoft.com/office/drawing/2014/main" val="2465719101"/>
                  </a:ext>
                </a:extLst>
              </a:tr>
              <a:tr h="0">
                <a:tc>
                  <a:txBody>
                    <a:bodyPr/>
                    <a:lstStyle/>
                    <a:p>
                      <a:pPr>
                        <a:lnSpc>
                          <a:spcPct val="115000"/>
                        </a:lnSpc>
                        <a:spcAft>
                          <a:spcPts val="0"/>
                        </a:spcAft>
                      </a:pPr>
                      <a:r>
                        <a:rPr lang="en-US" sz="1600">
                          <a:effectLst/>
                        </a:rPr>
                        <a:t>Initial ICH volume</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-0.1022</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-0.81</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0.4197</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0.377</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-0.1548</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2.8533</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extLst>
                  <a:ext uri="{0D108BD9-81ED-4DB2-BD59-A6C34878D82A}">
                    <a16:rowId xmlns="" xmlns:a16="http://schemas.microsoft.com/office/drawing/2014/main" val="195490971"/>
                  </a:ext>
                </a:extLst>
              </a:tr>
              <a:tr h="0">
                <a:tc>
                  <a:txBody>
                    <a:bodyPr/>
                    <a:lstStyle/>
                    <a:p>
                      <a:pPr>
                        <a:lnSpc>
                          <a:spcPct val="115000"/>
                        </a:lnSpc>
                        <a:spcAft>
                          <a:spcPts val="0"/>
                        </a:spcAft>
                      </a:pPr>
                      <a:r>
                        <a:rPr lang="en-US" sz="1600">
                          <a:effectLst/>
                        </a:rPr>
                        <a:t>Edema volume after 5 days</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0.0739</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nchor="ctr"/>
                </a:tc>
                <a:tc>
                  <a:txBody>
                    <a:bodyPr/>
                    <a:lstStyle/>
                    <a:p>
                      <a:pPr algn="ctr">
                        <a:lnSpc>
                          <a:spcPct val="115000"/>
                        </a:lnSpc>
                        <a:spcAft>
                          <a:spcPts val="0"/>
                        </a:spcAft>
                      </a:pPr>
                      <a:r>
                        <a:rPr lang="en-US" sz="1600">
                          <a:effectLst/>
                        </a:rPr>
                        <a:t>0.55</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nchor="ctr"/>
                </a:tc>
                <a:tc>
                  <a:txBody>
                    <a:bodyPr/>
                    <a:lstStyle/>
                    <a:p>
                      <a:pPr algn="ctr">
                        <a:lnSpc>
                          <a:spcPct val="115000"/>
                        </a:lnSpc>
                        <a:spcAft>
                          <a:spcPts val="0"/>
                        </a:spcAft>
                      </a:pPr>
                      <a:r>
                        <a:rPr lang="en-US" sz="1600">
                          <a:effectLst/>
                        </a:rPr>
                        <a:t>0.5879</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nchor="ctr"/>
                </a:tc>
                <a:tc>
                  <a:txBody>
                    <a:bodyPr/>
                    <a:lstStyle/>
                    <a:p>
                      <a:pPr algn="ctr">
                        <a:lnSpc>
                          <a:spcPct val="115000"/>
                        </a:lnSpc>
                        <a:spcAft>
                          <a:spcPts val="0"/>
                        </a:spcAft>
                      </a:pPr>
                      <a:r>
                        <a:rPr lang="en-US" sz="1600">
                          <a:effectLst/>
                        </a:rPr>
                        <a:t>0.231</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nchor="ctr"/>
                </a:tc>
                <a:tc>
                  <a:txBody>
                    <a:bodyPr/>
                    <a:lstStyle/>
                    <a:p>
                      <a:pPr algn="ctr">
                        <a:lnSpc>
                          <a:spcPct val="115000"/>
                        </a:lnSpc>
                        <a:spcAft>
                          <a:spcPts val="0"/>
                        </a:spcAft>
                      </a:pPr>
                      <a:r>
                        <a:rPr lang="en-US" sz="1600">
                          <a:effectLst/>
                        </a:rPr>
                        <a:t>0.1069</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nchor="ctr"/>
                </a:tc>
                <a:tc>
                  <a:txBody>
                    <a:bodyPr/>
                    <a:lstStyle/>
                    <a:p>
                      <a:pPr algn="ctr">
                        <a:lnSpc>
                          <a:spcPct val="115000"/>
                        </a:lnSpc>
                        <a:spcAft>
                          <a:spcPts val="0"/>
                        </a:spcAft>
                      </a:pPr>
                      <a:r>
                        <a:rPr lang="en-US" sz="1600">
                          <a:effectLst/>
                        </a:rPr>
                        <a:t>3.0275</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nchor="ctr"/>
                </a:tc>
                <a:extLst>
                  <a:ext uri="{0D108BD9-81ED-4DB2-BD59-A6C34878D82A}">
                    <a16:rowId xmlns="" xmlns:a16="http://schemas.microsoft.com/office/drawing/2014/main" val="2933839166"/>
                  </a:ext>
                </a:extLst>
              </a:tr>
              <a:tr h="0">
                <a:tc>
                  <a:txBody>
                    <a:bodyPr/>
                    <a:lstStyle/>
                    <a:p>
                      <a:pPr>
                        <a:lnSpc>
                          <a:spcPct val="115000"/>
                        </a:lnSpc>
                        <a:spcAft>
                          <a:spcPts val="0"/>
                        </a:spcAft>
                      </a:pPr>
                      <a:r>
                        <a:rPr lang="en-US" sz="1600">
                          <a:effectLst/>
                        </a:rPr>
                        <a:t>Gender (male)</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0.0096</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dirty="0">
                          <a:effectLst/>
                        </a:rPr>
                        <a:t>0.24</a:t>
                      </a:r>
                      <a:endParaRPr lang="mk-MK"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0.8121</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a:effectLst/>
                        </a:rPr>
                        <a:t>0.090</a:t>
                      </a:r>
                      <a:endParaRPr lang="mk-MK" sz="160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dirty="0">
                          <a:effectLst/>
                        </a:rPr>
                        <a:t>0.0296</a:t>
                      </a:r>
                      <a:endParaRPr lang="mk-MK"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tc>
                  <a:txBody>
                    <a:bodyPr/>
                    <a:lstStyle/>
                    <a:p>
                      <a:pPr algn="ctr">
                        <a:lnSpc>
                          <a:spcPct val="115000"/>
                        </a:lnSpc>
                        <a:spcAft>
                          <a:spcPts val="0"/>
                        </a:spcAft>
                      </a:pPr>
                      <a:r>
                        <a:rPr lang="en-US" sz="1600" dirty="0">
                          <a:effectLst/>
                        </a:rPr>
                        <a:t>1.2072</a:t>
                      </a:r>
                      <a:endParaRPr lang="mk-MK"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5400" marR="25400" marT="0" marB="0"/>
                </a:tc>
                <a:extLst>
                  <a:ext uri="{0D108BD9-81ED-4DB2-BD59-A6C34878D82A}">
                    <a16:rowId xmlns="" xmlns:a16="http://schemas.microsoft.com/office/drawing/2014/main" val="2376888415"/>
                  </a:ext>
                </a:extLst>
              </a:tr>
            </a:tbl>
          </a:graphicData>
        </a:graphic>
      </p:graphicFrame>
      <p:sp>
        <p:nvSpPr>
          <p:cNvPr id="5" name="Rectangle 4">
            <a:extLst>
              <a:ext uri="{FF2B5EF4-FFF2-40B4-BE49-F238E27FC236}">
                <a16:creationId xmlns="" xmlns:a16="http://schemas.microsoft.com/office/drawing/2014/main" id="{2AD43DA0-EA9C-435F-9972-B4D32751D204}"/>
              </a:ext>
            </a:extLst>
          </p:cNvPr>
          <p:cNvSpPr/>
          <p:nvPr/>
        </p:nvSpPr>
        <p:spPr>
          <a:xfrm>
            <a:off x="1295400" y="5934670"/>
            <a:ext cx="8229600" cy="923330"/>
          </a:xfrm>
          <a:prstGeom prst="rect">
            <a:avLst/>
          </a:prstGeom>
        </p:spPr>
        <p:txBody>
          <a:bodyPr wrap="square">
            <a:spAutoFit/>
          </a:bodyPr>
          <a:lstStyle/>
          <a:p>
            <a:r>
              <a:rPr lang="en-US" b="1" i="1" u="sng" dirty="0">
                <a:latin typeface="+mj-lt"/>
                <a:ea typeface="Calibri" panose="020F0502020204030204" pitchFamily="34" charset="0"/>
              </a:rPr>
              <a:t>the only significant predictive risk factor for functional disability </a:t>
            </a:r>
            <a:r>
              <a:rPr lang="en-US" dirty="0">
                <a:latin typeface="+mj-lt"/>
                <a:ea typeface="Calibri" panose="020F0502020204030204" pitchFamily="34" charset="0"/>
              </a:rPr>
              <a:t>(low CSS scores)</a:t>
            </a:r>
          </a:p>
          <a:p>
            <a:r>
              <a:rPr lang="en-US" dirty="0">
                <a:latin typeface="+mj-lt"/>
                <a:ea typeface="Calibri" panose="020F0502020204030204" pitchFamily="34" charset="0"/>
              </a:rPr>
              <a:t>the highest effect size (</a:t>
            </a:r>
            <a:r>
              <a:rPr lang="en-US" dirty="0" err="1">
                <a:latin typeface="+mj-lt"/>
                <a:ea typeface="Calibri" panose="020F0502020204030204" pitchFamily="34" charset="0"/>
              </a:rPr>
              <a:t>LogWorth</a:t>
            </a:r>
            <a:r>
              <a:rPr lang="en-US" dirty="0">
                <a:latin typeface="+mj-lt"/>
                <a:ea typeface="Calibri" panose="020F0502020204030204" pitchFamily="34" charset="0"/>
              </a:rPr>
              <a:t> of the effects and the standardized Beta coefficients).</a:t>
            </a:r>
            <a:endParaRPr lang="mk-MK" dirty="0">
              <a:latin typeface="+mj-lt"/>
            </a:endParaRPr>
          </a:p>
        </p:txBody>
      </p:sp>
      <p:pic>
        <p:nvPicPr>
          <p:cNvPr id="8" name="Picture 7">
            <a:extLst>
              <a:ext uri="{FF2B5EF4-FFF2-40B4-BE49-F238E27FC236}">
                <a16:creationId xmlns="" xmlns:a16="http://schemas.microsoft.com/office/drawing/2014/main" id="{C1AE1DBE-5C2D-452B-A9E7-F332462B9F33}"/>
              </a:ext>
            </a:extLst>
          </p:cNvPr>
          <p:cNvPicPr>
            <a:picLocks noChangeAspect="1"/>
          </p:cNvPicPr>
          <p:nvPr/>
        </p:nvPicPr>
        <p:blipFill>
          <a:blip r:embed="rId4"/>
          <a:stretch>
            <a:fillRect/>
          </a:stretch>
        </p:blipFill>
        <p:spPr>
          <a:xfrm>
            <a:off x="152400" y="5126659"/>
            <a:ext cx="8839200" cy="599430"/>
          </a:xfrm>
          <a:prstGeom prst="rect">
            <a:avLst/>
          </a:prstGeom>
        </p:spPr>
      </p:pic>
      <p:pic>
        <p:nvPicPr>
          <p:cNvPr id="99" name="Picture 98">
            <a:extLst>
              <a:ext uri="{FF2B5EF4-FFF2-40B4-BE49-F238E27FC236}">
                <a16:creationId xmlns="" xmlns:a16="http://schemas.microsoft.com/office/drawing/2014/main" id="{EFFDA736-8668-4374-B05D-63F916DA1DAF}"/>
              </a:ext>
            </a:extLst>
          </p:cNvPr>
          <p:cNvPicPr>
            <a:picLocks noChangeAspect="1"/>
          </p:cNvPicPr>
          <p:nvPr/>
        </p:nvPicPr>
        <p:blipFill>
          <a:blip r:embed="rId5"/>
          <a:stretch>
            <a:fillRect/>
          </a:stretch>
        </p:blipFill>
        <p:spPr>
          <a:xfrm>
            <a:off x="152400" y="5909515"/>
            <a:ext cx="1253285" cy="1253285"/>
          </a:xfrm>
          <a:prstGeom prst="rect">
            <a:avLst/>
          </a:prstGeom>
        </p:spPr>
      </p:pic>
      <p:pic>
        <p:nvPicPr>
          <p:cNvPr id="101" name="Picture 100">
            <a:extLst>
              <a:ext uri="{FF2B5EF4-FFF2-40B4-BE49-F238E27FC236}">
                <a16:creationId xmlns="" xmlns:a16="http://schemas.microsoft.com/office/drawing/2014/main" id="{5BD11FF7-7CF8-44DF-9548-0798F0649AC5}"/>
              </a:ext>
            </a:extLst>
          </p:cNvPr>
          <p:cNvPicPr>
            <a:picLocks noChangeAspect="1"/>
          </p:cNvPicPr>
          <p:nvPr/>
        </p:nvPicPr>
        <p:blipFill>
          <a:blip r:embed="rId6"/>
          <a:stretch>
            <a:fillRect/>
          </a:stretch>
        </p:blipFill>
        <p:spPr>
          <a:xfrm>
            <a:off x="7619096" y="324837"/>
            <a:ext cx="1372504" cy="1206508"/>
          </a:xfrm>
          <a:prstGeom prst="rect">
            <a:avLst/>
          </a:prstGeom>
        </p:spPr>
      </p:pic>
    </p:spTree>
    <p:extLst>
      <p:ext uri="{BB962C8B-B14F-4D97-AF65-F5344CB8AC3E}">
        <p14:creationId xmlns:p14="http://schemas.microsoft.com/office/powerpoint/2010/main" val="3920899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901</TotalTime>
  <Words>596</Words>
  <Application>Microsoft Office PowerPoint</Application>
  <PresentationFormat>On-screen Show (4:3)</PresentationFormat>
  <Paragraphs>102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Focus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Model characteristics and fit</vt:lpstr>
      <vt:lpstr>Prognostication of the neurological outcome after ICH: binary logistics</vt:lpstr>
      <vt:lpstr>Modeling of the poor outcome after ICH as a response to the detected TNF-α levels at admission </vt:lpstr>
      <vt:lpstr>The value of &gt;110.35 pg/mL of the initial TNF-α levels at admission estimated as an optimal cutoff point associated with poor prognosis</vt:lpstr>
      <vt:lpstr>Canonical Discriminant Analysis </vt:lpstr>
      <vt:lpstr>Summary</vt:lpstr>
      <vt:lpstr>Contributors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LENOVO</dc:creator>
  <cp:lastModifiedBy>Vladimir Rendevski</cp:lastModifiedBy>
  <cp:revision>77</cp:revision>
  <cp:lastPrinted>2019-06-24T17:55:47Z</cp:lastPrinted>
  <dcterms:created xsi:type="dcterms:W3CDTF">2006-08-16T00:00:00Z</dcterms:created>
  <dcterms:modified xsi:type="dcterms:W3CDTF">2019-06-26T17:19:24Z</dcterms:modified>
</cp:coreProperties>
</file>