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48" r:id="rId4"/>
  </p:sldMasterIdLst>
  <p:notesMasterIdLst>
    <p:notesMasterId r:id="rId26"/>
  </p:notesMasterIdLst>
  <p:sldIdLst>
    <p:sldId id="256" r:id="rId5"/>
    <p:sldId id="257" r:id="rId6"/>
    <p:sldId id="259" r:id="rId7"/>
    <p:sldId id="260" r:id="rId8"/>
    <p:sldId id="268" r:id="rId9"/>
    <p:sldId id="265" r:id="rId10"/>
    <p:sldId id="271" r:id="rId11"/>
    <p:sldId id="267" r:id="rId12"/>
    <p:sldId id="266" r:id="rId13"/>
    <p:sldId id="264" r:id="rId14"/>
    <p:sldId id="263" r:id="rId15"/>
    <p:sldId id="261" r:id="rId16"/>
    <p:sldId id="270" r:id="rId17"/>
    <p:sldId id="269" r:id="rId18"/>
    <p:sldId id="272" r:id="rId19"/>
    <p:sldId id="273" r:id="rId20"/>
    <p:sldId id="274" r:id="rId21"/>
    <p:sldId id="275" r:id="rId22"/>
    <p:sldId id="276" r:id="rId23"/>
    <p:sldId id="278" r:id="rId24"/>
    <p:sldId id="279"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05" d="100"/>
          <a:sy n="105" d="100"/>
        </p:scale>
        <p:origin x="120"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E0A0D5-8F98-4CC1-A28E-021F0B6B475C}" type="datetimeFigureOut">
              <a:rPr lang="en-US" smtClean="0"/>
              <a:t>10/23/2023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03C52C-5E29-41AF-BAA3-8217E886DA08}" type="slidenum">
              <a:rPr lang="en-US" smtClean="0"/>
              <a:t>‹#›</a:t>
            </a:fld>
            <a:endParaRPr lang="en-US" dirty="0"/>
          </a:p>
        </p:txBody>
      </p:sp>
    </p:spTree>
    <p:extLst>
      <p:ext uri="{BB962C8B-B14F-4D97-AF65-F5344CB8AC3E}">
        <p14:creationId xmlns:p14="http://schemas.microsoft.com/office/powerpoint/2010/main" val="1961961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7909561" y="4314328"/>
            <a:ext cx="2910840" cy="374642"/>
          </a:xfrm>
        </p:spPr>
        <p:txBody>
          <a:bodyPr/>
          <a:lstStyle/>
          <a:p>
            <a:fld id="{3A750590-9F9A-443B-9295-A3931D8194B1}" type="datetime1">
              <a:rPr lang="en-US" smtClean="0"/>
              <a:t>10/23/2023</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F35805F-452B-497C-9BD6-2CDB6902F369}" type="datetime1">
              <a:rPr lang="en-US" smtClean="0"/>
              <a:t>10/23/2023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FD3F7C6B-C82D-4D42-9929-D6E7E11D9A64}" type="datetime1">
              <a:rPr lang="en-US" smtClean="0"/>
              <a:t>10/23/2023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10CF4779-62E8-4B21-A5D7-0AFB9DBD4358}" type="datetime1">
              <a:rPr lang="en-US" smtClean="0"/>
              <a:t>10/23/2023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5F9D3375-5CD0-4576-BF96-ADFF24726FF8}" type="datetime1">
              <a:rPr lang="en-US" smtClean="0"/>
              <a:t>10/23/2023</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6FACD1F8-971E-4F8C-8737-750C12E93E08}" type="datetime1">
              <a:rPr lang="en-US" smtClean="0"/>
              <a:t>10/23/2023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2C7D1621-FA30-4D98-85E5-1409E6BEECDC}" type="datetime1">
              <a:rPr lang="en-US" smtClean="0"/>
              <a:t>10/23/2023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96F347-1B2F-4097-AEB5-4A26FB45D67A}" type="datetime1">
              <a:rPr lang="en-US" smtClean="0"/>
              <a:t>10/23/2023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8CC1DEE0-34E5-4E0F-BEC1-4B8835F82CD1}" type="datetime1">
              <a:rPr lang="en-US" smtClean="0"/>
              <a:t>10/23/2023</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75B4BE-627A-4EC1-99E1-6F1AA97AB802}" type="datetime1">
              <a:rPr lang="en-US" smtClean="0"/>
              <a:t>10/23/2023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78BFACF8-E63D-4673-A128-83547867BB7A}" type="datetime1">
              <a:rPr lang="en-US" smtClean="0"/>
              <a:t>10/23/2023</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BED6AC-4FBA-40BD-BE75-20DB64DA4BAD}" type="datetime1">
              <a:rPr lang="en-US" smtClean="0"/>
              <a:t>10/23/2023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933C87-D201-458A-93C0-8EDD9AC92D93}" type="datetime1">
              <a:rPr lang="en-US" smtClean="0"/>
              <a:t>10/23/2023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CE6829-5A25-485A-91B1-5D6D58BB9F23}" type="datetime1">
              <a:rPr lang="en-US" smtClean="0"/>
              <a:t>10/23/2023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12F5CD-23D0-4DD1-85B1-71F1825FB3EC}" type="datetime1">
              <a:rPr lang="en-US" smtClean="0"/>
              <a:t>10/23/2023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a:p>
        </p:txBody>
      </p:sp>
      <p:sp>
        <p:nvSpPr>
          <p:cNvPr id="3" name="Content Placeholder 2"/>
          <p:cNvSpPr>
            <a:spLocks noGrp="1"/>
          </p:cNvSpPr>
          <p:nvPr>
            <p:ph idx="1"/>
          </p:nvPr>
        </p:nvSpPr>
        <p:spPr>
          <a:xfrm>
            <a:off x="4995582" y="746759"/>
            <a:ext cx="6510618" cy="5471925"/>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8BA5035-C284-496A-B076-BA73A8FA5D8B}" type="datetime1">
              <a:rPr lang="en-US" smtClean="0"/>
              <a:t>10/23/2023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40EB420-1875-490A-8C4B-7AAB939FBE08}" type="datetime1">
              <a:rPr lang="en-US" smtClean="0"/>
              <a:t>10/23/2023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9359126-4846-4E88-BDD9-5585CC877E47}" type="datetime1">
              <a:rPr lang="en-US" smtClean="0"/>
              <a:t>10/23/2023</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ailto:galeks63@hot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50496C6C-A85F-426B-9ED1-3444166CE4E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 name="Title 1">
            <a:extLst>
              <a:ext uri="{FF2B5EF4-FFF2-40B4-BE49-F238E27FC236}">
                <a16:creationId xmlns:a16="http://schemas.microsoft.com/office/drawing/2014/main" id="{8DE5CD8D-E704-46A1-BC3E-9A644A9FFD4E}"/>
              </a:ext>
            </a:extLst>
          </p:cNvPr>
          <p:cNvSpPr>
            <a:spLocks noGrp="1"/>
          </p:cNvSpPr>
          <p:nvPr>
            <p:ph type="ctrTitle"/>
          </p:nvPr>
        </p:nvSpPr>
        <p:spPr>
          <a:xfrm>
            <a:off x="792483" y="493777"/>
            <a:ext cx="6504429" cy="5549606"/>
          </a:xfrm>
        </p:spPr>
        <p:txBody>
          <a:bodyPr anchor="ctr">
            <a:normAutofit/>
          </a:bodyPr>
          <a:lstStyle/>
          <a:p>
            <a:pPr algn="ctr"/>
            <a:r>
              <a:rPr lang="pl-PL" sz="1200" b="1" dirty="0">
                <a:latin typeface="Tahoma" panose="020B0604030504040204" pitchFamily="34" charset="0"/>
                <a:ea typeface="Tahoma" panose="020B0604030504040204" pitchFamily="34" charset="0"/>
                <a:cs typeface="Tahoma" panose="020B0604030504040204" pitchFamily="34" charset="0"/>
              </a:rPr>
              <a:t>Międzynarodowa Konferencja </a:t>
            </a:r>
            <a:r>
              <a:rPr lang="pl-PL" sz="1200" b="1" dirty="0" smtClean="0">
                <a:latin typeface="Tahoma" panose="020B0604030504040204" pitchFamily="34" charset="0"/>
                <a:ea typeface="Tahoma" panose="020B0604030504040204" pitchFamily="34" charset="0"/>
                <a:cs typeface="Tahoma" panose="020B0604030504040204" pitchFamily="34" charset="0"/>
              </a:rPr>
              <a:t>Naukowa</a:t>
            </a:r>
            <a:r>
              <a:rPr lang="mk-MK" sz="1200" b="1" dirty="0" smtClean="0">
                <a:latin typeface="Tahoma" panose="020B0604030504040204" pitchFamily="34" charset="0"/>
                <a:ea typeface="Tahoma" panose="020B0604030504040204" pitchFamily="34" charset="0"/>
                <a:cs typeface="Tahoma" panose="020B0604030504040204" pitchFamily="34" charset="0"/>
              </a:rPr>
              <a:t/>
            </a:r>
            <a:br>
              <a:rPr lang="mk-MK" sz="1200" b="1" dirty="0" smtClean="0">
                <a:latin typeface="Tahoma" panose="020B0604030504040204" pitchFamily="34" charset="0"/>
                <a:ea typeface="Tahoma" panose="020B0604030504040204" pitchFamily="34" charset="0"/>
                <a:cs typeface="Tahoma" panose="020B0604030504040204" pitchFamily="34" charset="0"/>
              </a:rPr>
            </a:br>
            <a:r>
              <a:rPr lang="pl-PL" sz="1200" b="1" dirty="0" smtClean="0">
                <a:latin typeface="Tahoma" panose="020B0604030504040204" pitchFamily="34" charset="0"/>
                <a:ea typeface="Tahoma" panose="020B0604030504040204" pitchFamily="34" charset="0"/>
                <a:cs typeface="Tahoma" panose="020B0604030504040204" pitchFamily="34" charset="0"/>
              </a:rPr>
              <a:t>WROCŁAWSKIE </a:t>
            </a:r>
            <a:r>
              <a:rPr lang="pl-PL" sz="1200" b="1" dirty="0">
                <a:latin typeface="Tahoma" panose="020B0604030504040204" pitchFamily="34" charset="0"/>
                <a:ea typeface="Tahoma" panose="020B0604030504040204" pitchFamily="34" charset="0"/>
                <a:cs typeface="Tahoma" panose="020B0604030504040204" pitchFamily="34" charset="0"/>
              </a:rPr>
              <a:t>SPOTKANIA MACEDONISTYCZNE</a:t>
            </a:r>
            <a:br>
              <a:rPr lang="pl-PL" sz="1200" b="1" dirty="0">
                <a:latin typeface="Tahoma" panose="020B0604030504040204" pitchFamily="34" charset="0"/>
                <a:ea typeface="Tahoma" panose="020B0604030504040204" pitchFamily="34" charset="0"/>
                <a:cs typeface="Tahoma" panose="020B0604030504040204" pitchFamily="34" charset="0"/>
              </a:rPr>
            </a:br>
            <a:r>
              <a:rPr lang="pl-PL" sz="1200" b="1" dirty="0">
                <a:latin typeface="Tahoma" panose="020B0604030504040204" pitchFamily="34" charset="0"/>
                <a:ea typeface="Tahoma" panose="020B0604030504040204" pitchFamily="34" charset="0"/>
                <a:cs typeface="Tahoma" panose="020B0604030504040204" pitchFamily="34" charset="0"/>
              </a:rPr>
              <a:t>JĘZYK, LITERATURA, KULTURA</a:t>
            </a:r>
            <a:br>
              <a:rPr lang="pl-PL" sz="1200" b="1" dirty="0">
                <a:latin typeface="Tahoma" panose="020B0604030504040204" pitchFamily="34" charset="0"/>
                <a:ea typeface="Tahoma" panose="020B0604030504040204" pitchFamily="34" charset="0"/>
                <a:cs typeface="Tahoma" panose="020B0604030504040204" pitchFamily="34" charset="0"/>
              </a:rPr>
            </a:br>
            <a:r>
              <a:rPr lang="pl-PL" sz="1200" b="1" dirty="0">
                <a:latin typeface="Tahoma" panose="020B0604030504040204" pitchFamily="34" charset="0"/>
                <a:ea typeface="Tahoma" panose="020B0604030504040204" pitchFamily="34" charset="0"/>
                <a:cs typeface="Tahoma" panose="020B0604030504040204" pitchFamily="34" charset="0"/>
              </a:rPr>
              <a:t>26–27 października 2023 r</a:t>
            </a:r>
            <a:r>
              <a:rPr lang="pl-PL" sz="1200" b="1" dirty="0" smtClean="0">
                <a:latin typeface="Tahoma" panose="020B0604030504040204" pitchFamily="34" charset="0"/>
                <a:ea typeface="Tahoma" panose="020B0604030504040204" pitchFamily="34" charset="0"/>
                <a:cs typeface="Tahoma" panose="020B0604030504040204" pitchFamily="34" charset="0"/>
              </a:rPr>
              <a:t>.</a:t>
            </a:r>
            <a:r>
              <a:rPr lang="mk-MK" sz="1200" b="1" dirty="0" smtClean="0">
                <a:latin typeface="Tahoma" panose="020B0604030504040204" pitchFamily="34" charset="0"/>
                <a:ea typeface="Tahoma" panose="020B0604030504040204" pitchFamily="34" charset="0"/>
                <a:cs typeface="Tahoma" panose="020B0604030504040204" pitchFamily="34" charset="0"/>
              </a:rPr>
              <a:t/>
            </a:r>
            <a:br>
              <a:rPr lang="mk-MK" sz="1200" b="1" dirty="0" smtClean="0">
                <a:latin typeface="Tahoma" panose="020B0604030504040204" pitchFamily="34" charset="0"/>
                <a:ea typeface="Tahoma" panose="020B0604030504040204" pitchFamily="34" charset="0"/>
                <a:cs typeface="Tahoma" panose="020B0604030504040204" pitchFamily="34" charset="0"/>
              </a:rPr>
            </a:br>
            <a:r>
              <a:rPr lang="mk-MK" sz="1200" b="1" dirty="0">
                <a:latin typeface="Tahoma" panose="020B0604030504040204" pitchFamily="34" charset="0"/>
                <a:ea typeface="Tahoma" panose="020B0604030504040204" pitchFamily="34" charset="0"/>
                <a:cs typeface="Tahoma" panose="020B0604030504040204" pitchFamily="34" charset="0"/>
              </a:rPr>
              <a:t/>
            </a:r>
            <a:br>
              <a:rPr lang="mk-MK" sz="1200" b="1" dirty="0">
                <a:latin typeface="Tahoma" panose="020B0604030504040204" pitchFamily="34" charset="0"/>
                <a:ea typeface="Tahoma" panose="020B0604030504040204" pitchFamily="34" charset="0"/>
                <a:cs typeface="Tahoma" panose="020B0604030504040204" pitchFamily="34" charset="0"/>
              </a:rPr>
            </a:br>
            <a:r>
              <a:rPr lang="mk-MK" sz="1200" b="1" dirty="0" smtClean="0">
                <a:latin typeface="Tahoma" panose="020B0604030504040204" pitchFamily="34" charset="0"/>
                <a:ea typeface="Tahoma" panose="020B0604030504040204" pitchFamily="34" charset="0"/>
                <a:cs typeface="Tahoma" panose="020B0604030504040204" pitchFamily="34" charset="0"/>
              </a:rPr>
              <a:t/>
            </a:r>
            <a:br>
              <a:rPr lang="mk-MK" sz="1200" b="1" dirty="0" smtClean="0">
                <a:latin typeface="Tahoma" panose="020B0604030504040204" pitchFamily="34" charset="0"/>
                <a:ea typeface="Tahoma" panose="020B0604030504040204" pitchFamily="34" charset="0"/>
                <a:cs typeface="Tahoma" panose="020B0604030504040204" pitchFamily="34" charset="0"/>
              </a:rPr>
            </a:br>
            <a:r>
              <a:rPr lang="mk-MK" sz="1200" b="1" dirty="0">
                <a:latin typeface="Tahoma" panose="020B0604030504040204" pitchFamily="34" charset="0"/>
                <a:ea typeface="Tahoma" panose="020B0604030504040204" pitchFamily="34" charset="0"/>
                <a:cs typeface="Tahoma" panose="020B0604030504040204" pitchFamily="34" charset="0"/>
              </a:rPr>
              <a:t/>
            </a:r>
            <a:br>
              <a:rPr lang="mk-MK" sz="1200" b="1" dirty="0">
                <a:latin typeface="Tahoma" panose="020B0604030504040204" pitchFamily="34" charset="0"/>
                <a:ea typeface="Tahoma" panose="020B0604030504040204" pitchFamily="34" charset="0"/>
                <a:cs typeface="Tahoma" panose="020B0604030504040204" pitchFamily="34" charset="0"/>
              </a:rPr>
            </a:br>
            <a:r>
              <a:rPr lang="mk-MK" sz="1200" b="1" dirty="0" smtClean="0">
                <a:latin typeface="Tahoma" panose="020B0604030504040204" pitchFamily="34" charset="0"/>
                <a:ea typeface="Tahoma" panose="020B0604030504040204" pitchFamily="34" charset="0"/>
                <a:cs typeface="Tahoma" panose="020B0604030504040204" pitchFamily="34" charset="0"/>
              </a:rPr>
              <a:t/>
            </a:r>
            <a:br>
              <a:rPr lang="mk-MK" sz="1200" b="1" dirty="0" smtClean="0">
                <a:latin typeface="Tahoma" panose="020B0604030504040204" pitchFamily="34" charset="0"/>
                <a:ea typeface="Tahoma" panose="020B0604030504040204" pitchFamily="34" charset="0"/>
                <a:cs typeface="Tahoma" panose="020B0604030504040204" pitchFamily="34" charset="0"/>
              </a:rPr>
            </a:br>
            <a:r>
              <a:rPr lang="mk-MK" sz="1600" b="1" dirty="0" smtClean="0">
                <a:latin typeface="Tahoma" panose="020B0604030504040204" pitchFamily="34" charset="0"/>
                <a:ea typeface="Tahoma" panose="020B0604030504040204" pitchFamily="34" charset="0"/>
                <a:cs typeface="Tahoma" panose="020B0604030504040204" pitchFamily="34" charset="0"/>
              </a:rPr>
              <a:t>ЛИНГВОСТИЛИСТИЧКАТА </a:t>
            </a:r>
            <a:r>
              <a:rPr lang="mk-MK" sz="1600" b="1" dirty="0">
                <a:latin typeface="Tahoma" panose="020B0604030504040204" pitchFamily="34" charset="0"/>
                <a:ea typeface="Tahoma" panose="020B0604030504040204" pitchFamily="34" charset="0"/>
                <a:cs typeface="Tahoma" panose="020B0604030504040204" pitchFamily="34" charset="0"/>
              </a:rPr>
              <a:t>И </a:t>
            </a:r>
            <a:r>
              <a:rPr lang="mk-MK" sz="1600" b="1" dirty="0" smtClean="0">
                <a:latin typeface="Tahoma" panose="020B0604030504040204" pitchFamily="34" charset="0"/>
                <a:ea typeface="Tahoma" panose="020B0604030504040204" pitchFamily="34" charset="0"/>
                <a:cs typeface="Tahoma" panose="020B0604030504040204" pitchFamily="34" charset="0"/>
              </a:rPr>
              <a:t>ДОКУМЕНТАРНАТА </a:t>
            </a:r>
            <a:r>
              <a:rPr lang="mk-MK" sz="1600" b="1" dirty="0">
                <a:latin typeface="Tahoma" panose="020B0604030504040204" pitchFamily="34" charset="0"/>
                <a:ea typeface="Tahoma" panose="020B0604030504040204" pitchFamily="34" charset="0"/>
                <a:cs typeface="Tahoma" panose="020B0604030504040204" pitchFamily="34" charset="0"/>
              </a:rPr>
              <a:t>РАМКА </a:t>
            </a:r>
            <a:r>
              <a:rPr lang="en-US" sz="1600" dirty="0">
                <a:latin typeface="Tahoma" panose="020B0604030504040204" pitchFamily="34" charset="0"/>
                <a:ea typeface="Tahoma" panose="020B0604030504040204" pitchFamily="34" charset="0"/>
                <a:cs typeface="Tahoma" panose="020B0604030504040204" pitchFamily="34" charset="0"/>
              </a:rPr>
              <a:t/>
            </a:r>
            <a:br>
              <a:rPr lang="en-US" sz="1600" dirty="0">
                <a:latin typeface="Tahoma" panose="020B0604030504040204" pitchFamily="34" charset="0"/>
                <a:ea typeface="Tahoma" panose="020B0604030504040204" pitchFamily="34" charset="0"/>
                <a:cs typeface="Tahoma" panose="020B0604030504040204" pitchFamily="34" charset="0"/>
              </a:rPr>
            </a:br>
            <a:r>
              <a:rPr lang="mk-MK" sz="1600" b="1" dirty="0">
                <a:latin typeface="Tahoma" panose="020B0604030504040204" pitchFamily="34" charset="0"/>
                <a:ea typeface="Tahoma" panose="020B0604030504040204" pitchFamily="34" charset="0"/>
                <a:cs typeface="Tahoma" panose="020B0604030504040204" pitchFamily="34" charset="0"/>
              </a:rPr>
              <a:t>НА КНИГАТА „ВАРШАВА ГО ИСЦРТУВА СКОПЈЕ</a:t>
            </a:r>
            <a:r>
              <a:rPr lang="mk-MK" sz="1600" b="1" dirty="0" smtClean="0">
                <a:latin typeface="Tahoma" panose="020B0604030504040204" pitchFamily="34" charset="0"/>
                <a:ea typeface="Tahoma" panose="020B0604030504040204" pitchFamily="34" charset="0"/>
                <a:cs typeface="Tahoma" panose="020B0604030504040204" pitchFamily="34" charset="0"/>
              </a:rPr>
              <a:t>“</a:t>
            </a:r>
            <a:br>
              <a:rPr lang="mk-MK" sz="1600" b="1" dirty="0" smtClean="0">
                <a:latin typeface="Tahoma" panose="020B0604030504040204" pitchFamily="34" charset="0"/>
                <a:ea typeface="Tahoma" panose="020B0604030504040204" pitchFamily="34" charset="0"/>
                <a:cs typeface="Tahoma" panose="020B0604030504040204" pitchFamily="34" charset="0"/>
              </a:rPr>
            </a:br>
            <a:r>
              <a:rPr lang="mk-MK" sz="1600" b="1" dirty="0" smtClean="0">
                <a:latin typeface="Tahoma" panose="020B0604030504040204" pitchFamily="34" charset="0"/>
                <a:ea typeface="Tahoma" panose="020B0604030504040204" pitchFamily="34" charset="0"/>
                <a:cs typeface="Tahoma" panose="020B0604030504040204" pitchFamily="34" charset="0"/>
              </a:rPr>
              <a:t/>
            </a:r>
            <a:br>
              <a:rPr lang="mk-MK" sz="1600" b="1" dirty="0" smtClean="0">
                <a:latin typeface="Tahoma" panose="020B0604030504040204" pitchFamily="34" charset="0"/>
                <a:ea typeface="Tahoma" panose="020B0604030504040204" pitchFamily="34" charset="0"/>
                <a:cs typeface="Tahoma" panose="020B0604030504040204" pitchFamily="34" charset="0"/>
              </a:rPr>
            </a:br>
            <a:r>
              <a:rPr lang="mk-MK" sz="1200" dirty="0" smtClean="0">
                <a:latin typeface="Tahoma" panose="020B0604030504040204" pitchFamily="34" charset="0"/>
                <a:ea typeface="Tahoma" panose="020B0604030504040204" pitchFamily="34" charset="0"/>
                <a:cs typeface="Tahoma" panose="020B0604030504040204" pitchFamily="34" charset="0"/>
              </a:rPr>
              <a:t>[</a:t>
            </a:r>
            <a:r>
              <a:rPr lang="mk-MK" sz="1200" dirty="0">
                <a:latin typeface="Tahoma" panose="020B0604030504040204" pitchFamily="34" charset="0"/>
                <a:ea typeface="Tahoma" panose="020B0604030504040204" pitchFamily="34" charset="0"/>
                <a:cs typeface="Tahoma" panose="020B0604030504040204" pitchFamily="34" charset="0"/>
              </a:rPr>
              <a:t>Кинга Нетман-Мултановска; (превод од полски јазик Филип Димевски). </a:t>
            </a:r>
            <a:r>
              <a:rPr lang="en-US" sz="1200" dirty="0">
                <a:latin typeface="Tahoma" panose="020B0604030504040204" pitchFamily="34" charset="0"/>
                <a:ea typeface="Tahoma" panose="020B0604030504040204" pitchFamily="34" charset="0"/>
                <a:cs typeface="Tahoma" panose="020B0604030504040204" pitchFamily="34" charset="0"/>
              </a:rPr>
              <a:t/>
            </a:r>
            <a:br>
              <a:rPr lang="en-US" sz="1200" dirty="0">
                <a:latin typeface="Tahoma" panose="020B0604030504040204" pitchFamily="34" charset="0"/>
                <a:ea typeface="Tahoma" panose="020B0604030504040204" pitchFamily="34" charset="0"/>
                <a:cs typeface="Tahoma" panose="020B0604030504040204" pitchFamily="34" charset="0"/>
              </a:rPr>
            </a:br>
            <a:r>
              <a:rPr lang="mk-MK" sz="1200" dirty="0">
                <a:latin typeface="Tahoma" panose="020B0604030504040204" pitchFamily="34" charset="0"/>
                <a:ea typeface="Tahoma" panose="020B0604030504040204" pitchFamily="34" charset="0"/>
                <a:cs typeface="Tahoma" panose="020B0604030504040204" pitchFamily="34" charset="0"/>
              </a:rPr>
              <a:t>Скопје: Бегемот, 2023. – 480 стр.]</a:t>
            </a:r>
            <a:endParaRPr lang="en-US" sz="1200" dirty="0">
              <a:effectLst/>
              <a:latin typeface="Tahoma" panose="020B0604030504040204" pitchFamily="34" charset="0"/>
              <a:ea typeface="Tahoma" panose="020B0604030504040204" pitchFamily="34" charset="0"/>
              <a:cs typeface="Tahoma" panose="020B0604030504040204" pitchFamily="34" charset="0"/>
            </a:endParaRPr>
          </a:p>
        </p:txBody>
      </p:sp>
      <p:cxnSp>
        <p:nvCxnSpPr>
          <p:cNvPr id="19" name="Straight Connector 18">
            <a:extLst>
              <a:ext uri="{FF2B5EF4-FFF2-40B4-BE49-F238E27FC236}">
                <a16:creationId xmlns:a16="http://schemas.microsoft.com/office/drawing/2014/main" id="{AD0EF22F-5D3C-4240-8C32-1B20803E5A89}"/>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397108" y="1923563"/>
            <a:ext cx="0" cy="3017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ubtitle 2">
            <a:extLst>
              <a:ext uri="{FF2B5EF4-FFF2-40B4-BE49-F238E27FC236}">
                <a16:creationId xmlns:a16="http://schemas.microsoft.com/office/drawing/2014/main" id="{E309A740-48C5-4AE5-879B-F567D3D7ACDC}"/>
              </a:ext>
            </a:extLst>
          </p:cNvPr>
          <p:cNvSpPr>
            <a:spLocks noGrp="1"/>
          </p:cNvSpPr>
          <p:nvPr>
            <p:ph type="subTitle" idx="1"/>
          </p:nvPr>
        </p:nvSpPr>
        <p:spPr>
          <a:xfrm>
            <a:off x="7497305" y="821265"/>
            <a:ext cx="4106431" cy="5222117"/>
          </a:xfrm>
        </p:spPr>
        <p:txBody>
          <a:bodyPr anchor="ctr">
            <a:normAutofit/>
          </a:bodyPr>
          <a:lstStyle/>
          <a:p>
            <a:pPr>
              <a:lnSpc>
                <a:spcPct val="100000"/>
              </a:lnSpc>
            </a:pPr>
            <a:r>
              <a:rPr lang="mk-MK" sz="1400" b="1" dirty="0">
                <a:latin typeface="Tahoma" panose="020B0604030504040204" pitchFamily="34" charset="0"/>
                <a:ea typeface="Tahoma" panose="020B0604030504040204" pitchFamily="34" charset="0"/>
                <a:cs typeface="Tahoma" panose="020B0604030504040204" pitchFamily="34" charset="0"/>
              </a:rPr>
              <a:t>Гордана </a:t>
            </a:r>
            <a:r>
              <a:rPr lang="mk-MK" sz="1400" b="1" dirty="0" smtClean="0">
                <a:latin typeface="Tahoma" panose="020B0604030504040204" pitchFamily="34" charset="0"/>
                <a:ea typeface="Tahoma" panose="020B0604030504040204" pitchFamily="34" charset="0"/>
                <a:cs typeface="Tahoma" panose="020B0604030504040204" pitchFamily="34" charset="0"/>
              </a:rPr>
              <a:t>Алексова</a:t>
            </a:r>
          </a:p>
          <a:p>
            <a:pPr>
              <a:lnSpc>
                <a:spcPct val="100000"/>
              </a:lnSpc>
            </a:pPr>
            <a:r>
              <a:rPr lang="mk-MK" sz="1400" b="1" dirty="0" smtClean="0">
                <a:latin typeface="Tahoma" panose="020B0604030504040204" pitchFamily="34" charset="0"/>
                <a:ea typeface="Tahoma" panose="020B0604030504040204" pitchFamily="34" charset="0"/>
                <a:cs typeface="Tahoma" panose="020B0604030504040204" pitchFamily="34" charset="0"/>
              </a:rPr>
              <a:t>Филолошки </a:t>
            </a:r>
            <a:r>
              <a:rPr lang="mk-MK" sz="1400" b="1" dirty="0">
                <a:latin typeface="Tahoma" panose="020B0604030504040204" pitchFamily="34" charset="0"/>
                <a:ea typeface="Tahoma" panose="020B0604030504040204" pitchFamily="34" charset="0"/>
                <a:cs typeface="Tahoma" panose="020B0604030504040204" pitchFamily="34" charset="0"/>
              </a:rPr>
              <a:t>факултет „Блаже Конески“ </a:t>
            </a:r>
            <a:endParaRPr lang="en-US" sz="1400" b="1" dirty="0">
              <a:latin typeface="Tahoma" panose="020B0604030504040204" pitchFamily="34" charset="0"/>
              <a:ea typeface="Tahoma" panose="020B0604030504040204" pitchFamily="34" charset="0"/>
              <a:cs typeface="Tahoma" panose="020B0604030504040204" pitchFamily="34" charset="0"/>
            </a:endParaRPr>
          </a:p>
          <a:p>
            <a:pPr>
              <a:lnSpc>
                <a:spcPct val="100000"/>
              </a:lnSpc>
            </a:pPr>
            <a:r>
              <a:rPr lang="mk-MK" sz="1400" b="1" dirty="0">
                <a:latin typeface="Tahoma" panose="020B0604030504040204" pitchFamily="34" charset="0"/>
                <a:ea typeface="Tahoma" panose="020B0604030504040204" pitchFamily="34" charset="0"/>
                <a:cs typeface="Tahoma" panose="020B0604030504040204" pitchFamily="34" charset="0"/>
              </a:rPr>
              <a:t>Универзитет „Св. Кирил и Методиј“ во Скопје</a:t>
            </a:r>
            <a:endParaRPr lang="en-US" sz="1400" b="1" dirty="0">
              <a:latin typeface="Tahoma" panose="020B0604030504040204" pitchFamily="34" charset="0"/>
              <a:ea typeface="Tahoma" panose="020B0604030504040204" pitchFamily="34" charset="0"/>
              <a:cs typeface="Tahoma" panose="020B0604030504040204" pitchFamily="34" charset="0"/>
            </a:endParaRPr>
          </a:p>
          <a:p>
            <a:pPr>
              <a:lnSpc>
                <a:spcPct val="100000"/>
              </a:lnSpc>
            </a:pPr>
            <a:r>
              <a:rPr lang="en-US" sz="1400" b="1" u="sng" dirty="0">
                <a:latin typeface="Tahoma" panose="020B0604030504040204" pitchFamily="34" charset="0"/>
                <a:ea typeface="Tahoma" panose="020B0604030504040204" pitchFamily="34" charset="0"/>
                <a:cs typeface="Tahoma" panose="020B0604030504040204" pitchFamily="34" charset="0"/>
                <a:hlinkClick r:id="rId2"/>
              </a:rPr>
              <a:t>galeks63@hotmail.com</a:t>
            </a:r>
            <a:endParaRPr lang="en-US" sz="1400" b="1" dirty="0">
              <a:effectLst/>
              <a:latin typeface="Tahoma" panose="020B0604030504040204" pitchFamily="34" charset="0"/>
              <a:ea typeface="Tahoma" panose="020B0604030504040204" pitchFamily="34" charset="0"/>
              <a:cs typeface="Tahoma" panose="020B0604030504040204" pitchFamily="34" charset="0"/>
            </a:endParaRPr>
          </a:p>
        </p:txBody>
      </p:sp>
      <p:pic>
        <p:nvPicPr>
          <p:cNvPr id="21" name="Picture 20">
            <a:extLst>
              <a:ext uri="{FF2B5EF4-FFF2-40B4-BE49-F238E27FC236}">
                <a16:creationId xmlns:a16="http://schemas.microsoft.com/office/drawing/2014/main" id="{D912EF34-0253-41FD-9940-D8FBB7DE74B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534"/>
          <a:stretch/>
        </p:blipFill>
        <p:spPr>
          <a:xfrm rot="5400000" flipH="1" flipV="1">
            <a:off x="7545075" y="2187578"/>
            <a:ext cx="6857999" cy="2482850"/>
          </a:xfrm>
          <a:prstGeom prst="rect">
            <a:avLst/>
          </a:prstGeom>
        </p:spPr>
      </p:pic>
    </p:spTree>
    <p:extLst>
      <p:ext uri="{BB962C8B-B14F-4D97-AF65-F5344CB8AC3E}">
        <p14:creationId xmlns:p14="http://schemas.microsoft.com/office/powerpoint/2010/main" val="3754664940"/>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529585" y="64008"/>
            <a:ext cx="8229600" cy="6528816"/>
          </a:xfrm>
        </p:spPr>
        <p:txBody>
          <a:bodyPr>
            <a:noAutofit/>
          </a:bodyPr>
          <a:lstStyle/>
          <a:p>
            <a:pPr marL="0" indent="0">
              <a:lnSpc>
                <a:spcPct val="100000"/>
              </a:lnSpc>
              <a:buNone/>
            </a:pPr>
            <a:endParaRPr lang="mk-MK" sz="1600" dirty="0" smtClean="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r>
              <a:rPr lang="mk-MK" sz="2000" dirty="0" smtClean="0">
                <a:latin typeface="Tahoma" panose="020B0604030504040204" pitchFamily="34" charset="0"/>
                <a:ea typeface="Tahoma" panose="020B0604030504040204" pitchFamily="34" charset="0"/>
                <a:cs typeface="Tahoma" panose="020B0604030504040204" pitchFamily="34" charset="0"/>
              </a:rPr>
              <a:t> Административен </a:t>
            </a:r>
            <a:r>
              <a:rPr lang="mk-MK" sz="2000" dirty="0">
                <a:latin typeface="Tahoma" panose="020B0604030504040204" pitchFamily="34" charset="0"/>
                <a:ea typeface="Tahoma" panose="020B0604030504040204" pitchFamily="34" charset="0"/>
                <a:cs typeface="Tahoma" panose="020B0604030504040204" pitchFamily="34" charset="0"/>
              </a:rPr>
              <a:t>функционален </a:t>
            </a:r>
            <a:r>
              <a:rPr lang="mk-MK" sz="2000" dirty="0" smtClean="0">
                <a:latin typeface="Tahoma" panose="020B0604030504040204" pitchFamily="34" charset="0"/>
                <a:ea typeface="Tahoma" panose="020B0604030504040204" pitchFamily="34" charset="0"/>
                <a:cs typeface="Tahoma" panose="020B0604030504040204" pitchFamily="34" charset="0"/>
              </a:rPr>
              <a:t>стил</a:t>
            </a:r>
            <a:r>
              <a:rPr lang="mk-MK" sz="1600" dirty="0">
                <a:latin typeface="Tahoma" panose="020B0604030504040204" pitchFamily="34" charset="0"/>
                <a:ea typeface="Tahoma" panose="020B0604030504040204" pitchFamily="34" charset="0"/>
                <a:cs typeface="Tahoma" panose="020B0604030504040204" pitchFamily="34" charset="0"/>
              </a:rPr>
              <a:t> </a:t>
            </a:r>
            <a:endParaRPr lang="en-US" sz="16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i="1" dirty="0" smtClean="0">
                <a:latin typeface="Tahoma" panose="020B0604030504040204" pitchFamily="34" charset="0"/>
                <a:ea typeface="Tahoma" panose="020B0604030504040204" pitchFamily="34" charset="0"/>
                <a:cs typeface="Tahoma" panose="020B0604030504040204" pitchFamily="34" charset="0"/>
              </a:rPr>
              <a:t>Колку </a:t>
            </a:r>
            <a:r>
              <a:rPr lang="mk-MK" sz="1400" i="1" dirty="0">
                <a:latin typeface="Tahoma" panose="020B0604030504040204" pitchFamily="34" charset="0"/>
                <a:ea typeface="Tahoma" panose="020B0604030504040204" pitchFamily="34" charset="0"/>
                <a:cs typeface="Tahoma" panose="020B0604030504040204" pitchFamily="34" charset="0"/>
              </a:rPr>
              <a:t>семејства живеат во станот што моментално го населувате?</a:t>
            </a:r>
            <a:endParaRPr lang="en-US" sz="14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i="1" dirty="0" smtClean="0">
                <a:latin typeface="Tahoma" panose="020B0604030504040204" pitchFamily="34" charset="0"/>
                <a:ea typeface="Tahoma" panose="020B0604030504040204" pitchFamily="34" charset="0"/>
                <a:cs typeface="Tahoma" panose="020B0604030504040204" pitchFamily="34" charset="0"/>
              </a:rPr>
              <a:t>Дали </a:t>
            </a:r>
            <a:r>
              <a:rPr lang="mk-MK" sz="1400" i="1" dirty="0">
                <a:latin typeface="Tahoma" panose="020B0604030504040204" pitchFamily="34" charset="0"/>
                <a:ea typeface="Tahoma" panose="020B0604030504040204" pitchFamily="34" charset="0"/>
                <a:cs typeface="Tahoma" panose="020B0604030504040204" pitchFamily="34" charset="0"/>
              </a:rPr>
              <a:t>Вашето семејство поседува: велосипед, радио, машина за шиење, фрижидер, </a:t>
            </a:r>
            <a:r>
              <a:rPr lang="mk-MK" sz="1400" i="1" dirty="0" smtClean="0">
                <a:latin typeface="Tahoma" panose="020B0604030504040204" pitchFamily="34" charset="0"/>
                <a:ea typeface="Tahoma" panose="020B0604030504040204" pitchFamily="34" charset="0"/>
                <a:cs typeface="Tahoma" panose="020B0604030504040204" pitchFamily="34" charset="0"/>
              </a:rPr>
              <a:t>машина </a:t>
            </a:r>
            <a:r>
              <a:rPr lang="mk-MK" sz="1400" i="1" dirty="0">
                <a:latin typeface="Tahoma" panose="020B0604030504040204" pitchFamily="34" charset="0"/>
                <a:ea typeface="Tahoma" panose="020B0604030504040204" pitchFamily="34" charset="0"/>
                <a:cs typeface="Tahoma" panose="020B0604030504040204" pitchFamily="34" charset="0"/>
              </a:rPr>
              <a:t>за перење алишта, телевизор, телефон, мотор, автомобил</a:t>
            </a:r>
            <a:r>
              <a:rPr lang="mk-MK" sz="1400" i="1" dirty="0" smtClean="0">
                <a:latin typeface="Tahoma" panose="020B0604030504040204" pitchFamily="34" charset="0"/>
                <a:ea typeface="Tahoma" panose="020B0604030504040204" pitchFamily="34" charset="0"/>
                <a:cs typeface="Tahoma" panose="020B0604030504040204" pitchFamily="34" charset="0"/>
              </a:rPr>
              <a:t>?</a:t>
            </a:r>
            <a:endParaRPr lang="mk-MK" sz="14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i="1" dirty="0" smtClean="0">
                <a:latin typeface="Tahoma" panose="020B0604030504040204" pitchFamily="34" charset="0"/>
                <a:ea typeface="Tahoma" panose="020B0604030504040204" pitchFamily="34" charset="0"/>
                <a:cs typeface="Tahoma" panose="020B0604030504040204" pitchFamily="34" charset="0"/>
              </a:rPr>
              <a:t>Каде </a:t>
            </a:r>
            <a:r>
              <a:rPr lang="mk-MK" sz="1400" i="1" dirty="0">
                <a:latin typeface="Tahoma" panose="020B0604030504040204" pitchFamily="34" charset="0"/>
                <a:ea typeface="Tahoma" panose="020B0604030504040204" pitchFamily="34" charset="0"/>
                <a:cs typeface="Tahoma" panose="020B0604030504040204" pitchFamily="34" charset="0"/>
              </a:rPr>
              <a:t>најчесто купувате прехранбени производи?</a:t>
            </a:r>
            <a:endParaRPr lang="en-US" sz="14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i="1" dirty="0" smtClean="0">
                <a:latin typeface="Tahoma" panose="020B0604030504040204" pitchFamily="34" charset="0"/>
                <a:ea typeface="Tahoma" panose="020B0604030504040204" pitchFamily="34" charset="0"/>
                <a:cs typeface="Tahoma" panose="020B0604030504040204" pitchFamily="34" charset="0"/>
              </a:rPr>
              <a:t>Ако </a:t>
            </a:r>
            <a:r>
              <a:rPr lang="mk-MK" sz="1400" i="1" dirty="0">
                <a:latin typeface="Tahoma" panose="020B0604030504040204" pitchFamily="34" charset="0"/>
                <a:ea typeface="Tahoma" panose="020B0604030504040204" pitchFamily="34" charset="0"/>
                <a:cs typeface="Tahoma" panose="020B0604030504040204" pitchFamily="34" charset="0"/>
              </a:rPr>
              <a:t>имате деца помали од седум години, кој се грижи за нив кога сте на работа? </a:t>
            </a:r>
            <a:endParaRPr lang="mk-MK" sz="14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i="1" dirty="0" smtClean="0">
                <a:latin typeface="Tahoma" panose="020B0604030504040204" pitchFamily="34" charset="0"/>
                <a:ea typeface="Tahoma" panose="020B0604030504040204" pitchFamily="34" charset="0"/>
                <a:cs typeface="Tahoma" panose="020B0604030504040204" pitchFamily="34" charset="0"/>
              </a:rPr>
              <a:t>(...)“</a:t>
            </a:r>
            <a:r>
              <a:rPr lang="mk-MK" sz="1400" dirty="0" smtClean="0">
                <a:latin typeface="Tahoma" panose="020B0604030504040204" pitchFamily="34" charset="0"/>
                <a:ea typeface="Tahoma" panose="020B0604030504040204" pitchFamily="34" charset="0"/>
                <a:cs typeface="Tahoma" panose="020B0604030504040204" pitchFamily="34" charset="0"/>
              </a:rPr>
              <a:t>  </a:t>
            </a:r>
            <a:r>
              <a:rPr lang="mk-MK" sz="1400" dirty="0">
                <a:latin typeface="Tahoma" panose="020B0604030504040204" pitchFamily="34" charset="0"/>
                <a:ea typeface="Tahoma" panose="020B0604030504040204" pitchFamily="34" charset="0"/>
                <a:cs typeface="Tahoma" panose="020B0604030504040204" pitchFamily="34" charset="0"/>
              </a:rPr>
              <a:t>(210)</a:t>
            </a:r>
            <a:endParaRPr lang="en-US" sz="14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600" dirty="0">
                <a:latin typeface="Tahoma" panose="020B0604030504040204" pitchFamily="34" charset="0"/>
                <a:ea typeface="Tahoma" panose="020B0604030504040204" pitchFamily="34" charset="0"/>
                <a:cs typeface="Tahoma" panose="020B0604030504040204" pitchFamily="34" charset="0"/>
              </a:rPr>
              <a:t> </a:t>
            </a:r>
            <a:r>
              <a:rPr lang="mk-MK" sz="1600" dirty="0" smtClean="0">
                <a:latin typeface="Tahoma" panose="020B0604030504040204" pitchFamily="34" charset="0"/>
                <a:ea typeface="Tahoma" panose="020B0604030504040204" pitchFamily="34" charset="0"/>
                <a:cs typeface="Tahoma" panose="020B0604030504040204" pitchFamily="34" charset="0"/>
              </a:rPr>
              <a:t> </a:t>
            </a:r>
            <a:endParaRPr lang="en-US" sz="1600" dirty="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r>
              <a:rPr lang="mk-MK" sz="2000" dirty="0" smtClean="0">
                <a:latin typeface="Tahoma" panose="020B0604030504040204" pitchFamily="34" charset="0"/>
                <a:ea typeface="Tahoma" panose="020B0604030504040204" pitchFamily="34" charset="0"/>
                <a:cs typeface="Tahoma" panose="020B0604030504040204" pitchFamily="34" charset="0"/>
              </a:rPr>
              <a:t> Научен </a:t>
            </a:r>
            <a:r>
              <a:rPr lang="mk-MK" sz="2000" dirty="0">
                <a:latin typeface="Tahoma" panose="020B0604030504040204" pitchFamily="34" charset="0"/>
                <a:ea typeface="Tahoma" panose="020B0604030504040204" pitchFamily="34" charset="0"/>
                <a:cs typeface="Tahoma" panose="020B0604030504040204" pitchFamily="34" charset="0"/>
              </a:rPr>
              <a:t>функционален </a:t>
            </a:r>
            <a:r>
              <a:rPr lang="mk-MK" sz="2000" dirty="0" smtClean="0">
                <a:latin typeface="Tahoma" panose="020B0604030504040204" pitchFamily="34" charset="0"/>
                <a:ea typeface="Tahoma" panose="020B0604030504040204" pitchFamily="34" charset="0"/>
                <a:cs typeface="Tahoma" panose="020B0604030504040204" pitchFamily="34" charset="0"/>
              </a:rPr>
              <a:t>стил</a:t>
            </a: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600" dirty="0">
                <a:latin typeface="Tahoma" panose="020B0604030504040204" pitchFamily="34" charset="0"/>
                <a:ea typeface="Tahoma" panose="020B0604030504040204" pitchFamily="34" charset="0"/>
                <a:cs typeface="Tahoma" panose="020B0604030504040204" pitchFamily="34" charset="0"/>
              </a:rPr>
              <a:t> </a:t>
            </a:r>
            <a:r>
              <a:rPr lang="mk-MK" sz="1400" i="1" dirty="0" smtClean="0">
                <a:latin typeface="Tahoma" panose="020B0604030504040204" pitchFamily="34" charset="0"/>
                <a:ea typeface="Tahoma" panose="020B0604030504040204" pitchFamily="34" charset="0"/>
                <a:cs typeface="Tahoma" panose="020B0604030504040204" pitchFamily="34" charset="0"/>
              </a:rPr>
              <a:t>Лекција 23</a:t>
            </a:r>
            <a:endParaRPr lang="en-US" sz="1400"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i="1" dirty="0" smtClean="0">
                <a:latin typeface="Tahoma" panose="020B0604030504040204" pitchFamily="34" charset="0"/>
                <a:ea typeface="Tahoma" panose="020B0604030504040204" pitchFamily="34" charset="0"/>
                <a:cs typeface="Tahoma" panose="020B0604030504040204" pitchFamily="34" charset="0"/>
              </a:rPr>
              <a:t>Граматичка тема: Деклинација на именки од женски род во еднина</a:t>
            </a:r>
            <a:endParaRPr lang="en-US" sz="1400"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i="1" dirty="0" smtClean="0">
                <a:latin typeface="Tahoma" panose="020B0604030504040204" pitchFamily="34" charset="0"/>
                <a:ea typeface="Tahoma" panose="020B0604030504040204" pitchFamily="34" charset="0"/>
                <a:cs typeface="Tahoma" panose="020B0604030504040204" pitchFamily="34" charset="0"/>
              </a:rPr>
              <a:t>Лексичка тема</a:t>
            </a:r>
          </a:p>
          <a:p>
            <a:pPr marL="0" indent="0">
              <a:buNone/>
            </a:pPr>
            <a:r>
              <a:rPr lang="mk-MK" sz="1400" i="1" dirty="0"/>
              <a:t>(...)</a:t>
            </a:r>
            <a:endParaRPr lang="mk-MK" sz="1400" i="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i="1" dirty="0" smtClean="0">
                <a:latin typeface="Tahoma" panose="020B0604030504040204" pitchFamily="34" charset="0"/>
                <a:ea typeface="Tahoma" panose="020B0604030504040204" pitchFamily="34" charset="0"/>
                <a:cs typeface="Tahoma" panose="020B0604030504040204" pitchFamily="34" charset="0"/>
              </a:rPr>
              <a:t>Лекција </a:t>
            </a:r>
            <a:r>
              <a:rPr lang="mk-MK" sz="1400" i="1" dirty="0">
                <a:latin typeface="Tahoma" panose="020B0604030504040204" pitchFamily="34" charset="0"/>
                <a:ea typeface="Tahoma" panose="020B0604030504040204" pitchFamily="34" charset="0"/>
                <a:cs typeface="Tahoma" panose="020B0604030504040204" pitchFamily="34" charset="0"/>
              </a:rPr>
              <a:t>45</a:t>
            </a:r>
            <a:endParaRPr lang="en-US" sz="14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i="1" dirty="0">
                <a:latin typeface="Tahoma" panose="020B0604030504040204" pitchFamily="34" charset="0"/>
                <a:ea typeface="Tahoma" panose="020B0604030504040204" pitchFamily="34" charset="0"/>
                <a:cs typeface="Tahoma" panose="020B0604030504040204" pitchFamily="34" charset="0"/>
              </a:rPr>
              <a:t>Граматичка тема: Видови синтагми</a:t>
            </a:r>
            <a:endParaRPr lang="en-US" sz="14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i="1" dirty="0">
                <a:latin typeface="Tahoma" panose="020B0604030504040204" pitchFamily="34" charset="0"/>
                <a:ea typeface="Tahoma" panose="020B0604030504040204" pitchFamily="34" charset="0"/>
                <a:cs typeface="Tahoma" panose="020B0604030504040204" pitchFamily="34" charset="0"/>
              </a:rPr>
              <a:t>Лексичка тема: Варшава</a:t>
            </a:r>
            <a:endParaRPr lang="en-US" sz="14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i="1" dirty="0">
                <a:latin typeface="Tahoma" panose="020B0604030504040204" pitchFamily="34" charset="0"/>
                <a:ea typeface="Tahoma" panose="020B0604030504040204" pitchFamily="34" charset="0"/>
                <a:cs typeface="Tahoma" panose="020B0604030504040204" pitchFamily="34" charset="0"/>
              </a:rPr>
              <a:t>(...) </a:t>
            </a:r>
            <a:endParaRPr lang="mk-MK" sz="1400" i="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400" dirty="0" smtClean="0">
                <a:latin typeface="Tahoma" panose="020B0604030504040204" pitchFamily="34" charset="0"/>
                <a:ea typeface="Tahoma" panose="020B0604030504040204" pitchFamily="34" charset="0"/>
                <a:cs typeface="Tahoma" panose="020B0604030504040204" pitchFamily="34" charset="0"/>
              </a:rPr>
              <a:t>Влоѓимјеж Пјанка, </a:t>
            </a:r>
            <a:r>
              <a:rPr lang="mk-MK" sz="1400" i="1" dirty="0" smtClean="0">
                <a:latin typeface="Tahoma" panose="020B0604030504040204" pitchFamily="34" charset="0"/>
                <a:ea typeface="Tahoma" panose="020B0604030504040204" pitchFamily="34" charset="0"/>
                <a:cs typeface="Tahoma" panose="020B0604030504040204" pitchFamily="34" charset="0"/>
              </a:rPr>
              <a:t>Учебник по полски јазик, </a:t>
            </a:r>
            <a:r>
              <a:rPr lang="mk-MK" sz="1400" dirty="0" smtClean="0">
                <a:latin typeface="Tahoma" panose="020B0604030504040204" pitchFamily="34" charset="0"/>
                <a:ea typeface="Tahoma" panose="020B0604030504040204" pitchFamily="34" charset="0"/>
                <a:cs typeface="Tahoma" panose="020B0604030504040204" pitchFamily="34" charset="0"/>
              </a:rPr>
              <a:t>Универзитет во Скопје 1969 (превод од полскиот оригинал). (149)</a:t>
            </a:r>
            <a:endParaRPr lang="en-US" sz="1400" dirty="0" smtClean="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1600"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16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701995"/>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502152" y="128016"/>
            <a:ext cx="8689848" cy="6528816"/>
          </a:xfrm>
        </p:spPr>
        <p:txBody>
          <a:bodyPr>
            <a:normAutofit/>
          </a:bodyPr>
          <a:lstStyle/>
          <a:p>
            <a:pPr>
              <a:lnSpc>
                <a:spcPct val="100000"/>
              </a:lnSpc>
            </a:pPr>
            <a:r>
              <a:rPr lang="mk-MK" sz="2000" b="1" dirty="0" smtClean="0">
                <a:latin typeface="Tahoma" panose="020B0604030504040204" pitchFamily="34" charset="0"/>
                <a:ea typeface="Tahoma" panose="020B0604030504040204" pitchFamily="34" charset="0"/>
                <a:cs typeface="Tahoma" panose="020B0604030504040204" pitchFamily="34" charset="0"/>
              </a:rPr>
              <a:t>фотографиите </a:t>
            </a:r>
            <a:r>
              <a:rPr lang="mk-MK" sz="2000" b="1" dirty="0">
                <a:latin typeface="Tahoma" panose="020B0604030504040204" pitchFamily="34" charset="0"/>
                <a:ea typeface="Tahoma" panose="020B0604030504040204" pitchFamily="34" charset="0"/>
                <a:cs typeface="Tahoma" panose="020B0604030504040204" pitchFamily="34" charset="0"/>
              </a:rPr>
              <a:t>и фототипната </a:t>
            </a:r>
            <a:r>
              <a:rPr lang="mk-MK" sz="2000" b="1" dirty="0" smtClean="0">
                <a:latin typeface="Tahoma" panose="020B0604030504040204" pitchFamily="34" charset="0"/>
                <a:ea typeface="Tahoma" panose="020B0604030504040204" pitchFamily="34" charset="0"/>
                <a:cs typeface="Tahoma" panose="020B0604030504040204" pitchFamily="34" charset="0"/>
              </a:rPr>
              <a:t>документација                      како документарна граѓа </a:t>
            </a:r>
            <a:endParaRPr lang="en-US" sz="2000" b="1" dirty="0">
              <a:latin typeface="Tahoma" panose="020B0604030504040204" pitchFamily="34" charset="0"/>
              <a:ea typeface="Tahoma" panose="020B0604030504040204" pitchFamily="34" charset="0"/>
              <a:cs typeface="Tahoma" panose="020B0604030504040204" pitchFamily="34" charset="0"/>
            </a:endParaRPr>
          </a:p>
        </p:txBody>
      </p:sp>
      <p:pic>
        <p:nvPicPr>
          <p:cNvPr id="3074" name="Picture 2" descr="https://scontent.fskp4-1.fna.fbcdn.net/v/t39.30808-6/395122753_10228196257505932_8447077459037602330_n.jpg?stp=dst-jpg_s600x600&amp;_nc_cat=103&amp;ccb=1-7&amp;_nc_sid=5f2048&amp;_nc_ohc=8C-SRWbKFAwAX_edguw&amp;_nc_ht=scontent.fskp4-1.fna&amp;oh=00_AfDoKeJftrTA9qQgKTP-PBS4xIeithZ0PAYmpqMy4gZ1ow&amp;oe=653B8C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3023" y="1014983"/>
            <a:ext cx="1859954" cy="269748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May be an image of text that says 'fotokemika folokemika KRMTOYO 1964 H македонија 1964 1966, слајдови од приватната архива на адолф циборовски, благодарение на мубезноста на Makej циборовски'"/>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2832" y="969262"/>
            <a:ext cx="1859954" cy="276148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May be an image of tex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7063" y="1028699"/>
            <a:ext cx="1916861" cy="2697481"/>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May be an image of text that says 'плоштадот маршал тито BO моментов плоштад македонија). kpaj на 0-те одини. поштенска раз- гледница, архива авторката панорама натумна рин пат noc сит ce што OKO On културниот центар на левиот брег вардар во изградба. дел д центарот зданието кацин, Jypaj театар 1972- 1981) дело словенечките проектанти: штефан Make- богдан спиндлер, Mapjah ршич (биро 1). поштенска разгледница, архива авторката'"/>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30313" y="3959353"/>
            <a:ext cx="1779447" cy="2503764"/>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May be an image of tex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56680" y="3959353"/>
            <a:ext cx="1737395" cy="2504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852658"/>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628099" y="214884"/>
            <a:ext cx="8330183" cy="6428232"/>
          </a:xfrm>
        </p:spPr>
        <p:txBody>
          <a:bodyPr>
            <a:normAutofit/>
          </a:bodyPr>
          <a:lstStyle/>
          <a:p>
            <a:pPr>
              <a:lnSpc>
                <a:spcPct val="100000"/>
              </a:lnSpc>
            </a:pPr>
            <a:endParaRPr lang="mk-MK"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pPr>
            <a:r>
              <a:rPr lang="mk-MK" b="1" dirty="0" smtClean="0">
                <a:latin typeface="Tahoma" panose="020B0604030504040204" pitchFamily="34" charset="0"/>
                <a:ea typeface="Tahoma" panose="020B0604030504040204" pitchFamily="34" charset="0"/>
                <a:cs typeface="Tahoma" panose="020B0604030504040204" pitchFamily="34" charset="0"/>
              </a:rPr>
              <a:t>бројни </a:t>
            </a:r>
            <a:r>
              <a:rPr lang="mk-MK" b="1" dirty="0">
                <a:latin typeface="Tahoma" panose="020B0604030504040204" pitchFamily="34" charset="0"/>
                <a:ea typeface="Tahoma" panose="020B0604030504040204" pitchFamily="34" charset="0"/>
                <a:cs typeface="Tahoma" panose="020B0604030504040204" pitchFamily="34" charset="0"/>
              </a:rPr>
              <a:t>историски податоци </a:t>
            </a:r>
            <a:r>
              <a:rPr lang="mk-MK" b="1" dirty="0" smtClean="0">
                <a:latin typeface="Tahoma" panose="020B0604030504040204" pitchFamily="34" charset="0"/>
                <a:ea typeface="Tahoma" panose="020B0604030504040204" pitchFamily="34" charset="0"/>
                <a:cs typeface="Tahoma" panose="020B0604030504040204" pitchFamily="34" charset="0"/>
              </a:rPr>
              <a:t>од </a:t>
            </a:r>
            <a:r>
              <a:rPr lang="mk-MK" b="1" dirty="0">
                <a:latin typeface="Tahoma" panose="020B0604030504040204" pitchFamily="34" charset="0"/>
                <a:ea typeface="Tahoma" panose="020B0604030504040204" pitchFamily="34" charset="0"/>
                <a:cs typeface="Tahoma" panose="020B0604030504040204" pitchFamily="34" charset="0"/>
              </a:rPr>
              <a:t>различни </a:t>
            </a:r>
            <a:r>
              <a:rPr lang="mk-MK" b="1" dirty="0" smtClean="0">
                <a:latin typeface="Tahoma" panose="020B0604030504040204" pitchFamily="34" charset="0"/>
                <a:ea typeface="Tahoma" panose="020B0604030504040204" pitchFamily="34" charset="0"/>
                <a:cs typeface="Tahoma" panose="020B0604030504040204" pitchFamily="34" charset="0"/>
              </a:rPr>
              <a:t>периоди</a:t>
            </a:r>
          </a:p>
          <a:p>
            <a:pPr>
              <a:lnSpc>
                <a:spcPct val="100000"/>
              </a:lnSpc>
            </a:pPr>
            <a:endParaRPr lang="mk-MK" b="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i="1" dirty="0" smtClean="0"/>
              <a:t>„</a:t>
            </a:r>
            <a:r>
              <a:rPr lang="mk-MK" sz="1700" i="1" dirty="0" smtClean="0">
                <a:latin typeface="Tahoma" panose="020B0604030504040204" pitchFamily="34" charset="0"/>
                <a:ea typeface="Tahoma" panose="020B0604030504040204" pitchFamily="34" charset="0"/>
                <a:cs typeface="Tahoma" panose="020B0604030504040204" pitchFamily="34" charset="0"/>
              </a:rPr>
              <a:t>Годините </a:t>
            </a:r>
            <a:r>
              <a:rPr lang="mk-MK" sz="1700" i="1" dirty="0">
                <a:latin typeface="Tahoma" panose="020B0604030504040204" pitchFamily="34" charset="0"/>
                <a:ea typeface="Tahoma" panose="020B0604030504040204" pitchFamily="34" charset="0"/>
                <a:cs typeface="Tahoma" panose="020B0604030504040204" pitchFamily="34" charset="0"/>
              </a:rPr>
              <a:t>1968 – 1970, исто така, биле тежок период во внатрешната политика за самиот Тито – социјалните немири започнати со истапите на студентите во Белград, Љубљана, Загреб, Ниш и Сараево, народносните немири во Косово (...), опаѓачкиот животен стандард, девалвацијата на динарот, растечката невработеност (...). Од полската амбасада во Белград до Варшава пристигнувале критички коментари. Се гледало дека политиката на југословенските власти не била успешна ниту во областа на стопанството, ниту во економијата, ниту во социјалните прешања. Тито станувал очаен, за што признал во разговорите – како за време на посетата на Полска во 1972 година, кога се изразил на следниов начин</a:t>
            </a:r>
            <a:r>
              <a:rPr lang="mk-MK" sz="1700" i="1" u="sng" dirty="0">
                <a:latin typeface="Tahoma" panose="020B0604030504040204" pitchFamily="34" charset="0"/>
                <a:ea typeface="Tahoma" panose="020B0604030504040204" pitchFamily="34" charset="0"/>
                <a:cs typeface="Tahoma" panose="020B0604030504040204" pitchFamily="34" charset="0"/>
              </a:rPr>
              <a:t>: „Имате еден народ и тоа е ваша среќа. А што да правиме ние, кај нас луѓето со векови живеат таму каде што историјата беснее безглаво </a:t>
            </a:r>
            <a:r>
              <a:rPr lang="mk-MK" sz="1700" i="1" dirty="0">
                <a:latin typeface="Tahoma" panose="020B0604030504040204" pitchFamily="34" charset="0"/>
                <a:ea typeface="Tahoma" panose="020B0604030504040204" pitchFamily="34" charset="0"/>
                <a:cs typeface="Tahoma" panose="020B0604030504040204" pitchFamily="34" charset="0"/>
              </a:rPr>
              <a:t>(...)“. </a:t>
            </a:r>
            <a:r>
              <a:rPr lang="mk-MK" sz="1700" dirty="0">
                <a:latin typeface="Tahoma" panose="020B0604030504040204" pitchFamily="34" charset="0"/>
                <a:ea typeface="Tahoma" panose="020B0604030504040204" pitchFamily="34" charset="0"/>
                <a:cs typeface="Tahoma" panose="020B0604030504040204" pitchFamily="34" charset="0"/>
              </a:rPr>
              <a:t>(329)</a:t>
            </a:r>
            <a:endParaRPr lang="en-US" sz="17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700" dirty="0">
                <a:latin typeface="Tahoma" panose="020B0604030504040204" pitchFamily="34" charset="0"/>
                <a:ea typeface="Tahoma" panose="020B0604030504040204" pitchFamily="34" charset="0"/>
                <a:cs typeface="Tahoma" panose="020B0604030504040204" pitchFamily="34" charset="0"/>
              </a:rPr>
              <a:t> </a:t>
            </a:r>
            <a:endParaRPr lang="en-US" sz="17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700" i="1" dirty="0">
                <a:latin typeface="Tahoma" panose="020B0604030504040204" pitchFamily="34" charset="0"/>
                <a:ea typeface="Tahoma" panose="020B0604030504040204" pitchFamily="34" charset="0"/>
                <a:cs typeface="Tahoma" panose="020B0604030504040204" pitchFamily="34" charset="0"/>
              </a:rPr>
              <a:t>„</a:t>
            </a:r>
            <a:r>
              <a:rPr lang="mk-MK" sz="1700" i="1" u="sng" dirty="0">
                <a:latin typeface="Tahoma" panose="020B0604030504040204" pitchFamily="34" charset="0"/>
                <a:ea typeface="Tahoma" panose="020B0604030504040204" pitchFamily="34" charset="0"/>
                <a:cs typeface="Tahoma" panose="020B0604030504040204" pitchFamily="34" charset="0"/>
              </a:rPr>
              <a:t>Балканот им повеќе историја одошто може да свари</a:t>
            </a:r>
            <a:r>
              <a:rPr lang="mk-MK" sz="1700" i="1" dirty="0">
                <a:latin typeface="Tahoma" panose="020B0604030504040204" pitchFamily="34" charset="0"/>
                <a:ea typeface="Tahoma" panose="020B0604030504040204" pitchFamily="34" charset="0"/>
                <a:cs typeface="Tahoma" panose="020B0604030504040204" pitchFamily="34" charset="0"/>
              </a:rPr>
              <a:t>“ – ќе рече британскиот премиер Винстон Черчил, по читањето на првото издание  на книгата на патничката и новинарка Ребека Вест,</a:t>
            </a:r>
            <a:r>
              <a:rPr lang="en-US" sz="1700" i="1" dirty="0">
                <a:latin typeface="Tahoma" panose="020B0604030504040204" pitchFamily="34" charset="0"/>
                <a:ea typeface="Tahoma" panose="020B0604030504040204" pitchFamily="34" charset="0"/>
                <a:cs typeface="Tahoma" panose="020B0604030504040204" pitchFamily="34" charset="0"/>
              </a:rPr>
              <a:t> Black lamb and Grey Falcon. A Journey through Yugoslavia (1941), </a:t>
            </a:r>
            <a:r>
              <a:rPr lang="mk-MK" sz="1700" i="1" dirty="0">
                <a:latin typeface="Tahoma" panose="020B0604030504040204" pitchFamily="34" charset="0"/>
                <a:ea typeface="Tahoma" panose="020B0604030504040204" pitchFamily="34" charset="0"/>
                <a:cs typeface="Tahoma" panose="020B0604030504040204" pitchFamily="34" charset="0"/>
              </a:rPr>
              <a:t>репортажа од нејзиното речиси двомесечно патување по Балканот.</a:t>
            </a:r>
            <a:r>
              <a:rPr lang="mk-MK" sz="1700" dirty="0">
                <a:latin typeface="Tahoma" panose="020B0604030504040204" pitchFamily="34" charset="0"/>
                <a:ea typeface="Tahoma" panose="020B0604030504040204" pitchFamily="34" charset="0"/>
                <a:cs typeface="Tahoma" panose="020B0604030504040204" pitchFamily="34" charset="0"/>
              </a:rPr>
              <a:t> (329)  </a:t>
            </a:r>
            <a:endParaRPr lang="en-US" sz="1700" dirty="0">
              <a:latin typeface="Tahoma" panose="020B0604030504040204" pitchFamily="34" charset="0"/>
              <a:ea typeface="Tahoma" panose="020B0604030504040204" pitchFamily="34" charset="0"/>
              <a:cs typeface="Tahoma" panose="020B0604030504040204" pitchFamily="34" charset="0"/>
            </a:endParaRPr>
          </a:p>
          <a:p>
            <a:pPr>
              <a:lnSpc>
                <a:spcPct val="100000"/>
              </a:lnSpc>
            </a:pPr>
            <a:endParaRPr lang="en-US" sz="20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73601159"/>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621024" y="356616"/>
            <a:ext cx="8394191" cy="5862069"/>
          </a:xfrm>
        </p:spPr>
        <p:txBody>
          <a:bodyPr>
            <a:normAutofit/>
          </a:bodyPr>
          <a:lstStyle/>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pPr>
            <a:r>
              <a:rPr lang="mk-MK" b="1" dirty="0" smtClean="0">
                <a:latin typeface="Tahoma" panose="020B0604030504040204" pitchFamily="34" charset="0"/>
                <a:ea typeface="Tahoma" panose="020B0604030504040204" pitchFamily="34" charset="0"/>
                <a:cs typeface="Tahoma" panose="020B0604030504040204" pitchFamily="34" charset="0"/>
              </a:rPr>
              <a:t>додаток на крајот од книгата</a:t>
            </a:r>
            <a:endParaRPr lang="en-US" sz="2000" b="1" dirty="0">
              <a:latin typeface="Tahoma" panose="020B0604030504040204" pitchFamily="34" charset="0"/>
              <a:ea typeface="Tahoma" panose="020B0604030504040204" pitchFamily="34" charset="0"/>
              <a:cs typeface="Tahoma" panose="020B0604030504040204" pitchFamily="34" charset="0"/>
            </a:endParaRPr>
          </a:p>
        </p:txBody>
      </p:sp>
      <p:pic>
        <p:nvPicPr>
          <p:cNvPr id="4098" name="Picture 2" descr="May be an image of text that says '410 индекс на личности PPENDIX 418 APPENDIX2 419 APPENDIX 3 420 APPENDIX4 424 APPENDIX5 426 APPENDIX 428 APPENDIX7 428 APPENDIX 429 APPENDIX9 431 список Ha скратеници и скратувана избрана библиографила 437 скратени професионални биографии HA членовите на тимот CKONJE- разговорниците на авторката 467 скратени професионални биографии на адолф циборовски на станислав јанковски 471 полската помош за CKOпJE 1963 1970. календар HA поважните случувана 473 благодарност 478 4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5737" y="1444753"/>
            <a:ext cx="6836752" cy="5023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4218172"/>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545712" y="150876"/>
            <a:ext cx="8646288" cy="6556248"/>
          </a:xfrm>
        </p:spPr>
        <p:txBody>
          <a:bodyPr>
            <a:normAutofit/>
          </a:bodyPr>
          <a:lstStyle/>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pPr>
            <a:r>
              <a:rPr lang="mk-MK" b="1" dirty="0" smtClean="0">
                <a:latin typeface="Tahoma" panose="020B0604030504040204" pitchFamily="34" charset="0"/>
                <a:ea typeface="Tahoma" panose="020B0604030504040204" pitchFamily="34" charset="0"/>
                <a:cs typeface="Tahoma" panose="020B0604030504040204" pitchFamily="34" charset="0"/>
              </a:rPr>
              <a:t>јазичностилски елементи – лексички, морфолошки, синтаксички, текстуални </a:t>
            </a:r>
            <a:r>
              <a:rPr lang="mk-MK" b="1" dirty="0">
                <a:latin typeface="Tahoma" panose="020B0604030504040204" pitchFamily="34" charset="0"/>
                <a:ea typeface="Tahoma" panose="020B0604030504040204" pitchFamily="34" charset="0"/>
                <a:cs typeface="Tahoma" panose="020B0604030504040204" pitchFamily="34" charset="0"/>
              </a:rPr>
              <a:t>и </a:t>
            </a:r>
            <a:r>
              <a:rPr lang="mk-MK" b="1" dirty="0" smtClean="0">
                <a:latin typeface="Tahoma" panose="020B0604030504040204" pitchFamily="34" charset="0"/>
                <a:ea typeface="Tahoma" panose="020B0604030504040204" pitchFamily="34" charset="0"/>
                <a:cs typeface="Tahoma" panose="020B0604030504040204" pitchFamily="34" charset="0"/>
              </a:rPr>
              <a:t>ортографски</a:t>
            </a:r>
          </a:p>
          <a:p>
            <a:pPr marL="0" indent="0">
              <a:lnSpc>
                <a:spcPct val="100000"/>
              </a:lnSpc>
              <a:buNone/>
            </a:pPr>
            <a:endParaRPr lang="mk-MK" sz="2000" b="1"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endParaRPr lang="mk-MK" sz="2000" b="1" dirty="0" smtClean="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r>
              <a:rPr lang="mk-MK" b="1" dirty="0" smtClean="0"/>
              <a:t> </a:t>
            </a:r>
            <a:r>
              <a:rPr lang="mk-MK" sz="2000" b="1" dirty="0"/>
              <a:t>ц</a:t>
            </a:r>
            <a:r>
              <a:rPr lang="mk-MK" sz="2000" b="1" dirty="0" smtClean="0"/>
              <a:t>итат </a:t>
            </a:r>
            <a:r>
              <a:rPr lang="mk-MK" sz="2000" b="1" dirty="0"/>
              <a:t>од авторката</a:t>
            </a:r>
            <a:r>
              <a:rPr lang="mk-MK" sz="2000" dirty="0"/>
              <a:t>    </a:t>
            </a:r>
            <a:endParaRPr lang="mk-MK" sz="2000" dirty="0" smtClean="0"/>
          </a:p>
          <a:p>
            <a:pPr marL="0" indent="0">
              <a:buNone/>
            </a:pPr>
            <a:endParaRPr lang="en-US" dirty="0"/>
          </a:p>
          <a:p>
            <a:pPr marL="0" indent="0">
              <a:buNone/>
            </a:pPr>
            <a:r>
              <a:rPr lang="mk-MK" sz="2000" i="1" dirty="0"/>
              <a:t>„На овие наративни стремежи им годи македонскиот јазик. Во неговата структура, имено, имаме два начина на раскажување за минати случки: начинот на сведокот на случката и начинот на личноста што ја знае случката само од туѓи кажувања – сето тоа изразено во граматичмки форми. За мене тоа секогаш беше стапица. Што ќе се случи ако згрешиме? Тогаш се преместуваме за денови, месеци, години, децении. Непланирано и неочекувано патуваме низ времето.“ </a:t>
            </a:r>
            <a:r>
              <a:rPr lang="mk-MK" sz="2000" dirty="0"/>
              <a:t>(9)</a:t>
            </a:r>
            <a:endParaRPr lang="en-US" sz="2000" dirty="0"/>
          </a:p>
          <a:p>
            <a:pPr>
              <a:lnSpc>
                <a:spcPct val="100000"/>
              </a:lnSpc>
            </a:pPr>
            <a:endParaRPr lang="en-US" sz="20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037215709"/>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529584" y="932688"/>
            <a:ext cx="8662416" cy="6702552"/>
          </a:xfrm>
        </p:spPr>
        <p:txBody>
          <a:bodyPr>
            <a:normAutofit/>
          </a:bodyPr>
          <a:lstStyle/>
          <a:p>
            <a:endParaRPr lang="mk-MK" b="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b="1" dirty="0" smtClean="0">
                <a:latin typeface="Tahoma" panose="020B0604030504040204" pitchFamily="34" charset="0"/>
                <a:ea typeface="Tahoma" panose="020B0604030504040204" pitchFamily="34" charset="0"/>
                <a:cs typeface="Tahoma" panose="020B0604030504040204" pitchFamily="34" charset="0"/>
              </a:rPr>
              <a:t>1</a:t>
            </a:r>
            <a:r>
              <a:rPr lang="mk-MK" b="1" dirty="0">
                <a:latin typeface="Tahoma" panose="020B0604030504040204" pitchFamily="34" charset="0"/>
                <a:ea typeface="Tahoma" panose="020B0604030504040204" pitchFamily="34" charset="0"/>
                <a:cs typeface="Tahoma" panose="020B0604030504040204" pitchFamily="34" charset="0"/>
              </a:rPr>
              <a:t>. </a:t>
            </a:r>
            <a:r>
              <a:rPr lang="mk-MK" b="1" dirty="0" smtClean="0">
                <a:latin typeface="Tahoma" panose="020B0604030504040204" pitchFamily="34" charset="0"/>
                <a:ea typeface="Tahoma" panose="020B0604030504040204" pitchFamily="34" charset="0"/>
                <a:cs typeface="Tahoma" panose="020B0604030504040204" pitchFamily="34" charset="0"/>
              </a:rPr>
              <a:t>Глаголски времиња</a:t>
            </a:r>
          </a:p>
          <a:p>
            <a:endParaRPr lang="en-US"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800" i="1" dirty="0" smtClean="0">
                <a:latin typeface="Tahoma" panose="020B0604030504040204" pitchFamily="34" charset="0"/>
                <a:ea typeface="Tahoma" panose="020B0604030504040204" pitchFamily="34" charset="0"/>
                <a:cs typeface="Tahoma" panose="020B0604030504040204" pitchFamily="34" charset="0"/>
              </a:rPr>
              <a:t>„</a:t>
            </a:r>
            <a:r>
              <a:rPr lang="mk-MK" sz="1800" i="1" dirty="0">
                <a:latin typeface="Tahoma" panose="020B0604030504040204" pitchFamily="34" charset="0"/>
                <a:ea typeface="Tahoma" panose="020B0604030504040204" pitchFamily="34" charset="0"/>
                <a:cs typeface="Tahoma" panose="020B0604030504040204" pitchFamily="34" charset="0"/>
              </a:rPr>
              <a:t>Окупациските спомени на варшавските архитекти и урбанисти јасно покажуваат дека Варшава никогаш </a:t>
            </a:r>
            <a:r>
              <a:rPr lang="mk-MK" sz="1800" b="1" i="1" dirty="0">
                <a:latin typeface="Tahoma" panose="020B0604030504040204" pitchFamily="34" charset="0"/>
                <a:ea typeface="Tahoma" panose="020B0604030504040204" pitchFamily="34" charset="0"/>
                <a:cs typeface="Tahoma" panose="020B0604030504040204" pitchFamily="34" charset="0"/>
              </a:rPr>
              <a:t>не престанала да биде</a:t>
            </a:r>
            <a:r>
              <a:rPr lang="mk-MK" sz="1800" i="1" dirty="0">
                <a:latin typeface="Tahoma" panose="020B0604030504040204" pitchFamily="34" charset="0"/>
                <a:ea typeface="Tahoma" panose="020B0604030504040204" pitchFamily="34" charset="0"/>
                <a:cs typeface="Tahoma" panose="020B0604030504040204" pitchFamily="34" charset="0"/>
              </a:rPr>
              <a:t> тема на нивните студии и испитувања, дури и во толку екстремен периуод, кога </a:t>
            </a:r>
            <a:r>
              <a:rPr lang="mk-MK" sz="1800" b="1" i="1" dirty="0">
                <a:latin typeface="Tahoma" panose="020B0604030504040204" pitchFamily="34" charset="0"/>
                <a:ea typeface="Tahoma" panose="020B0604030504040204" pitchFamily="34" charset="0"/>
                <a:cs typeface="Tahoma" panose="020B0604030504040204" pitchFamily="34" charset="0"/>
              </a:rPr>
              <a:t>најважно било да се истрае и да се преживее. </a:t>
            </a:r>
            <a:r>
              <a:rPr lang="mk-MK" sz="1800" i="1" dirty="0">
                <a:latin typeface="Tahoma" panose="020B0604030504040204" pitchFamily="34" charset="0"/>
                <a:ea typeface="Tahoma" panose="020B0604030504040204" pitchFamily="34" charset="0"/>
                <a:cs typeface="Tahoma" panose="020B0604030504040204" pitchFamily="34" charset="0"/>
              </a:rPr>
              <a:t>Тогаш дури посилно од кога било </a:t>
            </a:r>
            <a:r>
              <a:rPr lang="mk-MK" sz="1800" b="1" i="1" dirty="0">
                <a:latin typeface="Tahoma" panose="020B0604030504040204" pitchFamily="34" charset="0"/>
                <a:ea typeface="Tahoma" panose="020B0604030504040204" pitchFamily="34" charset="0"/>
                <a:cs typeface="Tahoma" panose="020B0604030504040204" pitchFamily="34" charset="0"/>
              </a:rPr>
              <a:t>биле фокусирани </a:t>
            </a:r>
            <a:r>
              <a:rPr lang="mk-MK" sz="1800" i="1" dirty="0">
                <a:latin typeface="Tahoma" panose="020B0604030504040204" pitchFamily="34" charset="0"/>
                <a:ea typeface="Tahoma" panose="020B0604030504040204" pitchFamily="34" charset="0"/>
                <a:cs typeface="Tahoma" panose="020B0604030504040204" pitchFamily="34" charset="0"/>
              </a:rPr>
              <a:t>на градот</a:t>
            </a:r>
            <a:r>
              <a:rPr lang="mk-MK" sz="1800" b="1" i="1" dirty="0">
                <a:latin typeface="Tahoma" panose="020B0604030504040204" pitchFamily="34" charset="0"/>
                <a:ea typeface="Tahoma" panose="020B0604030504040204" pitchFamily="34" charset="0"/>
                <a:cs typeface="Tahoma" panose="020B0604030504040204" pitchFamily="34" charset="0"/>
              </a:rPr>
              <a:t>, исцртувале</a:t>
            </a:r>
            <a:r>
              <a:rPr lang="mk-MK" sz="1800" i="1" dirty="0">
                <a:latin typeface="Tahoma" panose="020B0604030504040204" pitchFamily="34" charset="0"/>
                <a:ea typeface="Tahoma" panose="020B0604030504040204" pitchFamily="34" charset="0"/>
                <a:cs typeface="Tahoma" panose="020B0604030504040204" pitchFamily="34" charset="0"/>
              </a:rPr>
              <a:t> планови за во иднина и </a:t>
            </a:r>
            <a:r>
              <a:rPr lang="mk-MK" sz="1800" b="1" i="1" dirty="0">
                <a:latin typeface="Tahoma" panose="020B0604030504040204" pitchFamily="34" charset="0"/>
                <a:ea typeface="Tahoma" panose="020B0604030504040204" pitchFamily="34" charset="0"/>
                <a:cs typeface="Tahoma" panose="020B0604030504040204" pitchFamily="34" charset="0"/>
              </a:rPr>
              <a:t>се обидувале</a:t>
            </a:r>
            <a:r>
              <a:rPr lang="mk-MK" sz="1800" i="1" dirty="0">
                <a:latin typeface="Tahoma" panose="020B0604030504040204" pitchFamily="34" charset="0"/>
                <a:ea typeface="Tahoma" panose="020B0604030504040204" pitchFamily="34" charset="0"/>
                <a:cs typeface="Tahoma" panose="020B0604030504040204" pitchFamily="34" charset="0"/>
              </a:rPr>
              <a:t> да го спасат барем споменот на тоа што уште </a:t>
            </a:r>
            <a:r>
              <a:rPr lang="mk-MK" sz="1800" b="1" i="1" dirty="0">
                <a:latin typeface="Tahoma" panose="020B0604030504040204" pitchFamily="34" charset="0"/>
                <a:ea typeface="Tahoma" panose="020B0604030504040204" pitchFamily="34" charset="0"/>
                <a:cs typeface="Tahoma" panose="020B0604030504040204" pitchFamily="34" charset="0"/>
              </a:rPr>
              <a:t>можело да се измери</a:t>
            </a:r>
            <a:r>
              <a:rPr lang="mk-MK" sz="1800" i="1" dirty="0">
                <a:latin typeface="Tahoma" panose="020B0604030504040204" pitchFamily="34" charset="0"/>
                <a:ea typeface="Tahoma" panose="020B0604030504040204" pitchFamily="34" charset="0"/>
                <a:cs typeface="Tahoma" panose="020B0604030504040204" pitchFamily="34" charset="0"/>
              </a:rPr>
              <a:t>, </a:t>
            </a:r>
            <a:r>
              <a:rPr lang="mk-MK" sz="1800" b="1" i="1" dirty="0">
                <a:latin typeface="Tahoma" panose="020B0604030504040204" pitchFamily="34" charset="0"/>
                <a:ea typeface="Tahoma" panose="020B0604030504040204" pitchFamily="34" charset="0"/>
                <a:cs typeface="Tahoma" panose="020B0604030504040204" pitchFamily="34" charset="0"/>
              </a:rPr>
              <a:t>да се исцрта, да се прецрта</a:t>
            </a:r>
            <a:r>
              <a:rPr lang="mk-MK" sz="1800" i="1" dirty="0">
                <a:latin typeface="Tahoma" panose="020B0604030504040204" pitchFamily="34" charset="0"/>
                <a:ea typeface="Tahoma" panose="020B0604030504040204" pitchFamily="34" charset="0"/>
                <a:cs typeface="Tahoma" panose="020B0604030504040204" pitchFamily="34" charset="0"/>
              </a:rPr>
              <a:t>.“ </a:t>
            </a:r>
            <a:r>
              <a:rPr lang="mk-MK" sz="1800" dirty="0">
                <a:latin typeface="Tahoma" panose="020B0604030504040204" pitchFamily="34" charset="0"/>
                <a:ea typeface="Tahoma" panose="020B0604030504040204" pitchFamily="34" charset="0"/>
                <a:cs typeface="Tahoma" panose="020B0604030504040204" pitchFamily="34" charset="0"/>
              </a:rPr>
              <a:t>(134</a:t>
            </a:r>
            <a:r>
              <a:rPr lang="mk-MK" sz="1800" dirty="0" smtClean="0">
                <a:latin typeface="Tahoma" panose="020B0604030504040204" pitchFamily="34" charset="0"/>
                <a:ea typeface="Tahoma" panose="020B0604030504040204" pitchFamily="34" charset="0"/>
                <a:cs typeface="Tahoma" panose="020B0604030504040204" pitchFamily="34" charset="0"/>
              </a:rPr>
              <a:t>)</a:t>
            </a:r>
          </a:p>
          <a:p>
            <a:pPr marL="0" indent="0">
              <a:buNone/>
            </a:pPr>
            <a:endParaRPr lang="en-US" sz="18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800" i="1" dirty="0" smtClean="0">
                <a:latin typeface="Tahoma" panose="020B0604030504040204" pitchFamily="34" charset="0"/>
                <a:ea typeface="Tahoma" panose="020B0604030504040204" pitchFamily="34" charset="0"/>
                <a:cs typeface="Tahoma" panose="020B0604030504040204" pitchFamily="34" charset="0"/>
              </a:rPr>
              <a:t>„</a:t>
            </a:r>
            <a:r>
              <a:rPr lang="mk-MK" sz="1800" b="1" i="1" dirty="0">
                <a:latin typeface="Tahoma" panose="020B0604030504040204" pitchFamily="34" charset="0"/>
                <a:ea typeface="Tahoma" panose="020B0604030504040204" pitchFamily="34" charset="0"/>
                <a:cs typeface="Tahoma" panose="020B0604030504040204" pitchFamily="34" charset="0"/>
              </a:rPr>
              <a:t>Минуваат </a:t>
            </a:r>
            <a:r>
              <a:rPr lang="mk-MK" sz="1800" i="1" dirty="0" smtClean="0">
                <a:latin typeface="Tahoma" panose="020B0604030504040204" pitchFamily="34" charset="0"/>
                <a:ea typeface="Tahoma" panose="020B0604030504040204" pitchFamily="34" charset="0"/>
                <a:cs typeface="Tahoma" panose="020B0604030504040204" pitchFamily="34" charset="0"/>
              </a:rPr>
              <a:t>следните </a:t>
            </a:r>
            <a:r>
              <a:rPr lang="mk-MK" sz="1800" i="1" dirty="0">
                <a:latin typeface="Tahoma" panose="020B0604030504040204" pitchFamily="34" charset="0"/>
                <a:ea typeface="Tahoma" panose="020B0604030504040204" pitchFamily="34" charset="0"/>
                <a:cs typeface="Tahoma" panose="020B0604030504040204" pitchFamily="34" charset="0"/>
              </a:rPr>
              <a:t>часови. Горештината </a:t>
            </a:r>
            <a:r>
              <a:rPr lang="mk-MK" sz="1800" b="1" i="1" dirty="0">
                <a:latin typeface="Tahoma" panose="020B0604030504040204" pitchFamily="34" charset="0"/>
                <a:ea typeface="Tahoma" panose="020B0604030504040204" pitchFamily="34" charset="0"/>
                <a:cs typeface="Tahoma" panose="020B0604030504040204" pitchFamily="34" charset="0"/>
              </a:rPr>
              <a:t>исцрпува</a:t>
            </a:r>
            <a:r>
              <a:rPr lang="mk-MK" sz="1800" i="1" dirty="0">
                <a:latin typeface="Tahoma" panose="020B0604030504040204" pitchFamily="34" charset="0"/>
                <a:ea typeface="Tahoma" panose="020B0604030504040204" pitchFamily="34" charset="0"/>
                <a:cs typeface="Tahoma" panose="020B0604030504040204" pitchFamily="34" charset="0"/>
              </a:rPr>
              <a:t>. </a:t>
            </a:r>
            <a:r>
              <a:rPr lang="mk-MK" sz="1800" b="1" i="1" dirty="0">
                <a:latin typeface="Tahoma" panose="020B0604030504040204" pitchFamily="34" charset="0"/>
                <a:ea typeface="Tahoma" panose="020B0604030504040204" pitchFamily="34" charset="0"/>
                <a:cs typeface="Tahoma" panose="020B0604030504040204" pitchFamily="34" charset="0"/>
              </a:rPr>
              <a:t>Се појавуваат</a:t>
            </a:r>
            <a:r>
              <a:rPr lang="mk-MK" sz="1800" i="1" dirty="0">
                <a:latin typeface="Tahoma" panose="020B0604030504040204" pitchFamily="34" charset="0"/>
                <a:ea typeface="Tahoma" panose="020B0604030504040204" pitchFamily="34" charset="0"/>
                <a:cs typeface="Tahoma" panose="020B0604030504040204" pitchFamily="34" charset="0"/>
              </a:rPr>
              <a:t> првите пунктови за дистрибуција на храна. Селаните од околните села со коли впрегнати со магариња, како и обично, </a:t>
            </a:r>
            <a:r>
              <a:rPr lang="mk-MK" sz="1800" b="1" i="1" dirty="0">
                <a:latin typeface="Tahoma" panose="020B0604030504040204" pitchFamily="34" charset="0"/>
                <a:ea typeface="Tahoma" panose="020B0604030504040204" pitchFamily="34" charset="0"/>
                <a:cs typeface="Tahoma" panose="020B0604030504040204" pitchFamily="34" charset="0"/>
              </a:rPr>
              <a:t>довезуваат </a:t>
            </a:r>
            <a:r>
              <a:rPr lang="mk-MK" sz="1800" i="1" dirty="0">
                <a:latin typeface="Tahoma" panose="020B0604030504040204" pitchFamily="34" charset="0"/>
                <a:ea typeface="Tahoma" panose="020B0604030504040204" pitchFamily="34" charset="0"/>
                <a:cs typeface="Tahoma" panose="020B0604030504040204" pitchFamily="34" charset="0"/>
              </a:rPr>
              <a:t>во градот зеленчуци и овошје, но овојпат, наместо да го продаваат на пазар, им ги </a:t>
            </a:r>
            <a:r>
              <a:rPr lang="mk-MK" sz="1800" b="1" i="1" dirty="0">
                <a:latin typeface="Tahoma" panose="020B0604030504040204" pitchFamily="34" charset="0"/>
                <a:ea typeface="Tahoma" panose="020B0604030504040204" pitchFamily="34" charset="0"/>
                <a:cs typeface="Tahoma" panose="020B0604030504040204" pitchFamily="34" charset="0"/>
              </a:rPr>
              <a:t>раздаваат</a:t>
            </a:r>
            <a:r>
              <a:rPr lang="mk-MK" sz="1800" i="1" dirty="0">
                <a:latin typeface="Tahoma" panose="020B0604030504040204" pitchFamily="34" charset="0"/>
                <a:ea typeface="Tahoma" panose="020B0604030504040204" pitchFamily="34" charset="0"/>
                <a:cs typeface="Tahoma" panose="020B0604030504040204" pitchFamily="34" charset="0"/>
              </a:rPr>
              <a:t> на граѓаните. Луѓе масовно </a:t>
            </a:r>
            <a:r>
              <a:rPr lang="mk-MK" sz="1800" b="1" i="1" dirty="0">
                <a:latin typeface="Tahoma" panose="020B0604030504040204" pitchFamily="34" charset="0"/>
                <a:ea typeface="Tahoma" panose="020B0604030504040204" pitchFamily="34" charset="0"/>
                <a:cs typeface="Tahoma" panose="020B0604030504040204" pitchFamily="34" charset="0"/>
              </a:rPr>
              <a:t>даруваат </a:t>
            </a:r>
            <a:r>
              <a:rPr lang="mk-MK" sz="1800" i="1" dirty="0">
                <a:latin typeface="Tahoma" panose="020B0604030504040204" pitchFamily="34" charset="0"/>
                <a:ea typeface="Tahoma" panose="020B0604030504040204" pitchFamily="34" charset="0"/>
                <a:cs typeface="Tahoma" panose="020B0604030504040204" pitchFamily="34" charset="0"/>
              </a:rPr>
              <a:t>крв во Скопје, во целата Југославија, во Европа. Пред да го напуштат урнатиот град, на пиунктот за крводарителство </a:t>
            </a:r>
            <a:r>
              <a:rPr lang="mk-MK" sz="1800" b="1" i="1" dirty="0">
                <a:latin typeface="Tahoma" panose="020B0604030504040204" pitchFamily="34" charset="0"/>
                <a:ea typeface="Tahoma" panose="020B0604030504040204" pitchFamily="34" charset="0"/>
                <a:cs typeface="Tahoma" panose="020B0604030504040204" pitchFamily="34" charset="0"/>
              </a:rPr>
              <a:t>се пријавуваат</a:t>
            </a:r>
            <a:r>
              <a:rPr lang="mk-MK" sz="1800" i="1" dirty="0">
                <a:latin typeface="Tahoma" panose="020B0604030504040204" pitchFamily="34" charset="0"/>
                <a:ea typeface="Tahoma" panose="020B0604030504040204" pitchFamily="34" charset="0"/>
                <a:cs typeface="Tahoma" panose="020B0604030504040204" pitchFamily="34" charset="0"/>
              </a:rPr>
              <a:t> шестмина студенти од Полска, кои </a:t>
            </a:r>
            <a:r>
              <a:rPr lang="mk-MK" sz="1800" b="1" i="1" dirty="0">
                <a:latin typeface="Tahoma" panose="020B0604030504040204" pitchFamily="34" charset="0"/>
                <a:ea typeface="Tahoma" panose="020B0604030504040204" pitchFamily="34" charset="0"/>
                <a:cs typeface="Tahoma" panose="020B0604030504040204" pitchFamily="34" charset="0"/>
              </a:rPr>
              <a:t>престојуваат</a:t>
            </a:r>
            <a:r>
              <a:rPr lang="mk-MK" sz="1800" i="1" dirty="0">
                <a:latin typeface="Tahoma" panose="020B0604030504040204" pitchFamily="34" charset="0"/>
                <a:ea typeface="Tahoma" panose="020B0604030504040204" pitchFamily="34" charset="0"/>
                <a:cs typeface="Tahoma" panose="020B0604030504040204" pitchFamily="34" charset="0"/>
              </a:rPr>
              <a:t> овде на летна пракса. (...) </a:t>
            </a:r>
            <a:r>
              <a:rPr lang="mk-MK" sz="1800" dirty="0">
                <a:latin typeface="Tahoma" panose="020B0604030504040204" pitchFamily="34" charset="0"/>
                <a:ea typeface="Tahoma" panose="020B0604030504040204" pitchFamily="34" charset="0"/>
                <a:cs typeface="Tahoma" panose="020B0604030504040204" pitchFamily="34" charset="0"/>
              </a:rPr>
              <a:t>(21)</a:t>
            </a:r>
            <a:endParaRPr lang="en-US" sz="18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36450023"/>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529584" y="164592"/>
            <a:ext cx="8662416" cy="7470648"/>
          </a:xfrm>
        </p:spPr>
        <p:txBody>
          <a:bodyPr>
            <a:normAutofit/>
          </a:bodyPr>
          <a:lstStyle/>
          <a:p>
            <a:pPr marL="0" indent="0">
              <a:buNone/>
            </a:pPr>
            <a:endParaRPr lang="mk-MK" b="1"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mk-MK" b="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endParaRPr lang="mk-MK" b="1"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b="1" dirty="0" smtClean="0">
                <a:latin typeface="Tahoma" panose="020B0604030504040204" pitchFamily="34" charset="0"/>
                <a:ea typeface="Tahoma" panose="020B0604030504040204" pitchFamily="34" charset="0"/>
                <a:cs typeface="Tahoma" panose="020B0604030504040204" pitchFamily="34" charset="0"/>
              </a:rPr>
              <a:t>2</a:t>
            </a:r>
            <a:r>
              <a:rPr lang="mk-MK" b="1" dirty="0">
                <a:latin typeface="Tahoma" panose="020B0604030504040204" pitchFamily="34" charset="0"/>
                <a:ea typeface="Tahoma" panose="020B0604030504040204" pitchFamily="34" charset="0"/>
                <a:cs typeface="Tahoma" panose="020B0604030504040204" pitchFamily="34" charset="0"/>
              </a:rPr>
              <a:t>.</a:t>
            </a:r>
            <a:r>
              <a:rPr lang="mk-MK" dirty="0">
                <a:latin typeface="Tahoma" panose="020B0604030504040204" pitchFamily="34" charset="0"/>
                <a:ea typeface="Tahoma" panose="020B0604030504040204" pitchFamily="34" charset="0"/>
                <a:cs typeface="Tahoma" panose="020B0604030504040204" pitchFamily="34" charset="0"/>
              </a:rPr>
              <a:t> </a:t>
            </a:r>
            <a:r>
              <a:rPr lang="mk-MK" b="1" dirty="0" smtClean="0">
                <a:latin typeface="Tahoma" panose="020B0604030504040204" pitchFamily="34" charset="0"/>
                <a:ea typeface="Tahoma" panose="020B0604030504040204" pitchFamily="34" charset="0"/>
                <a:cs typeface="Tahoma" panose="020B0604030504040204" pitchFamily="34" charset="0"/>
              </a:rPr>
              <a:t>Реченица</a:t>
            </a:r>
          </a:p>
          <a:p>
            <a:pPr marL="0" indent="0">
              <a:buNone/>
            </a:pPr>
            <a:endParaRPr lang="mk-MK" sz="2000" b="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000" dirty="0">
                <a:latin typeface="Tahoma" panose="020B0604030504040204" pitchFamily="34" charset="0"/>
                <a:ea typeface="Tahoma" panose="020B0604030504040204" pitchFamily="34" charset="0"/>
                <a:cs typeface="Tahoma" panose="020B0604030504040204" pitchFamily="34" charset="0"/>
              </a:rPr>
              <a:t>а) </a:t>
            </a:r>
            <a:r>
              <a:rPr lang="mk-MK" sz="2000" i="1" dirty="0">
                <a:latin typeface="Tahoma" panose="020B0604030504040204" pitchFamily="34" charset="0"/>
                <a:ea typeface="Tahoma" panose="020B0604030504040204" pitchFamily="34" charset="0"/>
                <a:cs typeface="Tahoma" panose="020B0604030504040204" pitchFamily="34" charset="0"/>
              </a:rPr>
              <a:t>Знаат и дека предност на конкуренцијата ѝ обезбедуваат подоброто познавање на теренот и работата на самото место. </a:t>
            </a:r>
            <a:r>
              <a:rPr lang="mk-MK" sz="2000" dirty="0">
                <a:latin typeface="Tahoma" panose="020B0604030504040204" pitchFamily="34" charset="0"/>
                <a:ea typeface="Tahoma" panose="020B0604030504040204" pitchFamily="34" charset="0"/>
                <a:cs typeface="Tahoma" panose="020B0604030504040204" pitchFamily="34" charset="0"/>
              </a:rPr>
              <a:t>(106</a:t>
            </a:r>
            <a:r>
              <a:rPr lang="mk-MK" sz="2000" dirty="0" smtClean="0">
                <a:latin typeface="Tahoma" panose="020B0604030504040204" pitchFamily="34" charset="0"/>
                <a:ea typeface="Tahoma" panose="020B0604030504040204" pitchFamily="34" charset="0"/>
                <a:cs typeface="Tahoma" panose="020B0604030504040204" pitchFamily="34" charset="0"/>
              </a:rPr>
              <a:t>)</a:t>
            </a:r>
          </a:p>
          <a:p>
            <a:pPr marL="0" indent="0">
              <a:buNone/>
            </a:pP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000" dirty="0">
                <a:latin typeface="Tahoma" panose="020B0604030504040204" pitchFamily="34" charset="0"/>
                <a:ea typeface="Tahoma" panose="020B0604030504040204" pitchFamily="34" charset="0"/>
                <a:cs typeface="Tahoma" panose="020B0604030504040204" pitchFamily="34" charset="0"/>
              </a:rPr>
              <a:t>б) </a:t>
            </a:r>
            <a:r>
              <a:rPr lang="mk-MK" sz="2000" i="1" dirty="0">
                <a:latin typeface="Tahoma" panose="020B0604030504040204" pitchFamily="34" charset="0"/>
                <a:ea typeface="Tahoma" panose="020B0604030504040204" pitchFamily="34" charset="0"/>
                <a:cs typeface="Tahoma" panose="020B0604030504040204" pitchFamily="34" charset="0"/>
              </a:rPr>
              <a:t>Болка по загубениот град. Тага по стариот, погребан во руините, сонот за нов, можеби поинаков, можеби помалку познат, но исто така драг, бидејќи е создаден со мисла на оној што веќе го нема – и тоа како добро познато чувство за варшавјаните. </a:t>
            </a:r>
            <a:r>
              <a:rPr lang="mk-MK" sz="2000" dirty="0">
                <a:latin typeface="Tahoma" panose="020B0604030504040204" pitchFamily="34" charset="0"/>
                <a:ea typeface="Tahoma" panose="020B0604030504040204" pitchFamily="34" charset="0"/>
                <a:cs typeface="Tahoma" panose="020B0604030504040204" pitchFamily="34" charset="0"/>
              </a:rPr>
              <a:t>(53</a:t>
            </a:r>
            <a:r>
              <a:rPr lang="mk-MK" sz="2000" dirty="0" smtClean="0">
                <a:latin typeface="Tahoma" panose="020B0604030504040204" pitchFamily="34" charset="0"/>
                <a:ea typeface="Tahoma" panose="020B0604030504040204" pitchFamily="34" charset="0"/>
                <a:cs typeface="Tahoma" panose="020B0604030504040204" pitchFamily="34" charset="0"/>
              </a:rPr>
              <a:t>)</a:t>
            </a:r>
          </a:p>
          <a:p>
            <a:pPr marL="0" indent="0">
              <a:buNone/>
            </a:pP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000" dirty="0">
                <a:latin typeface="Tahoma" panose="020B0604030504040204" pitchFamily="34" charset="0"/>
                <a:ea typeface="Tahoma" panose="020B0604030504040204" pitchFamily="34" charset="0"/>
                <a:cs typeface="Tahoma" panose="020B0604030504040204" pitchFamily="34" charset="0"/>
              </a:rPr>
              <a:t>в) </a:t>
            </a:r>
            <a:r>
              <a:rPr lang="mk-MK" sz="2000" i="1" dirty="0">
                <a:latin typeface="Tahoma" panose="020B0604030504040204" pitchFamily="34" charset="0"/>
                <a:ea typeface="Tahoma" panose="020B0604030504040204" pitchFamily="34" charset="0"/>
                <a:cs typeface="Tahoma" panose="020B0604030504040204" pitchFamily="34" charset="0"/>
              </a:rPr>
              <a:t>(...) Телото не можеш да го излажеш. Тоа памети. Како да се дејствува рационално? Како да се слуша разумот, ако сè наоколу подлежи на деформации потполно неразбирливи за мозокот? (...)</a:t>
            </a:r>
            <a:r>
              <a:rPr lang="mk-MK" sz="2000" dirty="0">
                <a:latin typeface="Tahoma" panose="020B0604030504040204" pitchFamily="34" charset="0"/>
                <a:ea typeface="Tahoma" panose="020B0604030504040204" pitchFamily="34" charset="0"/>
                <a:cs typeface="Tahoma" panose="020B0604030504040204" pitchFamily="34" charset="0"/>
              </a:rPr>
              <a:t> (29) </a:t>
            </a: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18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93395276"/>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467988" y="265176"/>
            <a:ext cx="8662416" cy="6391656"/>
          </a:xfrm>
        </p:spPr>
        <p:txBody>
          <a:bodyPr>
            <a:normAutofit/>
          </a:bodyPr>
          <a:lstStyle/>
          <a:p>
            <a:endParaRPr lang="mk-MK" b="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b="1" dirty="0">
                <a:latin typeface="Tahoma" panose="020B0604030504040204" pitchFamily="34" charset="0"/>
                <a:ea typeface="Tahoma" panose="020B0604030504040204" pitchFamily="34" charset="0"/>
                <a:cs typeface="Tahoma" panose="020B0604030504040204" pitchFamily="34" charset="0"/>
              </a:rPr>
              <a:t>2.</a:t>
            </a:r>
            <a:r>
              <a:rPr lang="mk-MK" dirty="0">
                <a:latin typeface="Tahoma" panose="020B0604030504040204" pitchFamily="34" charset="0"/>
                <a:ea typeface="Tahoma" panose="020B0604030504040204" pitchFamily="34" charset="0"/>
                <a:cs typeface="Tahoma" panose="020B0604030504040204" pitchFamily="34" charset="0"/>
              </a:rPr>
              <a:t> </a:t>
            </a:r>
            <a:r>
              <a:rPr lang="mk-MK" b="1" dirty="0" smtClean="0">
                <a:latin typeface="Tahoma" panose="020B0604030504040204" pitchFamily="34" charset="0"/>
                <a:ea typeface="Tahoma" panose="020B0604030504040204" pitchFamily="34" charset="0"/>
                <a:cs typeface="Tahoma" panose="020B0604030504040204" pitchFamily="34" charset="0"/>
              </a:rPr>
              <a:t>Реченица</a:t>
            </a:r>
          </a:p>
          <a:p>
            <a:pPr marL="0" indent="0">
              <a:buNone/>
            </a:pPr>
            <a:endParaRPr lang="mk-MK" b="1"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000" dirty="0">
                <a:latin typeface="Tahoma" panose="020B0604030504040204" pitchFamily="34" charset="0"/>
                <a:ea typeface="Tahoma" panose="020B0604030504040204" pitchFamily="34" charset="0"/>
                <a:cs typeface="Tahoma" panose="020B0604030504040204" pitchFamily="34" charset="0"/>
              </a:rPr>
              <a:t>г) </a:t>
            </a:r>
            <a:r>
              <a:rPr lang="mk-MK" sz="2000" i="1" dirty="0">
                <a:latin typeface="Tahoma" panose="020B0604030504040204" pitchFamily="34" charset="0"/>
                <a:ea typeface="Tahoma" panose="020B0604030504040204" pitchFamily="34" charset="0"/>
                <a:cs typeface="Tahoma" panose="020B0604030504040204" pitchFamily="34" charset="0"/>
              </a:rPr>
              <a:t>(...) До свеста допира само сигналот. Во главата светнува црвената светилка за трвога. И толку, Страв и ужас. Ништо повеќе. Премногу кратко за да се размисли. Доволно долго за да се преплашиш како животно. Ама не смее да се бега. (...) </a:t>
            </a:r>
            <a:r>
              <a:rPr lang="mk-MK" sz="2000" dirty="0">
                <a:latin typeface="Tahoma" panose="020B0604030504040204" pitchFamily="34" charset="0"/>
                <a:ea typeface="Tahoma" panose="020B0604030504040204" pitchFamily="34" charset="0"/>
                <a:cs typeface="Tahoma" panose="020B0604030504040204" pitchFamily="34" charset="0"/>
              </a:rPr>
              <a:t>(28)</a:t>
            </a:r>
            <a:r>
              <a:rPr lang="mk-MK" sz="2000" i="1" dirty="0">
                <a:latin typeface="Tahoma" panose="020B0604030504040204" pitchFamily="34" charset="0"/>
                <a:ea typeface="Tahoma" panose="020B0604030504040204" pitchFamily="34" charset="0"/>
                <a:cs typeface="Tahoma" panose="020B0604030504040204" pitchFamily="34" charset="0"/>
              </a:rPr>
              <a:t>  </a:t>
            </a:r>
            <a:endParaRPr lang="mk-MK" sz="2000" i="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000" dirty="0">
                <a:latin typeface="Tahoma" panose="020B0604030504040204" pitchFamily="34" charset="0"/>
                <a:ea typeface="Tahoma" panose="020B0604030504040204" pitchFamily="34" charset="0"/>
                <a:cs typeface="Tahoma" panose="020B0604030504040204" pitchFamily="34" charset="0"/>
              </a:rPr>
              <a:t>д) </a:t>
            </a:r>
            <a:r>
              <a:rPr lang="mk-MK" sz="2000" i="1" dirty="0">
                <a:latin typeface="Tahoma" panose="020B0604030504040204" pitchFamily="34" charset="0"/>
                <a:ea typeface="Tahoma" panose="020B0604030504040204" pitchFamily="34" charset="0"/>
                <a:cs typeface="Tahoma" panose="020B0604030504040204" pitchFamily="34" charset="0"/>
              </a:rPr>
              <a:t>Работниот ден, </a:t>
            </a:r>
            <a:r>
              <a:rPr lang="mk-MK" sz="2000" b="1" i="1" dirty="0">
                <a:latin typeface="Tahoma" panose="020B0604030504040204" pitchFamily="34" charset="0"/>
                <a:ea typeface="Tahoma" panose="020B0604030504040204" pitchFamily="34" charset="0"/>
                <a:cs typeface="Tahoma" panose="020B0604030504040204" pitchFamily="34" charset="0"/>
              </a:rPr>
              <a:t>за разлика од целата канцеларија на заводот, која доаѓала во седум и пол часот</a:t>
            </a:r>
            <a:r>
              <a:rPr lang="mk-MK" sz="2000" i="1" dirty="0">
                <a:latin typeface="Tahoma" panose="020B0604030504040204" pitchFamily="34" charset="0"/>
                <a:ea typeface="Tahoma" panose="020B0604030504040204" pitchFamily="34" charset="0"/>
                <a:cs typeface="Tahoma" panose="020B0604030504040204" pitchFamily="34" charset="0"/>
              </a:rPr>
              <a:t>, „тимот центар“ го започнувал во 9:00 ч., но завршувал, некојпат доцна. </a:t>
            </a:r>
            <a:r>
              <a:rPr lang="mk-MK" sz="2000" dirty="0">
                <a:latin typeface="Tahoma" panose="020B0604030504040204" pitchFamily="34" charset="0"/>
                <a:ea typeface="Tahoma" panose="020B0604030504040204" pitchFamily="34" charset="0"/>
                <a:cs typeface="Tahoma" panose="020B0604030504040204" pitchFamily="34" charset="0"/>
              </a:rPr>
              <a:t>(318</a:t>
            </a:r>
            <a:r>
              <a:rPr lang="mk-MK" sz="2000" dirty="0" smtClean="0">
                <a:latin typeface="Tahoma" panose="020B0604030504040204" pitchFamily="34" charset="0"/>
                <a:ea typeface="Tahoma" panose="020B0604030504040204" pitchFamily="34" charset="0"/>
                <a:cs typeface="Tahoma" panose="020B0604030504040204" pitchFamily="34" charset="0"/>
              </a:rPr>
              <a:t>)</a:t>
            </a:r>
          </a:p>
          <a:p>
            <a:pPr marL="0" indent="0">
              <a:buNone/>
            </a:pP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000" dirty="0">
                <a:latin typeface="Tahoma" panose="020B0604030504040204" pitchFamily="34" charset="0"/>
                <a:ea typeface="Tahoma" panose="020B0604030504040204" pitchFamily="34" charset="0"/>
                <a:cs typeface="Tahoma" panose="020B0604030504040204" pitchFamily="34" charset="0"/>
              </a:rPr>
              <a:t>ѓ) </a:t>
            </a:r>
            <a:r>
              <a:rPr lang="mk-MK" sz="2000" b="1" i="1" dirty="0">
                <a:latin typeface="Tahoma" panose="020B0604030504040204" pitchFamily="34" charset="0"/>
                <a:ea typeface="Tahoma" panose="020B0604030504040204" pitchFamily="34" charset="0"/>
                <a:cs typeface="Tahoma" panose="020B0604030504040204" pitchFamily="34" charset="0"/>
              </a:rPr>
              <a:t>Каква цел ја водеше акцијава?</a:t>
            </a:r>
            <a:r>
              <a:rPr lang="mk-MK" sz="2000" i="1" dirty="0">
                <a:latin typeface="Tahoma" panose="020B0604030504040204" pitchFamily="34" charset="0"/>
                <a:ea typeface="Tahoma" panose="020B0604030504040204" pitchFamily="34" charset="0"/>
                <a:cs typeface="Tahoma" panose="020B0604030504040204" pitchFamily="34" charset="0"/>
              </a:rPr>
              <a:t> Промена </a:t>
            </a:r>
            <a:r>
              <a:rPr lang="mk-MK" sz="2000" i="1" dirty="0" smtClean="0">
                <a:latin typeface="Tahoma" panose="020B0604030504040204" pitchFamily="34" charset="0"/>
                <a:ea typeface="Tahoma" panose="020B0604030504040204" pitchFamily="34" charset="0"/>
                <a:cs typeface="Tahoma" panose="020B0604030504040204" pitchFamily="34" charset="0"/>
              </a:rPr>
              <a:t>на </a:t>
            </a:r>
            <a:r>
              <a:rPr lang="mk-MK" sz="2000" i="1" dirty="0">
                <a:latin typeface="Tahoma" panose="020B0604030504040204" pitchFamily="34" charset="0"/>
                <a:ea typeface="Tahoma" panose="020B0604030504040204" pitchFamily="34" charset="0"/>
                <a:cs typeface="Tahoma" panose="020B0604030504040204" pitchFamily="34" charset="0"/>
              </a:rPr>
              <a:t>пристапот спрема незаштитеното културно наследство... </a:t>
            </a:r>
            <a:r>
              <a:rPr lang="mk-MK" sz="2000" dirty="0">
                <a:latin typeface="Tahoma" panose="020B0604030504040204" pitchFamily="34" charset="0"/>
                <a:ea typeface="Tahoma" panose="020B0604030504040204" pitchFamily="34" charset="0"/>
                <a:cs typeface="Tahoma" panose="020B0604030504040204" pitchFamily="34" charset="0"/>
              </a:rPr>
              <a:t>(405)</a:t>
            </a: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000" b="1" i="1" dirty="0" smtClean="0">
                <a:latin typeface="Tahoma" panose="020B0604030504040204" pitchFamily="34" charset="0"/>
                <a:ea typeface="Tahoma" panose="020B0604030504040204" pitchFamily="34" charset="0"/>
                <a:cs typeface="Tahoma" panose="020B0604030504040204" pitchFamily="34" charset="0"/>
              </a:rPr>
              <a:t>   Што </a:t>
            </a:r>
            <a:r>
              <a:rPr lang="mk-MK" sz="2000" b="1" i="1" dirty="0">
                <a:latin typeface="Tahoma" panose="020B0604030504040204" pitchFamily="34" charset="0"/>
                <a:ea typeface="Tahoma" panose="020B0604030504040204" pitchFamily="34" charset="0"/>
                <a:cs typeface="Tahoma" panose="020B0604030504040204" pitchFamily="34" charset="0"/>
              </a:rPr>
              <a:t>се однесува до трговијата и пазарот</a:t>
            </a:r>
            <a:r>
              <a:rPr lang="mk-MK" sz="2000" i="1" dirty="0">
                <a:latin typeface="Tahoma" panose="020B0604030504040204" pitchFamily="34" charset="0"/>
                <a:ea typeface="Tahoma" panose="020B0604030504040204" pitchFamily="34" charset="0"/>
                <a:cs typeface="Tahoma" panose="020B0604030504040204" pitchFamily="34" charset="0"/>
              </a:rPr>
              <a:t>, дознаваме дека „словенското население“... </a:t>
            </a:r>
            <a:r>
              <a:rPr lang="mk-MK" sz="2000" dirty="0">
                <a:latin typeface="Tahoma" panose="020B0604030504040204" pitchFamily="34" charset="0"/>
                <a:ea typeface="Tahoma" panose="020B0604030504040204" pitchFamily="34" charset="0"/>
                <a:cs typeface="Tahoma" panose="020B0604030504040204" pitchFamily="34" charset="0"/>
              </a:rPr>
              <a:t>(39)</a:t>
            </a: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000" b="1" i="1" dirty="0" smtClean="0">
                <a:latin typeface="Tahoma" panose="020B0604030504040204" pitchFamily="34" charset="0"/>
                <a:ea typeface="Tahoma" panose="020B0604030504040204" pitchFamily="34" charset="0"/>
                <a:cs typeface="Tahoma" panose="020B0604030504040204" pitchFamily="34" charset="0"/>
              </a:rPr>
              <a:t>   Згора </a:t>
            </a:r>
            <a:r>
              <a:rPr lang="mk-MK" sz="2000" b="1" i="1" dirty="0">
                <a:latin typeface="Tahoma" panose="020B0604030504040204" pitchFamily="34" charset="0"/>
                <a:ea typeface="Tahoma" panose="020B0604030504040204" pitchFamily="34" charset="0"/>
                <a:cs typeface="Tahoma" panose="020B0604030504040204" pitchFamily="34" charset="0"/>
              </a:rPr>
              <a:t>на тоа,</a:t>
            </a:r>
            <a:r>
              <a:rPr lang="mk-MK" sz="2000" i="1" dirty="0">
                <a:latin typeface="Tahoma" panose="020B0604030504040204" pitchFamily="34" charset="0"/>
                <a:ea typeface="Tahoma" panose="020B0604030504040204" pitchFamily="34" charset="0"/>
                <a:cs typeface="Tahoma" panose="020B0604030504040204" pitchFamily="34" charset="0"/>
              </a:rPr>
              <a:t> тука биле уште новопристигнатите жители... </a:t>
            </a:r>
            <a:r>
              <a:rPr lang="mk-MK" sz="2000" i="1" dirty="0" smtClean="0">
                <a:latin typeface="Tahoma" panose="020B0604030504040204" pitchFamily="34" charset="0"/>
                <a:ea typeface="Tahoma" panose="020B0604030504040204" pitchFamily="34" charset="0"/>
                <a:cs typeface="Tahoma" panose="020B0604030504040204" pitchFamily="34" charset="0"/>
              </a:rPr>
              <a:t> </a:t>
            </a:r>
            <a:r>
              <a:rPr lang="mk-MK" sz="2000" dirty="0" smtClean="0">
                <a:latin typeface="Tahoma" panose="020B0604030504040204" pitchFamily="34" charset="0"/>
                <a:ea typeface="Tahoma" panose="020B0604030504040204" pitchFamily="34" charset="0"/>
                <a:cs typeface="Tahoma" panose="020B0604030504040204" pitchFamily="34" charset="0"/>
              </a:rPr>
              <a:t>(</a:t>
            </a:r>
            <a:r>
              <a:rPr lang="mk-MK" sz="2000" dirty="0">
                <a:latin typeface="Tahoma" panose="020B0604030504040204" pitchFamily="34" charset="0"/>
                <a:ea typeface="Tahoma" panose="020B0604030504040204" pitchFamily="34" charset="0"/>
                <a:cs typeface="Tahoma" panose="020B0604030504040204" pitchFamily="34" charset="0"/>
              </a:rPr>
              <a:t>214)</a:t>
            </a: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mk-MK"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961455031"/>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541866" y="155448"/>
            <a:ext cx="8720238" cy="6702552"/>
          </a:xfrm>
        </p:spPr>
        <p:txBody>
          <a:bodyPr>
            <a:normAutofit lnSpcReduction="10000"/>
          </a:bodyPr>
          <a:lstStyle/>
          <a:p>
            <a:pPr marL="0" indent="0">
              <a:buNone/>
            </a:pPr>
            <a:r>
              <a:rPr lang="mk-MK" b="1" dirty="0" smtClean="0">
                <a:latin typeface="Tahoma" panose="020B0604030504040204" pitchFamily="34" charset="0"/>
                <a:ea typeface="Tahoma" panose="020B0604030504040204" pitchFamily="34" charset="0"/>
                <a:cs typeface="Tahoma" panose="020B0604030504040204" pitchFamily="34" charset="0"/>
              </a:rPr>
              <a:t>3. </a:t>
            </a:r>
            <a:r>
              <a:rPr lang="mk-MK" b="1" dirty="0">
                <a:latin typeface="Tahoma" panose="020B0604030504040204" pitchFamily="34" charset="0"/>
                <a:ea typeface="Tahoma" panose="020B0604030504040204" pitchFamily="34" charset="0"/>
                <a:cs typeface="Tahoma" panose="020B0604030504040204" pitchFamily="34" charset="0"/>
              </a:rPr>
              <a:t>Лексика</a:t>
            </a:r>
            <a:r>
              <a:rPr lang="mk-MK" dirty="0">
                <a:latin typeface="Tahoma" panose="020B0604030504040204" pitchFamily="34" charset="0"/>
                <a:ea typeface="Tahoma" panose="020B0604030504040204" pitchFamily="34" charset="0"/>
                <a:cs typeface="Tahoma" panose="020B0604030504040204" pitchFamily="34" charset="0"/>
              </a:rPr>
              <a:t> </a:t>
            </a: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900" dirty="0" smtClean="0">
                <a:latin typeface="Tahoma" panose="020B0604030504040204" pitchFamily="34" charset="0"/>
                <a:ea typeface="Tahoma" panose="020B0604030504040204" pitchFamily="34" charset="0"/>
                <a:cs typeface="Tahoma" panose="020B0604030504040204" pitchFamily="34" charset="0"/>
              </a:rPr>
              <a:t>а</a:t>
            </a:r>
            <a:r>
              <a:rPr lang="mk-MK" sz="1900" dirty="0">
                <a:latin typeface="Tahoma" panose="020B0604030504040204" pitchFamily="34" charset="0"/>
                <a:ea typeface="Tahoma" panose="020B0604030504040204" pitchFamily="34" charset="0"/>
                <a:cs typeface="Tahoma" panose="020B0604030504040204" pitchFamily="34" charset="0"/>
              </a:rPr>
              <a:t>) </a:t>
            </a:r>
            <a:r>
              <a:rPr lang="mk-MK" sz="1900" i="1" dirty="0">
                <a:latin typeface="Tahoma" panose="020B0604030504040204" pitchFamily="34" charset="0"/>
                <a:ea typeface="Tahoma" panose="020B0604030504040204" pitchFamily="34" charset="0"/>
                <a:cs typeface="Tahoma" panose="020B0604030504040204" pitchFamily="34" charset="0"/>
              </a:rPr>
              <a:t>Полјаците и Грците, главните меѓународни проектанти на Основниот урбанистички план на Скопје, со поддршка на</a:t>
            </a:r>
            <a:r>
              <a:rPr lang="mk-MK" sz="1900" b="1" i="1" dirty="0">
                <a:latin typeface="Tahoma" panose="020B0604030504040204" pitchFamily="34" charset="0"/>
                <a:ea typeface="Tahoma" panose="020B0604030504040204" pitchFamily="34" charset="0"/>
                <a:cs typeface="Tahoma" panose="020B0604030504040204" pitchFamily="34" charset="0"/>
              </a:rPr>
              <a:t> локалните </a:t>
            </a:r>
            <a:r>
              <a:rPr lang="mk-MK" sz="1900" i="1" dirty="0">
                <a:latin typeface="Tahoma" panose="020B0604030504040204" pitchFamily="34" charset="0"/>
                <a:ea typeface="Tahoma" panose="020B0604030504040204" pitchFamily="34" charset="0"/>
                <a:cs typeface="Tahoma" panose="020B0604030504040204" pitchFamily="34" charset="0"/>
              </a:rPr>
              <a:t>стручњаци од ЗУАС, требало да создадат основа за градење делотворен и </a:t>
            </a:r>
            <a:r>
              <a:rPr lang="mk-MK" sz="1900" b="1" i="1" dirty="0">
                <a:latin typeface="Tahoma" panose="020B0604030504040204" pitchFamily="34" charset="0"/>
                <a:ea typeface="Tahoma" panose="020B0604030504040204" pitchFamily="34" charset="0"/>
                <a:cs typeface="Tahoma" panose="020B0604030504040204" pitchFamily="34" charset="0"/>
              </a:rPr>
              <a:t>ефективно</a:t>
            </a:r>
            <a:r>
              <a:rPr lang="mk-MK" sz="1900" i="1" dirty="0">
                <a:latin typeface="Tahoma" panose="020B0604030504040204" pitchFamily="34" charset="0"/>
                <a:ea typeface="Tahoma" panose="020B0604030504040204" pitchFamily="34" charset="0"/>
                <a:cs typeface="Tahoma" panose="020B0604030504040204" pitchFamily="34" charset="0"/>
              </a:rPr>
              <a:t> </a:t>
            </a:r>
            <a:r>
              <a:rPr lang="mk-MK" sz="1900" b="1" i="1" dirty="0">
                <a:latin typeface="Tahoma" panose="020B0604030504040204" pitchFamily="34" charset="0"/>
                <a:ea typeface="Tahoma" panose="020B0604030504040204" pitchFamily="34" charset="0"/>
                <a:cs typeface="Tahoma" panose="020B0604030504040204" pitchFamily="34" charset="0"/>
              </a:rPr>
              <a:t>функционален</a:t>
            </a:r>
            <a:r>
              <a:rPr lang="mk-MK" sz="1900" i="1" dirty="0">
                <a:latin typeface="Tahoma" panose="020B0604030504040204" pitchFamily="34" charset="0"/>
                <a:ea typeface="Tahoma" panose="020B0604030504040204" pitchFamily="34" charset="0"/>
                <a:cs typeface="Tahoma" panose="020B0604030504040204" pitchFamily="34" charset="0"/>
              </a:rPr>
              <a:t> град, пријатен за живот за околу и педесет илјади жители во </a:t>
            </a:r>
            <a:r>
              <a:rPr lang="mk-MK" sz="1900" b="1" i="1" dirty="0">
                <a:latin typeface="Tahoma" panose="020B0604030504040204" pitchFamily="34" charset="0"/>
                <a:ea typeface="Tahoma" panose="020B0604030504040204" pitchFamily="34" charset="0"/>
                <a:cs typeface="Tahoma" panose="020B0604030504040204" pitchFamily="34" charset="0"/>
              </a:rPr>
              <a:t>перспектива</a:t>
            </a:r>
            <a:r>
              <a:rPr lang="mk-MK" sz="1900" i="1" dirty="0">
                <a:latin typeface="Tahoma" panose="020B0604030504040204" pitchFamily="34" charset="0"/>
                <a:ea typeface="Tahoma" panose="020B0604030504040204" pitchFamily="34" charset="0"/>
                <a:cs typeface="Tahoma" panose="020B0604030504040204" pitchFamily="34" charset="0"/>
              </a:rPr>
              <a:t> на најблиските петнаесет години. </a:t>
            </a:r>
            <a:r>
              <a:rPr lang="mk-MK" sz="1900" dirty="0">
                <a:latin typeface="Tahoma" panose="020B0604030504040204" pitchFamily="34" charset="0"/>
                <a:ea typeface="Tahoma" panose="020B0604030504040204" pitchFamily="34" charset="0"/>
                <a:cs typeface="Tahoma" panose="020B0604030504040204" pitchFamily="34" charset="0"/>
              </a:rPr>
              <a:t>(170)  </a:t>
            </a:r>
            <a:endParaRPr lang="mk-MK" sz="1900" dirty="0" smtClean="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19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900" dirty="0">
                <a:latin typeface="Tahoma" panose="020B0604030504040204" pitchFamily="34" charset="0"/>
                <a:ea typeface="Tahoma" panose="020B0604030504040204" pitchFamily="34" charset="0"/>
                <a:cs typeface="Tahoma" panose="020B0604030504040204" pitchFamily="34" charset="0"/>
              </a:rPr>
              <a:t>б) </a:t>
            </a:r>
            <a:r>
              <a:rPr lang="mk-MK" sz="1900" i="1" dirty="0">
                <a:latin typeface="Tahoma" panose="020B0604030504040204" pitchFamily="34" charset="0"/>
                <a:ea typeface="Tahoma" panose="020B0604030504040204" pitchFamily="34" charset="0"/>
                <a:cs typeface="Tahoma" panose="020B0604030504040204" pitchFamily="34" charset="0"/>
              </a:rPr>
              <a:t>Ќе стане </a:t>
            </a:r>
            <a:r>
              <a:rPr lang="mk-MK" sz="1900" b="1" i="1" dirty="0">
                <a:latin typeface="Tahoma" panose="020B0604030504040204" pitchFamily="34" charset="0"/>
                <a:ea typeface="Tahoma" panose="020B0604030504040204" pitchFamily="34" charset="0"/>
                <a:cs typeface="Tahoma" panose="020B0604030504040204" pitchFamily="34" charset="0"/>
              </a:rPr>
              <a:t>архитект конзерватор</a:t>
            </a:r>
            <a:r>
              <a:rPr lang="mk-MK" sz="1900" i="1" dirty="0">
                <a:latin typeface="Tahoma" panose="020B0604030504040204" pitchFamily="34" charset="0"/>
                <a:ea typeface="Tahoma" panose="020B0604030504040204" pitchFamily="34" charset="0"/>
                <a:cs typeface="Tahoma" panose="020B0604030504040204" pitchFamily="34" charset="0"/>
              </a:rPr>
              <a:t>, чија специјалност ќе биде спасувањето споменици, особено оние што се наоѓаат во безнадежна состојба.</a:t>
            </a:r>
            <a:r>
              <a:rPr lang="mk-MK" sz="1900" dirty="0">
                <a:latin typeface="Tahoma" panose="020B0604030504040204" pitchFamily="34" charset="0"/>
                <a:ea typeface="Tahoma" panose="020B0604030504040204" pitchFamily="34" charset="0"/>
                <a:cs typeface="Tahoma" panose="020B0604030504040204" pitchFamily="34" charset="0"/>
              </a:rPr>
              <a:t> (267</a:t>
            </a:r>
            <a:r>
              <a:rPr lang="mk-MK" sz="1900" dirty="0" smtClean="0">
                <a:latin typeface="Tahoma" panose="020B0604030504040204" pitchFamily="34" charset="0"/>
                <a:ea typeface="Tahoma" panose="020B0604030504040204" pitchFamily="34" charset="0"/>
                <a:cs typeface="Tahoma" panose="020B0604030504040204" pitchFamily="34" charset="0"/>
              </a:rPr>
              <a:t>)</a:t>
            </a:r>
          </a:p>
          <a:p>
            <a:pPr marL="0" indent="0">
              <a:buNone/>
            </a:pPr>
            <a:endParaRPr lang="en-US" sz="19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900" dirty="0">
                <a:latin typeface="Tahoma" panose="020B0604030504040204" pitchFamily="34" charset="0"/>
                <a:ea typeface="Tahoma" panose="020B0604030504040204" pitchFamily="34" charset="0"/>
                <a:cs typeface="Tahoma" panose="020B0604030504040204" pitchFamily="34" charset="0"/>
              </a:rPr>
              <a:t>в) </a:t>
            </a:r>
            <a:r>
              <a:rPr lang="mk-MK" sz="1900" i="1" dirty="0">
                <a:latin typeface="Tahoma" panose="020B0604030504040204" pitchFamily="34" charset="0"/>
                <a:ea typeface="Tahoma" panose="020B0604030504040204" pitchFamily="34" charset="0"/>
                <a:cs typeface="Tahoma" panose="020B0604030504040204" pitchFamily="34" charset="0"/>
              </a:rPr>
              <a:t>Макетата </a:t>
            </a:r>
            <a:r>
              <a:rPr lang="mk-MK" sz="1900" b="1" i="1" dirty="0">
                <a:latin typeface="Tahoma" panose="020B0604030504040204" pitchFamily="34" charset="0"/>
                <a:ea typeface="Tahoma" panose="020B0604030504040204" pitchFamily="34" charset="0"/>
                <a:cs typeface="Tahoma" panose="020B0604030504040204" pitchFamily="34" charset="0"/>
              </a:rPr>
              <a:t>е бонбона</a:t>
            </a:r>
            <a:r>
              <a:rPr lang="mk-MK" sz="1900" i="1" dirty="0">
                <a:latin typeface="Tahoma" panose="020B0604030504040204" pitchFamily="34" charset="0"/>
                <a:ea typeface="Tahoma" panose="020B0604030504040204" pitchFamily="34" charset="0"/>
                <a:cs typeface="Tahoma" panose="020B0604030504040204" pitchFamily="34" charset="0"/>
              </a:rPr>
              <a:t>! </a:t>
            </a:r>
            <a:r>
              <a:rPr lang="mk-MK" sz="1900" dirty="0">
                <a:latin typeface="Tahoma" panose="020B0604030504040204" pitchFamily="34" charset="0"/>
                <a:ea typeface="Tahoma" panose="020B0604030504040204" pitchFamily="34" charset="0"/>
                <a:cs typeface="Tahoma" panose="020B0604030504040204" pitchFamily="34" charset="0"/>
              </a:rPr>
              <a:t>(308</a:t>
            </a:r>
            <a:r>
              <a:rPr lang="mk-MK" sz="1900" dirty="0" smtClean="0">
                <a:latin typeface="Tahoma" panose="020B0604030504040204" pitchFamily="34" charset="0"/>
                <a:ea typeface="Tahoma" panose="020B0604030504040204" pitchFamily="34" charset="0"/>
                <a:cs typeface="Tahoma" panose="020B0604030504040204" pitchFamily="34" charset="0"/>
              </a:rPr>
              <a:t>)</a:t>
            </a:r>
          </a:p>
          <a:p>
            <a:pPr marL="0" indent="0">
              <a:buNone/>
            </a:pPr>
            <a:endParaRPr lang="en-US" sz="19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900" dirty="0">
                <a:latin typeface="Tahoma" panose="020B0604030504040204" pitchFamily="34" charset="0"/>
                <a:ea typeface="Tahoma" panose="020B0604030504040204" pitchFamily="34" charset="0"/>
                <a:cs typeface="Tahoma" panose="020B0604030504040204" pitchFamily="34" charset="0"/>
              </a:rPr>
              <a:t>г) </a:t>
            </a:r>
            <a:r>
              <a:rPr lang="en-US" sz="1900" b="1" i="1" dirty="0" err="1">
                <a:latin typeface="Tahoma" panose="020B0604030504040204" pitchFamily="34" charset="0"/>
                <a:ea typeface="Tahoma" panose="020B0604030504040204" pitchFamily="34" charset="0"/>
                <a:cs typeface="Tahoma" panose="020B0604030504040204" pitchFamily="34" charset="0"/>
              </a:rPr>
              <a:t>Ars</a:t>
            </a:r>
            <a:r>
              <a:rPr lang="en-US" sz="1900" b="1" i="1" dirty="0">
                <a:latin typeface="Tahoma" panose="020B0604030504040204" pitchFamily="34" charset="0"/>
                <a:ea typeface="Tahoma" panose="020B0604030504040204" pitchFamily="34" charset="0"/>
                <a:cs typeface="Tahoma" panose="020B0604030504040204" pitchFamily="34" charset="0"/>
              </a:rPr>
              <a:t> longa, vita brevis</a:t>
            </a:r>
            <a:r>
              <a:rPr lang="en-US" sz="1900" i="1" dirty="0">
                <a:latin typeface="Tahoma" panose="020B0604030504040204" pitchFamily="34" charset="0"/>
                <a:ea typeface="Tahoma" panose="020B0604030504040204" pitchFamily="34" charset="0"/>
                <a:cs typeface="Tahoma" panose="020B0604030504040204" pitchFamily="34" charset="0"/>
              </a:rPr>
              <a:t> </a:t>
            </a:r>
            <a:r>
              <a:rPr lang="mk-MK" sz="1900" i="1" dirty="0">
                <a:latin typeface="Tahoma" panose="020B0604030504040204" pitchFamily="34" charset="0"/>
                <a:ea typeface="Tahoma" panose="020B0604030504040204" pitchFamily="34" charset="0"/>
                <a:cs typeface="Tahoma" panose="020B0604030504040204" pitchFamily="34" charset="0"/>
              </a:rPr>
              <a:t>– ова милувал да го повторува Збигњев Маковски. </a:t>
            </a:r>
            <a:r>
              <a:rPr lang="mk-MK" sz="1900" dirty="0">
                <a:latin typeface="Tahoma" panose="020B0604030504040204" pitchFamily="34" charset="0"/>
                <a:ea typeface="Tahoma" panose="020B0604030504040204" pitchFamily="34" charset="0"/>
                <a:cs typeface="Tahoma" panose="020B0604030504040204" pitchFamily="34" charset="0"/>
              </a:rPr>
              <a:t>(365</a:t>
            </a:r>
            <a:r>
              <a:rPr lang="mk-MK" sz="1900" dirty="0" smtClean="0">
                <a:latin typeface="Tahoma" panose="020B0604030504040204" pitchFamily="34" charset="0"/>
                <a:ea typeface="Tahoma" panose="020B0604030504040204" pitchFamily="34" charset="0"/>
                <a:cs typeface="Tahoma" panose="020B0604030504040204" pitchFamily="34" charset="0"/>
              </a:rPr>
              <a:t>)</a:t>
            </a:r>
          </a:p>
          <a:p>
            <a:pPr marL="0" indent="0">
              <a:buNone/>
            </a:pPr>
            <a:endParaRPr lang="en-US" sz="19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900" dirty="0">
                <a:latin typeface="Tahoma" panose="020B0604030504040204" pitchFamily="34" charset="0"/>
                <a:ea typeface="Tahoma" panose="020B0604030504040204" pitchFamily="34" charset="0"/>
                <a:cs typeface="Tahoma" panose="020B0604030504040204" pitchFamily="34" charset="0"/>
              </a:rPr>
              <a:t>д) </a:t>
            </a:r>
            <a:r>
              <a:rPr lang="mk-MK" sz="1900" b="1" i="1" dirty="0">
                <a:latin typeface="Tahoma" panose="020B0604030504040204" pitchFamily="34" charset="0"/>
                <a:ea typeface="Tahoma" panose="020B0604030504040204" pitchFamily="34" charset="0"/>
                <a:cs typeface="Tahoma" panose="020B0604030504040204" pitchFamily="34" charset="0"/>
              </a:rPr>
              <a:t>Интересно</a:t>
            </a:r>
            <a:r>
              <a:rPr lang="mk-MK" sz="1900" i="1" dirty="0">
                <a:latin typeface="Tahoma" panose="020B0604030504040204" pitchFamily="34" charset="0"/>
                <a:ea typeface="Tahoma" panose="020B0604030504040204" pitchFamily="34" charset="0"/>
                <a:cs typeface="Tahoma" panose="020B0604030504040204" pitchFamily="34" charset="0"/>
              </a:rPr>
              <a:t>, Варшава што се кревала од руините, динамична, модерна, во детали ја познавале македонските студенти што го изучувале полскиот јазик. </a:t>
            </a:r>
            <a:r>
              <a:rPr lang="mk-MK" sz="1900" dirty="0">
                <a:latin typeface="Tahoma" panose="020B0604030504040204" pitchFamily="34" charset="0"/>
                <a:ea typeface="Tahoma" panose="020B0604030504040204" pitchFamily="34" charset="0"/>
                <a:cs typeface="Tahoma" panose="020B0604030504040204" pitchFamily="34" charset="0"/>
              </a:rPr>
              <a:t>(127)</a:t>
            </a:r>
            <a:r>
              <a:rPr lang="mk-MK" sz="1900" i="1" dirty="0">
                <a:latin typeface="Tahoma" panose="020B0604030504040204" pitchFamily="34" charset="0"/>
                <a:ea typeface="Tahoma" panose="020B0604030504040204" pitchFamily="34" charset="0"/>
                <a:cs typeface="Tahoma" panose="020B0604030504040204" pitchFamily="34" charset="0"/>
              </a:rPr>
              <a:t> </a:t>
            </a:r>
            <a:endParaRPr lang="en-US" sz="19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1900" dirty="0">
                <a:latin typeface="Tahoma" panose="020B0604030504040204" pitchFamily="34" charset="0"/>
                <a:ea typeface="Tahoma" panose="020B0604030504040204" pitchFamily="34" charset="0"/>
                <a:cs typeface="Tahoma" panose="020B0604030504040204" pitchFamily="34" charset="0"/>
              </a:rPr>
              <a:t> </a:t>
            </a:r>
            <a:r>
              <a:rPr lang="mk-MK" sz="1900" dirty="0" smtClean="0">
                <a:latin typeface="Tahoma" panose="020B0604030504040204" pitchFamily="34" charset="0"/>
                <a:ea typeface="Tahoma" panose="020B0604030504040204" pitchFamily="34" charset="0"/>
                <a:cs typeface="Tahoma" panose="020B0604030504040204" pitchFamily="34" charset="0"/>
              </a:rPr>
              <a:t>  </a:t>
            </a:r>
            <a:r>
              <a:rPr lang="mk-MK" sz="1900" b="1" i="1" dirty="0" smtClean="0">
                <a:latin typeface="Tahoma" panose="020B0604030504040204" pitchFamily="34" charset="0"/>
                <a:ea typeface="Tahoma" panose="020B0604030504040204" pitchFamily="34" charset="0"/>
                <a:cs typeface="Tahoma" panose="020B0604030504040204" pitchFamily="34" charset="0"/>
              </a:rPr>
              <a:t>За </a:t>
            </a:r>
            <a:r>
              <a:rPr lang="mk-MK" sz="1900" b="1" i="1" dirty="0">
                <a:latin typeface="Tahoma" panose="020B0604030504040204" pitchFamily="34" charset="0"/>
                <a:ea typeface="Tahoma" panose="020B0604030504040204" pitchFamily="34" charset="0"/>
                <a:cs typeface="Tahoma" panose="020B0604030504040204" pitchFamily="34" charset="0"/>
              </a:rPr>
              <a:t>волја на вистината</a:t>
            </a:r>
            <a:r>
              <a:rPr lang="mk-MK" sz="1900" i="1" dirty="0">
                <a:latin typeface="Tahoma" panose="020B0604030504040204" pitchFamily="34" charset="0"/>
                <a:ea typeface="Tahoma" panose="020B0604030504040204" pitchFamily="34" charset="0"/>
                <a:cs typeface="Tahoma" panose="020B0604030504040204" pitchFamily="34" charset="0"/>
              </a:rPr>
              <a:t>, работните услови во палатата беа просечни. </a:t>
            </a:r>
            <a:r>
              <a:rPr lang="mk-MK" sz="1900" dirty="0">
                <a:latin typeface="Tahoma" panose="020B0604030504040204" pitchFamily="34" charset="0"/>
                <a:ea typeface="Tahoma" panose="020B0604030504040204" pitchFamily="34" charset="0"/>
                <a:cs typeface="Tahoma" panose="020B0604030504040204" pitchFamily="34" charset="0"/>
              </a:rPr>
              <a:t>(141)</a:t>
            </a:r>
            <a:endParaRPr lang="en-US" sz="19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39363863"/>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529584" y="932688"/>
            <a:ext cx="8531352" cy="6702552"/>
          </a:xfrm>
        </p:spPr>
        <p:txBody>
          <a:bodyPr>
            <a:normAutofit/>
          </a:bodyPr>
          <a:lstStyle/>
          <a:p>
            <a:endParaRPr lang="mk-MK" b="1" dirty="0" smtClean="0">
              <a:latin typeface="Tahoma" panose="020B0604030504040204" pitchFamily="34" charset="0"/>
              <a:ea typeface="Tahoma" panose="020B0604030504040204" pitchFamily="34" charset="0"/>
              <a:cs typeface="Tahoma" panose="020B0604030504040204" pitchFamily="34" charset="0"/>
            </a:endParaRPr>
          </a:p>
          <a:p>
            <a:endParaRPr lang="mk-MK" b="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b="1" dirty="0" smtClean="0">
                <a:latin typeface="Tahoma" panose="020B0604030504040204" pitchFamily="34" charset="0"/>
                <a:ea typeface="Tahoma" panose="020B0604030504040204" pitchFamily="34" charset="0"/>
                <a:cs typeface="Tahoma" panose="020B0604030504040204" pitchFamily="34" charset="0"/>
              </a:rPr>
              <a:t>4. Врзан </a:t>
            </a:r>
            <a:r>
              <a:rPr lang="mk-MK" b="1" dirty="0">
                <a:latin typeface="Tahoma" panose="020B0604030504040204" pitchFamily="34" charset="0"/>
                <a:ea typeface="Tahoma" panose="020B0604030504040204" pitchFamily="34" charset="0"/>
                <a:cs typeface="Tahoma" panose="020B0604030504040204" pitchFamily="34" charset="0"/>
              </a:rPr>
              <a:t>текст </a:t>
            </a:r>
            <a:endParaRPr lang="mk-MK" b="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endParaRPr lang="mk-MK" b="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endParaRPr lang="mk-MK" b="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i="1" dirty="0" smtClean="0">
                <a:latin typeface="Tahoma" panose="020B0604030504040204" pitchFamily="34" charset="0"/>
                <a:ea typeface="Tahoma" panose="020B0604030504040204" pitchFamily="34" charset="0"/>
                <a:cs typeface="Tahoma" panose="020B0604030504040204" pitchFamily="34" charset="0"/>
              </a:rPr>
              <a:t>Чуван </a:t>
            </a:r>
            <a:r>
              <a:rPr lang="mk-MK" i="1" dirty="0">
                <a:latin typeface="Tahoma" panose="020B0604030504040204" pitchFamily="34" charset="0"/>
                <a:ea typeface="Tahoma" panose="020B0604030504040204" pitchFamily="34" charset="0"/>
                <a:cs typeface="Tahoma" panose="020B0604030504040204" pitchFamily="34" charset="0"/>
              </a:rPr>
              <a:t>55 (!) години, сега се покажа како </a:t>
            </a:r>
            <a:r>
              <a:rPr lang="mk-MK" b="1" i="1" dirty="0">
                <a:latin typeface="Tahoma" panose="020B0604030504040204" pitchFamily="34" charset="0"/>
                <a:ea typeface="Tahoma" panose="020B0604030504040204" pitchFamily="34" charset="0"/>
                <a:cs typeface="Tahoma" panose="020B0604030504040204" pitchFamily="34" charset="0"/>
              </a:rPr>
              <a:t>ценет</a:t>
            </a:r>
            <a:r>
              <a:rPr lang="mk-MK" i="1" dirty="0">
                <a:latin typeface="Tahoma" panose="020B0604030504040204" pitchFamily="34" charset="0"/>
                <a:ea typeface="Tahoma" panose="020B0604030504040204" pitchFamily="34" charset="0"/>
                <a:cs typeface="Tahoma" panose="020B0604030504040204" pitchFamily="34" charset="0"/>
              </a:rPr>
              <a:t> извор на информации. </a:t>
            </a:r>
            <a:r>
              <a:rPr lang="mk-MK" b="1" i="1" dirty="0">
                <a:latin typeface="Tahoma" panose="020B0604030504040204" pitchFamily="34" charset="0"/>
                <a:ea typeface="Tahoma" panose="020B0604030504040204" pitchFamily="34" charset="0"/>
                <a:cs typeface="Tahoma" panose="020B0604030504040204" pitchFamily="34" charset="0"/>
              </a:rPr>
              <a:t>Бесценет</a:t>
            </a:r>
            <a:r>
              <a:rPr lang="mk-MK" i="1" dirty="0">
                <a:latin typeface="Tahoma" panose="020B0604030504040204" pitchFamily="34" charset="0"/>
                <a:ea typeface="Tahoma" panose="020B0604030504040204" pitchFamily="34" charset="0"/>
                <a:cs typeface="Tahoma" panose="020B0604030504040204" pitchFamily="34" charset="0"/>
              </a:rPr>
              <a:t>, бидејќи од прва рака и сосем приватно ги опишува тие необични мигови на искрен и обичен начин. </a:t>
            </a:r>
            <a:r>
              <a:rPr lang="mk-MK" b="1" i="1" dirty="0">
                <a:latin typeface="Tahoma" panose="020B0604030504040204" pitchFamily="34" charset="0"/>
                <a:ea typeface="Tahoma" panose="020B0604030504040204" pitchFamily="34" charset="0"/>
                <a:cs typeface="Tahoma" panose="020B0604030504040204" pitchFamily="34" charset="0"/>
              </a:rPr>
              <a:t>Уникатен</a:t>
            </a:r>
            <a:r>
              <a:rPr lang="mk-MK" i="1" dirty="0">
                <a:latin typeface="Tahoma" panose="020B0604030504040204" pitchFamily="34" charset="0"/>
                <a:ea typeface="Tahoma" panose="020B0604030504040204" pitchFamily="34" charset="0"/>
                <a:cs typeface="Tahoma" panose="020B0604030504040204" pitchFamily="34" charset="0"/>
              </a:rPr>
              <a:t> споменар од патувањето до Скопје. </a:t>
            </a:r>
            <a:r>
              <a:rPr lang="mk-MK" dirty="0">
                <a:latin typeface="Tahoma" panose="020B0604030504040204" pitchFamily="34" charset="0"/>
                <a:ea typeface="Tahoma" panose="020B0604030504040204" pitchFamily="34" charset="0"/>
                <a:cs typeface="Tahoma" panose="020B0604030504040204" pitchFamily="34" charset="0"/>
              </a:rPr>
              <a:t>(99)</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839271893"/>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4090507" y="804672"/>
            <a:ext cx="7454077" cy="5414013"/>
          </a:xfrm>
        </p:spPr>
        <p:txBody>
          <a:bodyPr>
            <a:normAutofit/>
          </a:bodyPr>
          <a:lstStyle/>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endParaRPr lang="mk-MK" dirty="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r>
              <a:rPr lang="mk-MK" b="1" dirty="0" smtClean="0">
                <a:latin typeface="Tahoma" panose="020B0604030504040204" pitchFamily="34" charset="0"/>
                <a:ea typeface="Tahoma" panose="020B0604030504040204" pitchFamily="34" charset="0"/>
                <a:cs typeface="Tahoma" panose="020B0604030504040204" pitchFamily="34" charset="0"/>
              </a:rPr>
              <a:t>Тема на излагањето</a:t>
            </a:r>
          </a:p>
          <a:p>
            <a:pPr>
              <a:lnSpc>
                <a:spcPct val="100000"/>
              </a:lnSpc>
            </a:pPr>
            <a:r>
              <a:rPr lang="mk-MK" dirty="0" smtClean="0">
                <a:latin typeface="Tahoma" panose="020B0604030504040204" pitchFamily="34" charset="0"/>
                <a:ea typeface="Tahoma" panose="020B0604030504040204" pitchFamily="34" charset="0"/>
                <a:cs typeface="Tahoma" panose="020B0604030504040204" pitchFamily="34" charset="0"/>
              </a:rPr>
              <a:t>стилските вредности на јазикот на наративот во книгата </a:t>
            </a:r>
            <a:r>
              <a:rPr lang="mk-MK" i="1" dirty="0" smtClean="0">
                <a:latin typeface="Tahoma" panose="020B0604030504040204" pitchFamily="34" charset="0"/>
                <a:ea typeface="Tahoma" panose="020B0604030504040204" pitchFamily="34" charset="0"/>
                <a:cs typeface="Tahoma" panose="020B0604030504040204" pitchFamily="34" charset="0"/>
              </a:rPr>
              <a:t>Варшава го исцртува Скопје</a:t>
            </a:r>
            <a:r>
              <a:rPr lang="mk-MK" dirty="0" smtClean="0">
                <a:latin typeface="Tahoma" panose="020B0604030504040204" pitchFamily="34" charset="0"/>
                <a:ea typeface="Tahoma" panose="020B0604030504040204" pitchFamily="34" charset="0"/>
                <a:cs typeface="Tahoma" panose="020B0604030504040204" pitchFamily="34" charset="0"/>
              </a:rPr>
              <a:t> </a:t>
            </a:r>
          </a:p>
          <a:p>
            <a:pPr>
              <a:lnSpc>
                <a:spcPct val="100000"/>
              </a:lnSpc>
            </a:pPr>
            <a:r>
              <a:rPr lang="mk-MK" dirty="0" smtClean="0">
                <a:latin typeface="Tahoma" panose="020B0604030504040204" pitchFamily="34" charset="0"/>
                <a:ea typeface="Tahoma" panose="020B0604030504040204" pitchFamily="34" charset="0"/>
                <a:cs typeface="Tahoma" panose="020B0604030504040204" pitchFamily="34" charset="0"/>
              </a:rPr>
              <a:t>документарната граѓа во наративот</a:t>
            </a:r>
            <a:endParaRPr lang="en-US" sz="20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94233190"/>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529584" y="932688"/>
            <a:ext cx="8531352" cy="6702552"/>
          </a:xfrm>
        </p:spPr>
        <p:txBody>
          <a:bodyPr>
            <a:normAutofit/>
          </a:bodyPr>
          <a:lstStyle/>
          <a:p>
            <a:endParaRPr lang="mk-MK" b="1" dirty="0" smtClean="0">
              <a:latin typeface="Tahoma" panose="020B0604030504040204" pitchFamily="34" charset="0"/>
              <a:ea typeface="Tahoma" panose="020B0604030504040204" pitchFamily="34" charset="0"/>
              <a:cs typeface="Tahoma" panose="020B0604030504040204" pitchFamily="34" charset="0"/>
            </a:endParaRPr>
          </a:p>
          <a:p>
            <a:endParaRPr lang="mk-MK" b="1" dirty="0" smtClean="0">
              <a:latin typeface="Tahoma" panose="020B0604030504040204" pitchFamily="34" charset="0"/>
              <a:ea typeface="Tahoma" panose="020B0604030504040204" pitchFamily="34" charset="0"/>
              <a:cs typeface="Tahoma" panose="020B0604030504040204" pitchFamily="34" charset="0"/>
            </a:endParaRPr>
          </a:p>
          <a:p>
            <a:endParaRPr lang="mk-MK" b="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b="1" dirty="0">
                <a:latin typeface="Tahoma" panose="020B0604030504040204" pitchFamily="34" charset="0"/>
                <a:ea typeface="Tahoma" panose="020B0604030504040204" pitchFamily="34" charset="0"/>
                <a:cs typeface="Tahoma" panose="020B0604030504040204" pitchFamily="34" charset="0"/>
              </a:rPr>
              <a:t>5</a:t>
            </a:r>
            <a:r>
              <a:rPr lang="mk-MK" b="1" dirty="0" smtClean="0">
                <a:latin typeface="Tahoma" panose="020B0604030504040204" pitchFamily="34" charset="0"/>
                <a:ea typeface="Tahoma" panose="020B0604030504040204" pitchFamily="34" charset="0"/>
                <a:cs typeface="Tahoma" panose="020B0604030504040204" pitchFamily="34" charset="0"/>
              </a:rPr>
              <a:t>. Правопис</a:t>
            </a:r>
            <a:r>
              <a:rPr lang="mk-MK" dirty="0" smtClean="0">
                <a:latin typeface="Tahoma" panose="020B0604030504040204" pitchFamily="34" charset="0"/>
                <a:ea typeface="Tahoma" panose="020B0604030504040204" pitchFamily="34" charset="0"/>
                <a:cs typeface="Tahoma" panose="020B0604030504040204" pitchFamily="34" charset="0"/>
              </a:rPr>
              <a:t> </a:t>
            </a:r>
          </a:p>
          <a:p>
            <a:pPr marL="0" indent="0">
              <a:buNone/>
            </a:pPr>
            <a:endParaRPr lang="mk-MK" dirty="0"/>
          </a:p>
          <a:p>
            <a:pPr marL="0" indent="0">
              <a:buNone/>
            </a:pPr>
            <a:r>
              <a:rPr lang="mk-MK" dirty="0" smtClean="0">
                <a:latin typeface="Tahoma" panose="020B0604030504040204" pitchFamily="34" charset="0"/>
                <a:ea typeface="Tahoma" panose="020B0604030504040204" pitchFamily="34" charset="0"/>
                <a:cs typeface="Tahoma" panose="020B0604030504040204" pitchFamily="34" charset="0"/>
              </a:rPr>
              <a:t>а</a:t>
            </a:r>
            <a:r>
              <a:rPr lang="mk-MK" dirty="0">
                <a:latin typeface="Tahoma" panose="020B0604030504040204" pitchFamily="34" charset="0"/>
                <a:ea typeface="Tahoma" panose="020B0604030504040204" pitchFamily="34" charset="0"/>
                <a:cs typeface="Tahoma" panose="020B0604030504040204" pitchFamily="34" charset="0"/>
              </a:rPr>
              <a:t>) </a:t>
            </a:r>
            <a:r>
              <a:rPr lang="mk-MK" i="1" dirty="0">
                <a:latin typeface="Tahoma" panose="020B0604030504040204" pitchFamily="34" charset="0"/>
                <a:ea typeface="Tahoma" panose="020B0604030504040204" pitchFamily="34" charset="0"/>
                <a:cs typeface="Tahoma" panose="020B0604030504040204" pitchFamily="34" charset="0"/>
              </a:rPr>
              <a:t>На конкурсот пристигнале дури педесет проекти – рекорд во тие години! </a:t>
            </a:r>
            <a:r>
              <a:rPr lang="mk-MK" dirty="0">
                <a:latin typeface="Tahoma" panose="020B0604030504040204" pitchFamily="34" charset="0"/>
                <a:ea typeface="Tahoma" panose="020B0604030504040204" pitchFamily="34" charset="0"/>
                <a:cs typeface="Tahoma" panose="020B0604030504040204" pitchFamily="34" charset="0"/>
              </a:rPr>
              <a:t>(145) </a:t>
            </a: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dirty="0">
                <a:latin typeface="Tahoma" panose="020B0604030504040204" pitchFamily="34" charset="0"/>
                <a:ea typeface="Tahoma" panose="020B0604030504040204" pitchFamily="34" charset="0"/>
                <a:cs typeface="Tahoma" panose="020B0604030504040204" pitchFamily="34" charset="0"/>
              </a:rPr>
              <a:t>б) </a:t>
            </a:r>
            <a:r>
              <a:rPr lang="mk-MK" i="1" dirty="0">
                <a:latin typeface="Tahoma" panose="020B0604030504040204" pitchFamily="34" charset="0"/>
                <a:ea typeface="Tahoma" panose="020B0604030504040204" pitchFamily="34" charset="0"/>
                <a:cs typeface="Tahoma" panose="020B0604030504040204" pitchFamily="34" charset="0"/>
              </a:rPr>
              <a:t>Чуван 55 (!) години, сега се покажа како ценет извор на информации. </a:t>
            </a:r>
            <a:r>
              <a:rPr lang="mk-MK" dirty="0">
                <a:latin typeface="Tahoma" panose="020B0604030504040204" pitchFamily="34" charset="0"/>
                <a:ea typeface="Tahoma" panose="020B0604030504040204" pitchFamily="34" charset="0"/>
                <a:cs typeface="Tahoma" panose="020B0604030504040204" pitchFamily="34" charset="0"/>
              </a:rPr>
              <a:t>(99)</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83596996"/>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39696" y="5012945"/>
            <a:ext cx="4709160" cy="685800"/>
          </a:xfrm>
        </p:spPr>
        <p:txBody>
          <a:bodyPr>
            <a:normAutofit/>
          </a:bodyPr>
          <a:lstStyle/>
          <a:p>
            <a:r>
              <a:rPr lang="mk-MK" sz="2200" b="1" dirty="0" smtClean="0">
                <a:latin typeface="Tahoma" panose="020B0604030504040204" pitchFamily="34" charset="0"/>
                <a:ea typeface="Tahoma" panose="020B0604030504040204" pitchFamily="34" charset="0"/>
                <a:cs typeface="Tahoma" panose="020B0604030504040204" pitchFamily="34" charset="0"/>
              </a:rPr>
              <a:t>Ви благодарам за вниманието.</a:t>
            </a:r>
            <a:endParaRPr lang="en-US" sz="22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45531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4090507" y="804672"/>
            <a:ext cx="7750973" cy="5414013"/>
          </a:xfrm>
        </p:spPr>
        <p:txBody>
          <a:bodyPr>
            <a:normAutofit/>
          </a:bodyPr>
          <a:lstStyle/>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r>
              <a:rPr lang="mk-MK" b="1" i="1" dirty="0" smtClean="0">
                <a:latin typeface="Tahoma" panose="020B0604030504040204" pitchFamily="34" charset="0"/>
                <a:ea typeface="Tahoma" panose="020B0604030504040204" pitchFamily="34" charset="0"/>
                <a:cs typeface="Tahoma" panose="020B0604030504040204" pitchFamily="34" charset="0"/>
              </a:rPr>
              <a:t>Варшава </a:t>
            </a:r>
            <a:r>
              <a:rPr lang="mk-MK" b="1" i="1" dirty="0">
                <a:latin typeface="Tahoma" panose="020B0604030504040204" pitchFamily="34" charset="0"/>
                <a:ea typeface="Tahoma" panose="020B0604030504040204" pitchFamily="34" charset="0"/>
                <a:cs typeface="Tahoma" panose="020B0604030504040204" pitchFamily="34" charset="0"/>
              </a:rPr>
              <a:t>го </a:t>
            </a:r>
            <a:r>
              <a:rPr lang="mk-MK" b="1" i="1" dirty="0" smtClean="0">
                <a:latin typeface="Tahoma" panose="020B0604030504040204" pitchFamily="34" charset="0"/>
                <a:ea typeface="Tahoma" panose="020B0604030504040204" pitchFamily="34" charset="0"/>
                <a:cs typeface="Tahoma" panose="020B0604030504040204" pitchFamily="34" charset="0"/>
              </a:rPr>
              <a:t>исцртува Скопје</a:t>
            </a:r>
            <a:r>
              <a:rPr lang="mk-MK" b="1" dirty="0" smtClean="0">
                <a:latin typeface="Tahoma" panose="020B0604030504040204" pitchFamily="34" charset="0"/>
                <a:ea typeface="Tahoma" panose="020B0604030504040204" pitchFamily="34" charset="0"/>
                <a:cs typeface="Tahoma" panose="020B0604030504040204" pitchFamily="34" charset="0"/>
              </a:rPr>
              <a:t> </a:t>
            </a:r>
          </a:p>
          <a:p>
            <a:pPr>
              <a:lnSpc>
                <a:spcPct val="100000"/>
              </a:lnSpc>
            </a:pPr>
            <a:r>
              <a:rPr lang="mk-MK" dirty="0" smtClean="0">
                <a:latin typeface="Tahoma" panose="020B0604030504040204" pitchFamily="34" charset="0"/>
                <a:ea typeface="Tahoma" panose="020B0604030504040204" pitchFamily="34" charset="0"/>
                <a:cs typeface="Tahoma" panose="020B0604030504040204" pitchFamily="34" charset="0"/>
              </a:rPr>
              <a:t>комплексен </a:t>
            </a:r>
            <a:r>
              <a:rPr lang="mk-MK" dirty="0">
                <a:latin typeface="Tahoma" panose="020B0604030504040204" pitchFamily="34" charset="0"/>
                <a:ea typeface="Tahoma" panose="020B0604030504040204" pitchFamily="34" charset="0"/>
                <a:cs typeface="Tahoma" panose="020B0604030504040204" pitchFamily="34" charset="0"/>
              </a:rPr>
              <a:t>и истовремено многу инспиративен и предизвикувачки корпус за истражување </a:t>
            </a:r>
            <a:endParaRPr lang="mk-MK"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pPr>
            <a:r>
              <a:rPr lang="mk-MK" dirty="0" smtClean="0">
                <a:latin typeface="Tahoma" panose="020B0604030504040204" pitchFamily="34" charset="0"/>
                <a:ea typeface="Tahoma" panose="020B0604030504040204" pitchFamily="34" charset="0"/>
                <a:cs typeface="Tahoma" panose="020B0604030504040204" pitchFamily="34" charset="0"/>
              </a:rPr>
              <a:t>литературна репортажа  </a:t>
            </a:r>
          </a:p>
          <a:p>
            <a:pPr marL="0" indent="0">
              <a:lnSpc>
                <a:spcPct val="100000"/>
              </a:lnSpc>
              <a:buNone/>
            </a:pPr>
            <a:r>
              <a:rPr lang="mk-MK" dirty="0" smtClean="0">
                <a:latin typeface="Tahoma" panose="020B0604030504040204" pitchFamily="34" charset="0"/>
                <a:ea typeface="Tahoma" panose="020B0604030504040204" pitchFamily="34" charset="0"/>
                <a:cs typeface="Tahoma" panose="020B0604030504040204" pitchFamily="34" charset="0"/>
              </a:rPr>
              <a:t>   репортажна книжевност</a:t>
            </a:r>
          </a:p>
          <a:p>
            <a:pPr marL="0" indent="0">
              <a:lnSpc>
                <a:spcPct val="100000"/>
              </a:lnSpc>
              <a:buNone/>
            </a:pPr>
            <a:r>
              <a:rPr lang="mk-MK" dirty="0" smtClean="0">
                <a:latin typeface="Tahoma" panose="020B0604030504040204" pitchFamily="34" charset="0"/>
                <a:ea typeface="Tahoma" panose="020B0604030504040204" pitchFamily="34" charset="0"/>
                <a:cs typeface="Tahoma" panose="020B0604030504040204" pitchFamily="34" charset="0"/>
              </a:rPr>
              <a:t>   документарна проза</a:t>
            </a:r>
            <a:endParaRPr lang="mk-MK"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0127506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685033" y="128016"/>
            <a:ext cx="8394192" cy="6729984"/>
          </a:xfrm>
        </p:spPr>
        <p:txBody>
          <a:bodyPr>
            <a:normAutofit fontScale="92500" lnSpcReduction="10000"/>
          </a:bodyPr>
          <a:lstStyle/>
          <a:p>
            <a:pPr>
              <a:lnSpc>
                <a:spcPct val="100000"/>
              </a:lnSpc>
            </a:pPr>
            <a:endParaRPr lang="mk-MK" sz="2000" b="1"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endParaRPr lang="mk-MK" sz="20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pPr>
            <a:r>
              <a:rPr lang="mk-MK" b="1" dirty="0">
                <a:latin typeface="Tahoma" panose="020B0604030504040204" pitchFamily="34" charset="0"/>
                <a:ea typeface="Tahoma" panose="020B0604030504040204" pitchFamily="34" charset="0"/>
                <a:cs typeface="Tahoma" panose="020B0604030504040204" pitchFamily="34" charset="0"/>
              </a:rPr>
              <a:t>м</a:t>
            </a:r>
            <a:r>
              <a:rPr lang="mk-MK" b="1" dirty="0" smtClean="0">
                <a:latin typeface="Tahoma" panose="020B0604030504040204" pitchFamily="34" charset="0"/>
                <a:ea typeface="Tahoma" panose="020B0604030504040204" pitchFamily="34" charset="0"/>
                <a:cs typeface="Tahoma" panose="020B0604030504040204" pitchFamily="34" charset="0"/>
              </a:rPr>
              <a:t>етафората </a:t>
            </a:r>
            <a:r>
              <a:rPr lang="mk-MK" b="1" dirty="0">
                <a:latin typeface="Tahoma" panose="020B0604030504040204" pitchFamily="34" charset="0"/>
                <a:ea typeface="Tahoma" panose="020B0604030504040204" pitchFamily="34" charset="0"/>
                <a:cs typeface="Tahoma" panose="020B0604030504040204" pitchFamily="34" charset="0"/>
              </a:rPr>
              <a:t>– </a:t>
            </a:r>
            <a:r>
              <a:rPr lang="mk-MK" b="1" dirty="0" smtClean="0">
                <a:latin typeface="Tahoma" panose="020B0604030504040204" pitchFamily="34" charset="0"/>
                <a:ea typeface="Tahoma" panose="020B0604030504040204" pitchFamily="34" charset="0"/>
                <a:cs typeface="Tahoma" panose="020B0604030504040204" pitchFamily="34" charset="0"/>
              </a:rPr>
              <a:t>само како естетска алатка</a:t>
            </a:r>
          </a:p>
          <a:p>
            <a:pPr marL="0" indent="0">
              <a:lnSpc>
                <a:spcPct val="100000"/>
              </a:lnSpc>
              <a:buNone/>
            </a:pPr>
            <a:endParaRPr lang="mk-MK" sz="2000" b="1" dirty="0" smtClean="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000" i="1" dirty="0" smtClean="0">
                <a:latin typeface="Tahoma" panose="020B0604030504040204" pitchFamily="34" charset="0"/>
                <a:ea typeface="Tahoma" panose="020B0604030504040204" pitchFamily="34" charset="0"/>
                <a:cs typeface="Tahoma" panose="020B0604030504040204" pitchFamily="34" charset="0"/>
              </a:rPr>
              <a:t>„Приказнава </a:t>
            </a:r>
            <a:r>
              <a:rPr lang="mk-MK" sz="2000" i="1" dirty="0">
                <a:latin typeface="Tahoma" panose="020B0604030504040204" pitchFamily="34" charset="0"/>
                <a:ea typeface="Tahoma" panose="020B0604030504040204" pitchFamily="34" charset="0"/>
                <a:cs typeface="Tahoma" panose="020B0604030504040204" pitchFamily="34" charset="0"/>
              </a:rPr>
              <a:t>започна на 26 јули 1963 година. Сепак, не ѝ го знам крајот. Можеби уште трае.</a:t>
            </a: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000" i="1" dirty="0">
                <a:latin typeface="Tahoma" panose="020B0604030504040204" pitchFamily="34" charset="0"/>
                <a:ea typeface="Tahoma" panose="020B0604030504040204" pitchFamily="34" charset="0"/>
                <a:cs typeface="Tahoma" panose="020B0604030504040204" pitchFamily="34" charset="0"/>
              </a:rPr>
              <a:t>Приказните што се раскажуваат во Скопје се кругови – во преданијата зборот отскокнува како камен фрлен рамно врз водена површина, создавајќи прстени што во нарацијата ги воведувааат нејзините следни елементи, врски и личности. Пошироко, пошироко и пошироко, и потоа, некаде при крајот, прстените изчезнуваат, а заматената водена површина одново станува мазна. (...)</a:t>
            </a:r>
            <a:endParaRPr lang="en-US" sz="20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000" i="1" dirty="0">
                <a:latin typeface="Tahoma" panose="020B0604030504040204" pitchFamily="34" charset="0"/>
                <a:ea typeface="Tahoma" panose="020B0604030504040204" pitchFamily="34" charset="0"/>
                <a:cs typeface="Tahoma" panose="020B0604030504040204" pitchFamily="34" charset="0"/>
              </a:rPr>
              <a:t>Во случајот на приказната што сакам да ја опишам, круговите досегаат стотици километри – од Скопје до Варшава. А метафоричната вода, се чини, и натаму трепери и се бранува. Дополнително, чувствувам дека толку длабоко проникнав во приказнава, што за сè раскажувам како сведок, речиси како учесник.“ </a:t>
            </a:r>
            <a:r>
              <a:rPr lang="mk-MK" dirty="0"/>
              <a:t>(9</a:t>
            </a:r>
            <a:r>
              <a:rPr lang="mk-MK" dirty="0" smtClean="0"/>
              <a:t>)</a:t>
            </a:r>
          </a:p>
          <a:p>
            <a:pPr marL="0" indent="0">
              <a:buNone/>
            </a:pPr>
            <a:endParaRPr lang="mk-MK" dirty="0" smtClean="0"/>
          </a:p>
          <a:p>
            <a:r>
              <a:rPr lang="mk-MK" b="1" dirty="0" smtClean="0"/>
              <a:t>два макрохронотопа </a:t>
            </a:r>
            <a:r>
              <a:rPr lang="mk-MK" b="1" dirty="0"/>
              <a:t>– Скопје и </a:t>
            </a:r>
            <a:r>
              <a:rPr lang="mk-MK" b="1" dirty="0" smtClean="0"/>
              <a:t>Варшава</a:t>
            </a:r>
          </a:p>
          <a:p>
            <a:r>
              <a:rPr lang="mk-MK" b="1" dirty="0" smtClean="0"/>
              <a:t>многу микрохронотопи во сижето</a:t>
            </a:r>
            <a:endParaRPr lang="en-US" dirty="0"/>
          </a:p>
          <a:p>
            <a:pPr marL="0" indent="0">
              <a:buNone/>
            </a:pPr>
            <a:r>
              <a:rPr lang="mk-MK" i="1" dirty="0"/>
              <a:t> </a:t>
            </a:r>
            <a:endParaRPr lang="en-US" dirty="0"/>
          </a:p>
          <a:p>
            <a:pPr>
              <a:lnSpc>
                <a:spcPct val="100000"/>
              </a:lnSpc>
            </a:pPr>
            <a:endParaRPr lang="en-US" sz="20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709295742"/>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694177" y="804672"/>
            <a:ext cx="7850408" cy="5414013"/>
          </a:xfrm>
        </p:spPr>
        <p:txBody>
          <a:bodyPr>
            <a:normAutofit/>
          </a:bodyPr>
          <a:lstStyle/>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pPr>
            <a:endParaRPr lang="mk-MK" sz="20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pPr>
            <a:endParaRPr lang="mk-MK" sz="2000" b="1" dirty="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endParaRPr lang="mk-MK" sz="20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pPr>
            <a:r>
              <a:rPr lang="mk-MK" b="1" dirty="0" smtClean="0">
                <a:latin typeface="Tahoma" panose="020B0604030504040204" pitchFamily="34" charset="0"/>
                <a:ea typeface="Tahoma" panose="020B0604030504040204" pitchFamily="34" charset="0"/>
                <a:cs typeface="Tahoma" panose="020B0604030504040204" pitchFamily="34" charset="0"/>
              </a:rPr>
              <a:t>мемориска </a:t>
            </a:r>
            <a:r>
              <a:rPr lang="mk-MK" b="1" dirty="0">
                <a:latin typeface="Tahoma" panose="020B0604030504040204" pitchFamily="34" charset="0"/>
                <a:ea typeface="Tahoma" panose="020B0604030504040204" pitchFamily="34" charset="0"/>
                <a:cs typeface="Tahoma" panose="020B0604030504040204" pitchFamily="34" charset="0"/>
              </a:rPr>
              <a:t>проза </a:t>
            </a:r>
            <a:r>
              <a:rPr lang="mk-MK" b="1" dirty="0" smtClean="0">
                <a:latin typeface="Tahoma" panose="020B0604030504040204" pitchFamily="34" charset="0"/>
                <a:ea typeface="Tahoma" panose="020B0604030504040204" pitchFamily="34" charset="0"/>
                <a:cs typeface="Tahoma" panose="020B0604030504040204" pitchFamily="34" charset="0"/>
              </a:rPr>
              <a:t> </a:t>
            </a:r>
          </a:p>
          <a:p>
            <a:pPr>
              <a:lnSpc>
                <a:spcPct val="100000"/>
              </a:lnSpc>
            </a:pPr>
            <a:r>
              <a:rPr lang="mk-MK" b="1" dirty="0" smtClean="0">
                <a:latin typeface="Tahoma" panose="020B0604030504040204" pitchFamily="34" charset="0"/>
                <a:ea typeface="Tahoma" panose="020B0604030504040204" pitchFamily="34" charset="0"/>
                <a:cs typeface="Tahoma" panose="020B0604030504040204" pitchFamily="34" charset="0"/>
              </a:rPr>
              <a:t>интеркултурна книжевност</a:t>
            </a:r>
            <a:r>
              <a:rPr lang="mk-MK" dirty="0" smtClean="0">
                <a:latin typeface="Tahoma" panose="020B0604030504040204" pitchFamily="34" charset="0"/>
                <a:ea typeface="Tahoma" panose="020B0604030504040204" pitchFamily="34" charset="0"/>
                <a:cs typeface="Tahoma" panose="020B0604030504040204" pitchFamily="34" charset="0"/>
              </a:rPr>
              <a:t> </a:t>
            </a:r>
          </a:p>
          <a:p>
            <a:pPr>
              <a:lnSpc>
                <a:spcPct val="100000"/>
              </a:lnSpc>
            </a:pPr>
            <a:r>
              <a:rPr lang="mk-MK" b="1" dirty="0" smtClean="0">
                <a:latin typeface="Tahoma" panose="020B0604030504040204" pitchFamily="34" charset="0"/>
                <a:ea typeface="Tahoma" panose="020B0604030504040204" pitchFamily="34" charset="0"/>
                <a:cs typeface="Tahoma" panose="020B0604030504040204" pitchFamily="34" charset="0"/>
              </a:rPr>
              <a:t>поврзување </a:t>
            </a:r>
            <a:r>
              <a:rPr lang="mk-MK" b="1" dirty="0">
                <a:latin typeface="Tahoma" panose="020B0604030504040204" pitchFamily="34" charset="0"/>
                <a:ea typeface="Tahoma" panose="020B0604030504040204" pitchFamily="34" charset="0"/>
                <a:cs typeface="Tahoma" panose="020B0604030504040204" pitchFamily="34" charset="0"/>
              </a:rPr>
              <a:t>на </a:t>
            </a:r>
            <a:r>
              <a:rPr lang="mk-MK" b="1" dirty="0" smtClean="0">
                <a:latin typeface="Tahoma" panose="020B0604030504040204" pitchFamily="34" charset="0"/>
                <a:ea typeface="Tahoma" panose="020B0604030504040204" pitchFamily="34" charset="0"/>
                <a:cs typeface="Tahoma" panose="020B0604030504040204" pitchFamily="34" charset="0"/>
              </a:rPr>
              <a:t>двете култури преку траумата</a:t>
            </a:r>
          </a:p>
          <a:p>
            <a:pPr>
              <a:lnSpc>
                <a:spcPct val="100000"/>
              </a:lnSpc>
            </a:pPr>
            <a:r>
              <a:rPr lang="mk-MK" b="1" dirty="0">
                <a:latin typeface="Tahoma" panose="020B0604030504040204" pitchFamily="34" charset="0"/>
                <a:ea typeface="Tahoma" panose="020B0604030504040204" pitchFamily="34" charset="0"/>
                <a:cs typeface="Tahoma" panose="020B0604030504040204" pitchFamily="34" charset="0"/>
              </a:rPr>
              <a:t>солидарноста како средство за надминување на траумата</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09920911"/>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666744" y="137160"/>
            <a:ext cx="8403335" cy="6620256"/>
          </a:xfrm>
        </p:spPr>
        <p:txBody>
          <a:bodyPr>
            <a:normAutofit/>
          </a:bodyPr>
          <a:lstStyle/>
          <a:p>
            <a:pPr>
              <a:lnSpc>
                <a:spcPct val="100000"/>
              </a:lnSpc>
            </a:pPr>
            <a:endParaRPr lang="mk-MK" b="1" dirty="0" smtClean="0"/>
          </a:p>
          <a:p>
            <a:pPr>
              <a:lnSpc>
                <a:spcPct val="100000"/>
              </a:lnSpc>
            </a:pPr>
            <a:r>
              <a:rPr lang="mk-MK" b="1" dirty="0" smtClean="0"/>
              <a:t>игра на </a:t>
            </a:r>
            <a:r>
              <a:rPr lang="mk-MK" b="1" dirty="0"/>
              <a:t>фактивното и поетичното</a:t>
            </a:r>
            <a:endParaRPr lang="en-US" sz="2000" dirty="0">
              <a:latin typeface="Tahoma" panose="020B0604030504040204" pitchFamily="34" charset="0"/>
              <a:ea typeface="Tahoma" panose="020B0604030504040204" pitchFamily="34" charset="0"/>
              <a:cs typeface="Tahoma" panose="020B0604030504040204" pitchFamily="34" charset="0"/>
            </a:endParaRPr>
          </a:p>
        </p:txBody>
      </p:sp>
      <p:pic>
        <p:nvPicPr>
          <p:cNvPr id="1028" name="Picture 4" descr="May be an image of tex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6151" y="1092390"/>
            <a:ext cx="7909334" cy="5454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1946625"/>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9" name="Content Placeholder 8"/>
          <p:cNvSpPr>
            <a:spLocks noGrp="1"/>
          </p:cNvSpPr>
          <p:nvPr>
            <p:ph idx="1"/>
          </p:nvPr>
        </p:nvSpPr>
        <p:spPr>
          <a:xfrm>
            <a:off x="3633306" y="0"/>
            <a:ext cx="7424864" cy="6853158"/>
          </a:xfrm>
          <a:prstGeom prst="rect">
            <a:avLst/>
          </a:prstGeom>
        </p:spPr>
        <p:txBody>
          <a:bodyPr wrap="square">
            <a:spAutoFit/>
          </a:bodyPr>
          <a:lstStyle/>
          <a:p>
            <a:r>
              <a:rPr lang="mk-MK" sz="2000" b="1" dirty="0" smtClean="0">
                <a:latin typeface="Tahoma" panose="020B0604030504040204" pitchFamily="34" charset="0"/>
                <a:ea typeface="Tahoma" panose="020B0604030504040204" pitchFamily="34" charset="0"/>
              </a:rPr>
              <a:t>извори </a:t>
            </a:r>
            <a:r>
              <a:rPr lang="mk-MK" sz="2000" b="1" dirty="0">
                <a:latin typeface="Tahoma" panose="020B0604030504040204" pitchFamily="34" charset="0"/>
                <a:ea typeface="Tahoma" panose="020B0604030504040204" pitchFamily="34" charset="0"/>
              </a:rPr>
              <a:t>на документарниот </a:t>
            </a:r>
            <a:r>
              <a:rPr lang="mk-MK" sz="2000" b="1" dirty="0" smtClean="0">
                <a:latin typeface="Tahoma" panose="020B0604030504040204" pitchFamily="34" charset="0"/>
                <a:ea typeface="Tahoma" panose="020B0604030504040204" pitchFamily="34" charset="0"/>
              </a:rPr>
              <a:t>материјал</a:t>
            </a:r>
          </a:p>
          <a:p>
            <a:pPr marL="0" indent="0">
              <a:buNone/>
            </a:pPr>
            <a:endParaRPr lang="mk-MK" sz="2000" b="1" dirty="0" smtClean="0">
              <a:latin typeface="Tahoma" panose="020B0604030504040204" pitchFamily="34" charset="0"/>
              <a:ea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поетски творби – целосни или извадоци (од македонски поети и од полските учесници во архитектонскиот тим</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извадоци </a:t>
            </a:r>
            <a:r>
              <a:rPr lang="mk-MK" sz="1100" b="1" dirty="0">
                <a:latin typeface="Tahoma" panose="020B0604030504040204" pitchFamily="34" charset="0"/>
                <a:ea typeface="Tahoma" panose="020B0604030504040204" pitchFamily="34" charset="0"/>
                <a:cs typeface="Tahoma" panose="020B0604030504040204" pitchFamily="34" charset="0"/>
              </a:rPr>
              <a:t>од прозни </a:t>
            </a:r>
            <a:r>
              <a:rPr lang="mk-MK" sz="1100" b="1" dirty="0" smtClean="0">
                <a:latin typeface="Tahoma" panose="020B0604030504040204" pitchFamily="34" charset="0"/>
                <a:ea typeface="Tahoma" panose="020B0604030504040204" pitchFamily="34" charset="0"/>
                <a:cs typeface="Tahoma" panose="020B0604030504040204" pitchFamily="34" charset="0"/>
              </a:rPr>
              <a:t>дела</a:t>
            </a:r>
            <a:endParaRPr lang="en-US" sz="1100" b="1" dirty="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легенди</a:t>
            </a:r>
            <a:endParaRPr lang="en-US" sz="1100" b="1" dirty="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анегдоти</a:t>
            </a:r>
            <a:endParaRPr lang="en-US" sz="1100" b="1" dirty="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афоризми</a:t>
            </a:r>
            <a:endParaRPr lang="en-US" sz="1100" b="1" dirty="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делови </a:t>
            </a:r>
            <a:r>
              <a:rPr lang="mk-MK" sz="1100" b="1" dirty="0">
                <a:latin typeface="Tahoma" panose="020B0604030504040204" pitchFamily="34" charset="0"/>
                <a:ea typeface="Tahoma" panose="020B0604030504040204" pitchFamily="34" charset="0"/>
                <a:cs typeface="Tahoma" panose="020B0604030504040204" pitchFamily="34" charset="0"/>
              </a:rPr>
              <a:t>од </a:t>
            </a:r>
            <a:r>
              <a:rPr lang="mk-MK" sz="1100" b="1" dirty="0" smtClean="0">
                <a:latin typeface="Tahoma" panose="020B0604030504040204" pitchFamily="34" charset="0"/>
                <a:ea typeface="Tahoma" panose="020B0604030504040204" pitchFamily="34" charset="0"/>
                <a:cs typeface="Tahoma" panose="020B0604030504040204" pitchFamily="34" charset="0"/>
              </a:rPr>
              <a:t>патописи</a:t>
            </a:r>
            <a:endParaRPr lang="en-US" sz="1100" b="1" dirty="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дневнички </a:t>
            </a:r>
            <a:r>
              <a:rPr lang="mk-MK" sz="1100" b="1" dirty="0" smtClean="0">
                <a:latin typeface="Tahoma" panose="020B0604030504040204" pitchFamily="34" charset="0"/>
                <a:ea typeface="Tahoma" panose="020B0604030504040204" pitchFamily="34" charset="0"/>
                <a:cs typeface="Tahoma" panose="020B0604030504040204" pitchFamily="34" charset="0"/>
              </a:rPr>
              <a:t>записи</a:t>
            </a: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извадоци од филмови и радиоемисии</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извадоци од стручна литература</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извадоци од стручни предавања</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официјални статистички податоци</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анкетни прашања и одговори</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делови од лична преписка</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државнички и дипломатски дописи</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државнички и дипломатски разговори</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едукативни содржини</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музејски каталози</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урбанистички и архитектонски постулати</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прогласи</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стручна кореспонденција</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административни документи</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извештаи</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делови од интервјуа што ги води авторката</a:t>
            </a:r>
            <a:endParaRPr lang="en-US" sz="1100" b="1" dirty="0" smtClean="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600"/>
              </a:spcBef>
            </a:pPr>
            <a:r>
              <a:rPr lang="mk-MK" sz="1100" b="1" dirty="0" smtClean="0">
                <a:latin typeface="Tahoma" panose="020B0604030504040204" pitchFamily="34" charset="0"/>
                <a:ea typeface="Tahoma" panose="020B0604030504040204" pitchFamily="34" charset="0"/>
                <a:cs typeface="Tahoma" panose="020B0604030504040204" pitchFamily="34" charset="0"/>
              </a:rPr>
              <a:t>делови од разговори и од лична преписка на авторката итн.</a:t>
            </a:r>
            <a:endParaRPr lang="en-US" sz="1100" dirty="0"/>
          </a:p>
        </p:txBody>
      </p:sp>
    </p:spTree>
    <p:extLst>
      <p:ext uri="{BB962C8B-B14F-4D97-AF65-F5344CB8AC3E}">
        <p14:creationId xmlns:p14="http://schemas.microsoft.com/office/powerpoint/2010/main" val="898623156"/>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593592" y="164592"/>
            <a:ext cx="8439911" cy="6574536"/>
          </a:xfrm>
        </p:spPr>
        <p:txBody>
          <a:bodyPr>
            <a:normAutofit/>
          </a:bodyPr>
          <a:lstStyle/>
          <a:p>
            <a:pPr marL="0" indent="0">
              <a:lnSpc>
                <a:spcPct val="100000"/>
              </a:lnSpc>
              <a:buNone/>
            </a:pPr>
            <a:endParaRPr lang="mk-MK" dirty="0">
              <a:latin typeface="Tahoma" panose="020B0604030504040204" pitchFamily="34" charset="0"/>
              <a:ea typeface="Tahoma" panose="020B0604030504040204" pitchFamily="34" charset="0"/>
              <a:cs typeface="Tahoma" panose="020B0604030504040204" pitchFamily="34" charset="0"/>
            </a:endParaRPr>
          </a:p>
          <a:p>
            <a:pPr>
              <a:lnSpc>
                <a:spcPct val="100000"/>
              </a:lnSpc>
            </a:pPr>
            <a:r>
              <a:rPr lang="mk-MK" b="1" dirty="0" smtClean="0"/>
              <a:t>јазичните функционални </a:t>
            </a:r>
            <a:r>
              <a:rPr lang="mk-MK" b="1" dirty="0"/>
              <a:t>стилови како </a:t>
            </a:r>
            <a:r>
              <a:rPr lang="mk-MK" b="1" dirty="0" smtClean="0"/>
              <a:t>хронотопи</a:t>
            </a:r>
          </a:p>
          <a:p>
            <a:pPr>
              <a:lnSpc>
                <a:spcPct val="100000"/>
              </a:lnSpc>
            </a:pPr>
            <a:endParaRPr lang="mk-MK" sz="2000" b="1" dirty="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r>
              <a:rPr lang="mk-MK" dirty="0" smtClean="0">
                <a:latin typeface="Tahoma" panose="020B0604030504040204" pitchFamily="34" charset="0"/>
                <a:ea typeface="Tahoma" panose="020B0604030504040204" pitchFamily="34" charset="0"/>
                <a:cs typeface="Tahoma" panose="020B0604030504040204" pitchFamily="34" charset="0"/>
              </a:rPr>
              <a:t> Разговорен </a:t>
            </a:r>
            <a:r>
              <a:rPr lang="mk-MK" dirty="0">
                <a:latin typeface="Tahoma" panose="020B0604030504040204" pitchFamily="34" charset="0"/>
                <a:ea typeface="Tahoma" panose="020B0604030504040204" pitchFamily="34" charset="0"/>
                <a:cs typeface="Tahoma" panose="020B0604030504040204" pitchFamily="34" charset="0"/>
              </a:rPr>
              <a:t>функционален </a:t>
            </a:r>
            <a:r>
              <a:rPr lang="mk-MK" dirty="0" smtClean="0">
                <a:latin typeface="Tahoma" panose="020B0604030504040204" pitchFamily="34" charset="0"/>
                <a:ea typeface="Tahoma" panose="020B0604030504040204" pitchFamily="34" charset="0"/>
                <a:cs typeface="Tahoma" panose="020B0604030504040204" pitchFamily="34" charset="0"/>
              </a:rPr>
              <a:t>стил</a:t>
            </a:r>
            <a:endParaRPr lang="en-US"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i="1" dirty="0">
                <a:latin typeface="Tahoma" panose="020B0604030504040204" pitchFamily="34" charset="0"/>
                <a:ea typeface="Tahoma" panose="020B0604030504040204" pitchFamily="34" charset="0"/>
                <a:cs typeface="Tahoma" panose="020B0604030504040204" pitchFamily="34" charset="0"/>
              </a:rPr>
              <a:t>- А кога беше собирањето на даровите?</a:t>
            </a:r>
            <a:endParaRPr lang="en-US"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i="1" dirty="0">
                <a:latin typeface="Tahoma" panose="020B0604030504040204" pitchFamily="34" charset="0"/>
                <a:ea typeface="Tahoma" panose="020B0604030504040204" pitchFamily="34" charset="0"/>
                <a:cs typeface="Tahoma" panose="020B0604030504040204" pitchFamily="34" charset="0"/>
              </a:rPr>
              <a:t>- Не се сеќавам точно...</a:t>
            </a:r>
            <a:endParaRPr lang="en-US"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i="1" dirty="0">
                <a:latin typeface="Tahoma" panose="020B0604030504040204" pitchFamily="34" charset="0"/>
                <a:ea typeface="Tahoma" panose="020B0604030504040204" pitchFamily="34" charset="0"/>
                <a:cs typeface="Tahoma" panose="020B0604030504040204" pitchFamily="34" charset="0"/>
              </a:rPr>
              <a:t>- Во 1963?</a:t>
            </a:r>
            <a:endParaRPr lang="en-US"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i="1" dirty="0">
                <a:latin typeface="Tahoma" panose="020B0604030504040204" pitchFamily="34" charset="0"/>
                <a:ea typeface="Tahoma" panose="020B0604030504040204" pitchFamily="34" charset="0"/>
                <a:cs typeface="Tahoma" panose="020B0604030504040204" pitchFamily="34" charset="0"/>
              </a:rPr>
              <a:t>- Не, некако подоцна...</a:t>
            </a:r>
            <a:endParaRPr lang="en-US"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i="1" dirty="0">
                <a:latin typeface="Tahoma" panose="020B0604030504040204" pitchFamily="34" charset="0"/>
                <a:ea typeface="Tahoma" panose="020B0604030504040204" pitchFamily="34" charset="0"/>
                <a:cs typeface="Tahoma" panose="020B0604030504040204" pitchFamily="34" charset="0"/>
              </a:rPr>
              <a:t>- Организирано ли беше?</a:t>
            </a:r>
            <a:endParaRPr lang="en-US"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i="1" dirty="0">
                <a:latin typeface="Tahoma" panose="020B0604030504040204" pitchFamily="34" charset="0"/>
                <a:ea typeface="Tahoma" panose="020B0604030504040204" pitchFamily="34" charset="0"/>
                <a:cs typeface="Tahoma" panose="020B0604030504040204" pitchFamily="34" charset="0"/>
              </a:rPr>
              <a:t>- Сигурно да, тогаш сè беше организирано и управувано централно... </a:t>
            </a:r>
            <a:r>
              <a:rPr lang="mk-MK" dirty="0">
                <a:latin typeface="Tahoma" panose="020B0604030504040204" pitchFamily="34" charset="0"/>
                <a:ea typeface="Tahoma" panose="020B0604030504040204" pitchFamily="34" charset="0"/>
                <a:cs typeface="Tahoma" panose="020B0604030504040204" pitchFamily="34" charset="0"/>
              </a:rPr>
              <a:t>(352)</a:t>
            </a:r>
            <a:endParaRPr lang="en-US"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i="1" dirty="0"/>
              <a:t> </a:t>
            </a:r>
            <a:endParaRPr lang="en-US" dirty="0"/>
          </a:p>
          <a:p>
            <a:pPr>
              <a:lnSpc>
                <a:spcPct val="100000"/>
              </a:lnSpc>
            </a:pPr>
            <a:endParaRPr lang="en-US" sz="20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96692827"/>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38A195E-584A-485A-BECD-66468900B9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40177A7-740C-43C7-8F2D-BD7067F12C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06393" cy="6858000"/>
          </a:xfrm>
          <a:prstGeom prst="rect">
            <a:avLst/>
          </a:prstGeom>
          <a:solidFill>
            <a:schemeClr val="bg1">
              <a:lumMod val="95000"/>
              <a:lumOff val="5000"/>
            </a:schemeClr>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2" name="Picture 11">
            <a:extLst>
              <a:ext uri="{FF2B5EF4-FFF2-40B4-BE49-F238E27FC236}">
                <a16:creationId xmlns:a16="http://schemas.microsoft.com/office/drawing/2014/main" id="{FF525AAA-82CE-4027-A26C-B0EFFD856F2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534"/>
          <a:stretch/>
        </p:blipFill>
        <p:spPr>
          <a:xfrm rot="5400000" flipH="1" flipV="1">
            <a:off x="-1265719" y="2187575"/>
            <a:ext cx="6857999" cy="2482850"/>
          </a:xfrm>
          <a:prstGeom prst="rect">
            <a:avLst/>
          </a:prstGeom>
        </p:spPr>
      </p:pic>
      <p:sp>
        <p:nvSpPr>
          <p:cNvPr id="3" name="Content Placeholder 2">
            <a:extLst>
              <a:ext uri="{FF2B5EF4-FFF2-40B4-BE49-F238E27FC236}">
                <a16:creationId xmlns:a16="http://schemas.microsoft.com/office/drawing/2014/main" id="{9F541FAF-730D-47FE-9638-C05616C31320}"/>
              </a:ext>
            </a:extLst>
          </p:cNvPr>
          <p:cNvSpPr>
            <a:spLocks noGrp="1"/>
          </p:cNvSpPr>
          <p:nvPr>
            <p:ph idx="1"/>
          </p:nvPr>
        </p:nvSpPr>
        <p:spPr>
          <a:xfrm>
            <a:off x="3603670" y="155448"/>
            <a:ext cx="8391053" cy="6318503"/>
          </a:xfrm>
        </p:spPr>
        <p:txBody>
          <a:bodyPr>
            <a:normAutofit fontScale="70000" lnSpcReduction="20000"/>
          </a:bodyPr>
          <a:lstStyle/>
          <a:p>
            <a:pPr marL="0" indent="0">
              <a:lnSpc>
                <a:spcPct val="100000"/>
              </a:lnSpc>
              <a:buNone/>
            </a:pPr>
            <a:endParaRPr lang="mk-MK" dirty="0" smtClean="0">
              <a:latin typeface="Tahoma" panose="020B0604030504040204" pitchFamily="34" charset="0"/>
              <a:ea typeface="Tahoma" panose="020B0604030504040204" pitchFamily="34" charset="0"/>
              <a:cs typeface="Tahoma" panose="020B0604030504040204" pitchFamily="34" charset="0"/>
            </a:endParaRPr>
          </a:p>
          <a:p>
            <a:pPr marL="0" indent="0">
              <a:lnSpc>
                <a:spcPct val="100000"/>
              </a:lnSpc>
              <a:buNone/>
            </a:pPr>
            <a:endParaRPr lang="mk-MK" sz="3100" dirty="0" smtClean="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r>
              <a:rPr lang="mk-MK" sz="3100" dirty="0" smtClean="0">
                <a:latin typeface="Tahoma" panose="020B0604030504040204" pitchFamily="34" charset="0"/>
                <a:ea typeface="Tahoma" panose="020B0604030504040204" pitchFamily="34" charset="0"/>
                <a:cs typeface="Tahoma" panose="020B0604030504040204" pitchFamily="34" charset="0"/>
              </a:rPr>
              <a:t> Уметничколитературен функционален стил</a:t>
            </a:r>
          </a:p>
          <a:p>
            <a:pPr>
              <a:buFont typeface="Wingdings" panose="05000000000000000000" pitchFamily="2" charset="2"/>
              <a:buChar char="Ø"/>
            </a:pPr>
            <a:endParaRPr lang="en-US" sz="23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300" i="1" dirty="0">
                <a:latin typeface="Tahoma" panose="020B0604030504040204" pitchFamily="34" charset="0"/>
                <a:ea typeface="Tahoma" panose="020B0604030504040204" pitchFamily="34" charset="0"/>
                <a:cs typeface="Tahoma" panose="020B0604030504040204" pitchFamily="34" charset="0"/>
              </a:rPr>
              <a:t>(...) Сепак, пишувајте ми на адреса: Скопје,</a:t>
            </a:r>
            <a:endParaRPr lang="en-US" sz="23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300" i="1" dirty="0">
                <a:latin typeface="Tahoma" panose="020B0604030504040204" pitchFamily="34" charset="0"/>
                <a:ea typeface="Tahoma" panose="020B0604030504040204" pitchFamily="34" charset="0"/>
                <a:cs typeface="Tahoma" panose="020B0604030504040204" pitchFamily="34" charset="0"/>
              </a:rPr>
              <a:t>град во кој Месечината</a:t>
            </a:r>
            <a:endParaRPr lang="en-US" sz="23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300" i="1" dirty="0">
                <a:latin typeface="Tahoma" panose="020B0604030504040204" pitchFamily="34" charset="0"/>
                <a:ea typeface="Tahoma" panose="020B0604030504040204" pitchFamily="34" charset="0"/>
                <a:cs typeface="Tahoma" panose="020B0604030504040204" pitchFamily="34" charset="0"/>
              </a:rPr>
              <a:t>смета за своја должност</a:t>
            </a:r>
            <a:endParaRPr lang="en-US" sz="23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300" i="1" dirty="0">
                <a:latin typeface="Tahoma" panose="020B0604030504040204" pitchFamily="34" charset="0"/>
                <a:ea typeface="Tahoma" panose="020B0604030504040204" pitchFamily="34" charset="0"/>
                <a:cs typeface="Tahoma" panose="020B0604030504040204" pitchFamily="34" charset="0"/>
              </a:rPr>
              <a:t>да ги измеша картите</a:t>
            </a:r>
            <a:endParaRPr lang="en-US" sz="23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300" i="1" dirty="0">
                <a:latin typeface="Tahoma" panose="020B0604030504040204" pitchFamily="34" charset="0"/>
                <a:ea typeface="Tahoma" panose="020B0604030504040204" pitchFamily="34" charset="0"/>
                <a:cs typeface="Tahoma" panose="020B0604030504040204" pitchFamily="34" charset="0"/>
              </a:rPr>
              <a:t>на можното и на невозможното.</a:t>
            </a:r>
            <a:endParaRPr lang="en-US" sz="23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300" dirty="0">
                <a:latin typeface="Tahoma" panose="020B0604030504040204" pitchFamily="34" charset="0"/>
                <a:ea typeface="Tahoma" panose="020B0604030504040204" pitchFamily="34" charset="0"/>
                <a:cs typeface="Tahoma" panose="020B0604030504040204" pitchFamily="34" charset="0"/>
              </a:rPr>
              <a:t> </a:t>
            </a:r>
            <a:endParaRPr lang="en-US" sz="23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300" dirty="0">
                <a:latin typeface="Tahoma" panose="020B0604030504040204" pitchFamily="34" charset="0"/>
                <a:ea typeface="Tahoma" panose="020B0604030504040204" pitchFamily="34" charset="0"/>
                <a:cs typeface="Tahoma" panose="020B0604030504040204" pitchFamily="34" charset="0"/>
              </a:rPr>
              <a:t>Влада Урошевиќ, </a:t>
            </a:r>
            <a:r>
              <a:rPr lang="mk-MK" sz="2300" i="1" dirty="0">
                <a:latin typeface="Tahoma" panose="020B0604030504040204" pitchFamily="34" charset="0"/>
                <a:ea typeface="Tahoma" panose="020B0604030504040204" pitchFamily="34" charset="0"/>
                <a:cs typeface="Tahoma" panose="020B0604030504040204" pitchFamily="34" charset="0"/>
              </a:rPr>
              <a:t>Ноќ на полна месечина над Скопје </a:t>
            </a:r>
            <a:r>
              <a:rPr lang="mk-MK" sz="2300" dirty="0">
                <a:latin typeface="Tahoma" panose="020B0604030504040204" pitchFamily="34" charset="0"/>
                <a:ea typeface="Tahoma" panose="020B0604030504040204" pitchFamily="34" charset="0"/>
                <a:cs typeface="Tahoma" panose="020B0604030504040204" pitchFamily="34" charset="0"/>
              </a:rPr>
              <a:t>(9)</a:t>
            </a:r>
            <a:endParaRPr lang="en-US" sz="23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300" dirty="0">
                <a:latin typeface="Tahoma" panose="020B0604030504040204" pitchFamily="34" charset="0"/>
                <a:ea typeface="Tahoma" panose="020B0604030504040204" pitchFamily="34" charset="0"/>
                <a:cs typeface="Tahoma" panose="020B0604030504040204" pitchFamily="34" charset="0"/>
              </a:rPr>
              <a:t> </a:t>
            </a:r>
            <a:endParaRPr lang="en-US" sz="23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300" dirty="0">
                <a:latin typeface="Tahoma" panose="020B0604030504040204" pitchFamily="34" charset="0"/>
                <a:ea typeface="Tahoma" panose="020B0604030504040204" pitchFamily="34" charset="0"/>
                <a:cs typeface="Tahoma" panose="020B0604030504040204" pitchFamily="34" charset="0"/>
              </a:rPr>
              <a:t> </a:t>
            </a:r>
            <a:endParaRPr lang="en-US" sz="2300" dirty="0">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r>
              <a:rPr lang="mk-MK" sz="3100" dirty="0" smtClean="0">
                <a:latin typeface="Tahoma" panose="020B0604030504040204" pitchFamily="34" charset="0"/>
                <a:ea typeface="Tahoma" panose="020B0604030504040204" pitchFamily="34" charset="0"/>
                <a:cs typeface="Tahoma" panose="020B0604030504040204" pitchFamily="34" charset="0"/>
              </a:rPr>
              <a:t> Публицистички </a:t>
            </a:r>
            <a:r>
              <a:rPr lang="mk-MK" sz="3100" dirty="0">
                <a:latin typeface="Tahoma" panose="020B0604030504040204" pitchFamily="34" charset="0"/>
                <a:ea typeface="Tahoma" panose="020B0604030504040204" pitchFamily="34" charset="0"/>
                <a:cs typeface="Tahoma" panose="020B0604030504040204" pitchFamily="34" charset="0"/>
              </a:rPr>
              <a:t>функционален стил – </a:t>
            </a:r>
            <a:r>
              <a:rPr lang="mk-MK" sz="3100" dirty="0" smtClean="0">
                <a:latin typeface="Tahoma" panose="020B0604030504040204" pitchFamily="34" charset="0"/>
                <a:ea typeface="Tahoma" panose="020B0604030504040204" pitchFamily="34" charset="0"/>
                <a:cs typeface="Tahoma" panose="020B0604030504040204" pitchFamily="34" charset="0"/>
              </a:rPr>
              <a:t>новинарски потстил</a:t>
            </a:r>
            <a:endParaRPr lang="en-US" sz="31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mk-MK" sz="2300" dirty="0">
                <a:latin typeface="Tahoma" panose="020B0604030504040204" pitchFamily="34" charset="0"/>
                <a:ea typeface="Tahoma" panose="020B0604030504040204" pitchFamily="34" charset="0"/>
                <a:cs typeface="Tahoma" panose="020B0604030504040204" pitchFamily="34" charset="0"/>
              </a:rPr>
              <a:t> </a:t>
            </a:r>
            <a:endParaRPr lang="en-US" sz="2300" dirty="0">
              <a:latin typeface="Tahoma" panose="020B0604030504040204" pitchFamily="34" charset="0"/>
              <a:ea typeface="Tahoma" panose="020B0604030504040204" pitchFamily="34" charset="0"/>
              <a:cs typeface="Tahoma" panose="020B0604030504040204" pitchFamily="34" charset="0"/>
            </a:endParaRPr>
          </a:p>
          <a:p>
            <a:pPr marL="0" indent="0">
              <a:lnSpc>
                <a:spcPct val="170000"/>
              </a:lnSpc>
              <a:buNone/>
            </a:pPr>
            <a:r>
              <a:rPr lang="mk-MK" sz="2300" i="1" dirty="0">
                <a:latin typeface="Tahoma" panose="020B0604030504040204" pitchFamily="34" charset="0"/>
                <a:ea typeface="Tahoma" panose="020B0604030504040204" pitchFamily="34" charset="0"/>
                <a:cs typeface="Tahoma" panose="020B0604030504040204" pitchFamily="34" charset="0"/>
              </a:rPr>
              <a:t>„Зборува Радио Скопје. Ви се јавуваме од импровизираното студио со својата прва емисија од катастрофалниот земјотрес што утринава, на 26 јули, во 5 часот и 17 минути го снајде нашиот град.“ </a:t>
            </a:r>
            <a:r>
              <a:rPr lang="mk-MK" sz="2300" dirty="0">
                <a:latin typeface="Tahoma" panose="020B0604030504040204" pitchFamily="34" charset="0"/>
                <a:ea typeface="Tahoma" panose="020B0604030504040204" pitchFamily="34" charset="0"/>
                <a:cs typeface="Tahoma" panose="020B0604030504040204" pitchFamily="34" charset="0"/>
              </a:rPr>
              <a:t>(11)</a:t>
            </a:r>
            <a:endParaRPr lang="en-US" sz="23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36205968"/>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BEB954-4024-4CCF-A9D6-4C00FDC028D9}">
  <ds:schemaRefs>
    <ds:schemaRef ds:uri="http://schemas.microsoft.com/sharepoint/v3/contenttype/forms"/>
  </ds:schemaRefs>
</ds:datastoreItem>
</file>

<file path=customXml/itemProps2.xml><?xml version="1.0" encoding="utf-8"?>
<ds:datastoreItem xmlns:ds="http://schemas.openxmlformats.org/officeDocument/2006/customXml" ds:itemID="{4710EE66-8707-456F-8F2E-091D581CB030}">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AB96CC85-5758-41C0-8EFD-737AFB6912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Vapor Trail design</Template>
  <TotalTime>0</TotalTime>
  <Words>1402</Words>
  <Application>Microsoft Office PowerPoint</Application>
  <PresentationFormat>Widescreen</PresentationFormat>
  <Paragraphs>184</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Century Gothic</vt:lpstr>
      <vt:lpstr>Tahoma</vt:lpstr>
      <vt:lpstr>Wingdings</vt:lpstr>
      <vt:lpstr>Vapor Trail</vt:lpstr>
      <vt:lpstr>Międzynarodowa Konferencja Naukowa WROCŁAWSKIE SPOTKANIA MACEDONISTYCZNE JĘZYK, LITERATURA, KULTURA 26–27 października 2023 r.     ЛИНГВОСТИЛИСТИЧКАТА И ДОКУМЕНТАРНАТА РАМКА  НА КНИГАТА „ВАРШАВА ГО ИСЦРТУВА СКОПЈЕ“  [Кинга Нетман-Мултановска; (превод од полски јазик Филип Димевски).  Скопје: Бегемот, 2023. – 480 стр.]</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2023-10-23T13:33:17Z</dcterms:created>
  <dcterms:modified xsi:type="dcterms:W3CDTF">2023-10-23T15:23:17Z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