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1" r:id="rId4"/>
  </p:sldMasterIdLst>
  <p:notesMasterIdLst>
    <p:notesMasterId r:id="rId6"/>
  </p:notesMasterIdLst>
  <p:sldIdLst>
    <p:sldId id="27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20" autoAdjust="0"/>
  </p:normalViewPr>
  <p:slideViewPr>
    <p:cSldViewPr snapToGrid="0">
      <p:cViewPr varScale="1"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700">
        <a:latin typeface="+mn-lt"/>
        <a:ea typeface="+mn-ea"/>
        <a:cs typeface="+mn-cs"/>
        <a:sym typeface="Arial"/>
      </a:defRPr>
    </a:lvl1pPr>
    <a:lvl2pPr indent="114300" defTabSz="584200" latinLnBrk="0">
      <a:defRPr sz="700">
        <a:latin typeface="+mn-lt"/>
        <a:ea typeface="+mn-ea"/>
        <a:cs typeface="+mn-cs"/>
        <a:sym typeface="Arial"/>
      </a:defRPr>
    </a:lvl2pPr>
    <a:lvl3pPr indent="228600" defTabSz="584200" latinLnBrk="0">
      <a:defRPr sz="700">
        <a:latin typeface="+mn-lt"/>
        <a:ea typeface="+mn-ea"/>
        <a:cs typeface="+mn-cs"/>
        <a:sym typeface="Arial"/>
      </a:defRPr>
    </a:lvl3pPr>
    <a:lvl4pPr indent="342900" defTabSz="584200" latinLnBrk="0">
      <a:defRPr sz="700">
        <a:latin typeface="+mn-lt"/>
        <a:ea typeface="+mn-ea"/>
        <a:cs typeface="+mn-cs"/>
        <a:sym typeface="Arial"/>
      </a:defRPr>
    </a:lvl4pPr>
    <a:lvl5pPr indent="457200" defTabSz="584200" latinLnBrk="0">
      <a:defRPr sz="700">
        <a:latin typeface="+mn-lt"/>
        <a:ea typeface="+mn-ea"/>
        <a:cs typeface="+mn-cs"/>
        <a:sym typeface="Arial"/>
      </a:defRPr>
    </a:lvl5pPr>
    <a:lvl6pPr indent="571500" defTabSz="584200" latinLnBrk="0">
      <a:defRPr sz="700">
        <a:latin typeface="+mn-lt"/>
        <a:ea typeface="+mn-ea"/>
        <a:cs typeface="+mn-cs"/>
        <a:sym typeface="Arial"/>
      </a:defRPr>
    </a:lvl6pPr>
    <a:lvl7pPr indent="685800" defTabSz="584200" latinLnBrk="0">
      <a:defRPr sz="700">
        <a:latin typeface="+mn-lt"/>
        <a:ea typeface="+mn-ea"/>
        <a:cs typeface="+mn-cs"/>
        <a:sym typeface="Arial"/>
      </a:defRPr>
    </a:lvl7pPr>
    <a:lvl8pPr indent="800100" defTabSz="584200" latinLnBrk="0">
      <a:defRPr sz="700">
        <a:latin typeface="+mn-lt"/>
        <a:ea typeface="+mn-ea"/>
        <a:cs typeface="+mn-cs"/>
        <a:sym typeface="Arial"/>
      </a:defRPr>
    </a:lvl8pPr>
    <a:lvl9pPr indent="914400" defTabSz="584200" latinLnBrk="0">
      <a:defRPr sz="7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4E266-5606-7642-B0C1-60A87F29369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922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0640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458323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409729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832795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92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7752394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0967731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63521775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5166384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999814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87687481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46922741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569154884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31065783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30441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4429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1907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53594120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1901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385199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69837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449237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96878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305432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7967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2" r:id="rId21"/>
    <p:sldLayoutId id="2147483685" r:id="rId22"/>
    <p:sldLayoutId id="2147483686" r:id="rId23"/>
    <p:sldLayoutId id="2147483687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249555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325100" y="0"/>
            <a:ext cx="1857375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37479713-3D99-491D-9365-51F6ED7312A9}"/>
              </a:ext>
            </a:extLst>
          </p:cNvPr>
          <p:cNvSpPr txBox="1"/>
          <p:nvPr/>
        </p:nvSpPr>
        <p:spPr>
          <a:xfrm>
            <a:off x="10334625" y="6000750"/>
            <a:ext cx="1809750" cy="124906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800" dirty="0" smtClean="0"/>
              <a:t>CONTACT</a:t>
            </a:r>
            <a:endParaRPr sz="800" dirty="0"/>
          </a:p>
        </p:txBody>
      </p:sp>
      <p:sp>
        <p:nvSpPr>
          <p:cNvPr id="9" name="Rectangle 5">
            <a:extLst>
              <a:ext uri="{FF2B5EF4-FFF2-40B4-BE49-F238E27FC236}">
                <a16:creationId xmlns="" xmlns:a16="http://schemas.microsoft.com/office/drawing/2014/main" id="{4888E2B0-694A-4036-9A32-B2A88574F1F8}"/>
              </a:ext>
            </a:extLst>
          </p:cNvPr>
          <p:cNvSpPr txBox="1"/>
          <p:nvPr/>
        </p:nvSpPr>
        <p:spPr>
          <a:xfrm>
            <a:off x="53340" y="669673"/>
            <a:ext cx="2442211" cy="661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Blagica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Krsteska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,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Boro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Ilievski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, Rubens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Jovanovic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,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Gligor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Ristovski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,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Slavica</a:t>
            </a:r>
            <a:r>
              <a:rPr lang="en-US" sz="9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900" dirty="0" err="1" smtClean="0">
                <a:solidFill>
                  <a:schemeClr val="bg1"/>
                </a:solidFill>
                <a:latin typeface="Arial Narrow" pitchFamily="34" charset="0"/>
              </a:rPr>
              <a:t>Kostadinova-Kunovska</a:t>
            </a:r>
            <a:endParaRPr lang="en-US" sz="9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endParaRPr lang="en-US" sz="900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/>
            <a:r>
              <a:rPr lang="en-US" sz="800" i="1" dirty="0" smtClean="0">
                <a:solidFill>
                  <a:schemeClr val="bg1"/>
                </a:solidFill>
                <a:latin typeface="Arial Narrow" pitchFamily="34" charset="0"/>
              </a:rPr>
              <a:t>Institute of pathology, Faculty of Medicine, University </a:t>
            </a:r>
            <a:r>
              <a:rPr lang="mk-MK" sz="800" i="1" dirty="0" smtClean="0">
                <a:solidFill>
                  <a:schemeClr val="bg1"/>
                </a:solidFill>
                <a:latin typeface="Arial Narrow" pitchFamily="34" charset="0"/>
              </a:rPr>
              <a:t>„</a:t>
            </a:r>
            <a:r>
              <a:rPr lang="en-GB" sz="800" i="1" dirty="0" smtClean="0">
                <a:solidFill>
                  <a:schemeClr val="bg1"/>
                </a:solidFill>
                <a:latin typeface="Arial Narrow" pitchFamily="34" charset="0"/>
              </a:rPr>
              <a:t>Ss. Cyril and Methodius</a:t>
            </a:r>
            <a:r>
              <a:rPr lang="mk-MK" sz="800" i="1" dirty="0" smtClean="0">
                <a:solidFill>
                  <a:schemeClr val="bg1"/>
                </a:solidFill>
                <a:latin typeface="Arial Narrow" pitchFamily="34" charset="0"/>
              </a:rPr>
              <a:t>“</a:t>
            </a:r>
            <a:r>
              <a:rPr lang="en-GB" sz="800" i="1" dirty="0" smtClean="0">
                <a:solidFill>
                  <a:schemeClr val="bg1"/>
                </a:solidFill>
                <a:latin typeface="Arial Narrow" pitchFamily="34" charset="0"/>
              </a:rPr>
              <a:t> in Skopje, North Macedonia</a:t>
            </a:r>
            <a:r>
              <a:rPr sz="800" i="1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sz="8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="" xmlns:a16="http://schemas.microsoft.com/office/drawing/2014/main" id="{1DF07DA0-A8CA-4A83-92CD-2419FA30C650}"/>
              </a:ext>
            </a:extLst>
          </p:cNvPr>
          <p:cNvSpPr txBox="1"/>
          <p:nvPr/>
        </p:nvSpPr>
        <p:spPr>
          <a:xfrm>
            <a:off x="76201" y="1462785"/>
            <a:ext cx="2362200" cy="310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US" sz="800" dirty="0" smtClean="0">
              <a:solidFill>
                <a:schemeClr val="bg1"/>
              </a:solidFill>
            </a:endParaRPr>
          </a:p>
          <a:p>
            <a:r>
              <a:rPr lang="en-US" sz="800" dirty="0" smtClean="0">
                <a:solidFill>
                  <a:schemeClr val="bg1"/>
                </a:solidFill>
              </a:rPr>
              <a:t>Melanoma in nipple-areola complex is extremely rare and in differential diagnosis must be distinguished between Paget disease, melanoma from </a:t>
            </a:r>
            <a:r>
              <a:rPr lang="en-US" sz="800" dirty="0" err="1" smtClean="0">
                <a:solidFill>
                  <a:schemeClr val="bg1"/>
                </a:solidFill>
              </a:rPr>
              <a:t>extramammary</a:t>
            </a:r>
            <a:r>
              <a:rPr lang="en-US" sz="800" dirty="0" smtClean="0">
                <a:solidFill>
                  <a:schemeClr val="bg1"/>
                </a:solidFill>
              </a:rPr>
              <a:t> sites and invasive carcinomas. We present a case of invasive papillary carcinoma of male nipple with melanin laden tumor cells.</a:t>
            </a:r>
          </a:p>
          <a:p>
            <a:r>
              <a:rPr lang="en-US" sz="800" dirty="0" smtClean="0">
                <a:solidFill>
                  <a:schemeClr val="bg1"/>
                </a:solidFill>
              </a:rPr>
              <a:t> </a:t>
            </a:r>
          </a:p>
          <a:p>
            <a:endParaRPr lang="en-US" sz="800" dirty="0" smtClean="0">
              <a:solidFill>
                <a:schemeClr val="bg1"/>
              </a:solidFill>
            </a:endParaRPr>
          </a:p>
          <a:p>
            <a:r>
              <a:rPr lang="en-US" sz="800" dirty="0" smtClean="0">
                <a:solidFill>
                  <a:schemeClr val="bg1"/>
                </a:solidFill>
              </a:rPr>
              <a:t>A 71-year old male patient presents with </a:t>
            </a:r>
            <a:r>
              <a:rPr lang="en-US" sz="800" dirty="0" err="1" smtClean="0">
                <a:solidFill>
                  <a:schemeClr val="bg1"/>
                </a:solidFill>
              </a:rPr>
              <a:t>lobulated</a:t>
            </a:r>
            <a:r>
              <a:rPr lang="en-US" sz="800" dirty="0" smtClean="0">
                <a:solidFill>
                  <a:schemeClr val="bg1"/>
                </a:solidFill>
              </a:rPr>
              <a:t> grayish tumor of the right nipple measuring 2x1,3cm elevated above the skin surface 1cm. The lesion was surgically removed with skin excision 0,7x0,5x0,5cm. The specimen was formalin-fixed and paraffin-embedded, routinely stained with </a:t>
            </a:r>
            <a:r>
              <a:rPr lang="en-US" sz="800" dirty="0" err="1" smtClean="0">
                <a:solidFill>
                  <a:schemeClr val="bg1"/>
                </a:solidFill>
              </a:rPr>
              <a:t>hematoxylin</a:t>
            </a:r>
            <a:r>
              <a:rPr lang="en-US" sz="800" dirty="0" smtClean="0">
                <a:solidFill>
                  <a:schemeClr val="bg1"/>
                </a:solidFill>
              </a:rPr>
              <a:t> and eosin. Additional </a:t>
            </a:r>
            <a:r>
              <a:rPr lang="en-US" sz="800" dirty="0" err="1" smtClean="0">
                <a:solidFill>
                  <a:schemeClr val="bg1"/>
                </a:solidFill>
              </a:rPr>
              <a:t>immunohistochemical</a:t>
            </a:r>
            <a:r>
              <a:rPr lang="en-US" sz="800" dirty="0" smtClean="0">
                <a:solidFill>
                  <a:schemeClr val="bg1"/>
                </a:solidFill>
              </a:rPr>
              <a:t> analysis was performed with CK7, ER, SMA, S-100, and </a:t>
            </a:r>
            <a:r>
              <a:rPr lang="en-US" sz="800" dirty="0" err="1" smtClean="0">
                <a:solidFill>
                  <a:schemeClr val="bg1"/>
                </a:solidFill>
              </a:rPr>
              <a:t>Melan</a:t>
            </a:r>
            <a:r>
              <a:rPr lang="en-US" sz="800" dirty="0" smtClean="0">
                <a:solidFill>
                  <a:schemeClr val="bg1"/>
                </a:solidFill>
              </a:rPr>
              <a:t> A.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="" xmlns:a16="http://schemas.microsoft.com/office/drawing/2014/main" id="{1FCCBB94-D341-409F-B847-610AFCB15E46}"/>
              </a:ext>
            </a:extLst>
          </p:cNvPr>
          <p:cNvSpPr txBox="1"/>
          <p:nvPr/>
        </p:nvSpPr>
        <p:spPr>
          <a:xfrm>
            <a:off x="19049" y="9525"/>
            <a:ext cx="2476501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3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200" b="0" dirty="0" smtClean="0">
                <a:solidFill>
                  <a:schemeClr val="bg1"/>
                </a:solidFill>
                <a:latin typeface="Arial Black" pitchFamily="34" charset="0"/>
              </a:rPr>
              <a:t>Pigmented papillary carcinoma of male nipple mimicking melanoma</a:t>
            </a:r>
            <a:endParaRPr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="" xmlns:a16="http://schemas.microsoft.com/office/drawing/2014/main" id="{28F628BB-9C4E-4A08-B3B1-A0728FDBFC35}"/>
              </a:ext>
            </a:extLst>
          </p:cNvPr>
          <p:cNvSpPr txBox="1"/>
          <p:nvPr/>
        </p:nvSpPr>
        <p:spPr>
          <a:xfrm>
            <a:off x="9944100" y="-895350"/>
            <a:ext cx="2686050" cy="3332958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2"/>
            </a:solidFill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800" i="1" dirty="0" smtClean="0">
                <a:solidFill>
                  <a:srgbClr val="002060"/>
                </a:solidFill>
                <a:latin typeface="Bahnschrift Condensed" pitchFamily="34" charset="0"/>
              </a:rPr>
              <a:t>Tumor cells were positive for CK7, with strong and diffuse nuclear stain for ER, with complete absence of </a:t>
            </a:r>
            <a:r>
              <a:rPr lang="en-US" sz="800" i="1" dirty="0" err="1" smtClean="0">
                <a:solidFill>
                  <a:srgbClr val="002060"/>
                </a:solidFill>
                <a:latin typeface="Bahnschrift Condensed" pitchFamily="34" charset="0"/>
              </a:rPr>
              <a:t>myoepithelial</a:t>
            </a:r>
            <a:r>
              <a:rPr lang="en-US" sz="800" i="1" dirty="0" smtClean="0">
                <a:solidFill>
                  <a:srgbClr val="002060"/>
                </a:solidFill>
                <a:latin typeface="Bahnschrift Condensed" pitchFamily="34" charset="0"/>
              </a:rPr>
              <a:t> cell on SMA stain. </a:t>
            </a:r>
            <a:r>
              <a:rPr lang="en-US" sz="800" i="1" dirty="0" err="1" smtClean="0">
                <a:solidFill>
                  <a:srgbClr val="002060"/>
                </a:solidFill>
                <a:latin typeface="Bahnschrift Condensed" pitchFamily="34" charset="0"/>
              </a:rPr>
              <a:t>Melan</a:t>
            </a:r>
            <a:r>
              <a:rPr lang="en-US" sz="800" i="1" dirty="0" smtClean="0">
                <a:solidFill>
                  <a:srgbClr val="002060"/>
                </a:solidFill>
                <a:latin typeface="Bahnschrift Condensed" pitchFamily="34" charset="0"/>
              </a:rPr>
              <a:t> A and S-100 were negative. Although rare, a diagnosis of pigmented papillary carcinoma was made.</a:t>
            </a:r>
          </a:p>
          <a:p>
            <a:r>
              <a:rPr lang="en-US" sz="800" dirty="0" smtClean="0"/>
              <a:t> </a:t>
            </a: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A3686294-D601-41BF-9F93-565BEC91835D}"/>
              </a:ext>
            </a:extLst>
          </p:cNvPr>
          <p:cNvSpPr txBox="1"/>
          <p:nvPr/>
        </p:nvSpPr>
        <p:spPr>
          <a:xfrm>
            <a:off x="282266" y="4345284"/>
            <a:ext cx="2764683" cy="152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de-DE" sz="800" dirty="0"/>
          </a:p>
        </p:txBody>
      </p:sp>
      <p:sp>
        <p:nvSpPr>
          <p:cNvPr id="21" name="Rectangle 8">
            <a:extLst>
              <a:ext uri="{FF2B5EF4-FFF2-40B4-BE49-F238E27FC236}">
                <a16:creationId xmlns="" xmlns:a16="http://schemas.microsoft.com/office/drawing/2014/main" id="{1B32C2E9-CD24-4AD7-896C-6150C2CFAA7C}"/>
              </a:ext>
            </a:extLst>
          </p:cNvPr>
          <p:cNvSpPr txBox="1"/>
          <p:nvPr/>
        </p:nvSpPr>
        <p:spPr>
          <a:xfrm>
            <a:off x="76200" y="4572000"/>
            <a:ext cx="2381251" cy="2117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US" sz="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The gross specimen on cut surface revealed solid, white to brown tumor, well demarcated at the base and ulceration of overlying epidermis. (Figure 1)</a:t>
            </a: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en-US" sz="800" dirty="0" err="1" smtClean="0">
                <a:solidFill>
                  <a:schemeClr val="bg1"/>
                </a:solidFill>
              </a:rPr>
              <a:t>Histomorphology</a:t>
            </a:r>
            <a:r>
              <a:rPr lang="en-US" sz="800" dirty="0" smtClean="0">
                <a:solidFill>
                  <a:schemeClr val="bg1"/>
                </a:solidFill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papillary structures with tall columnar cells overlying </a:t>
            </a:r>
            <a:r>
              <a:rPr lang="en-US" sz="800" dirty="0" err="1" smtClean="0">
                <a:solidFill>
                  <a:schemeClr val="bg1"/>
                </a:solidFill>
              </a:rPr>
              <a:t>fibrovascular</a:t>
            </a:r>
            <a:r>
              <a:rPr lang="en-US" sz="800" dirty="0" smtClean="0">
                <a:solidFill>
                  <a:schemeClr val="bg1"/>
                </a:solidFill>
              </a:rPr>
              <a:t> cores</a:t>
            </a:r>
          </a:p>
          <a:p>
            <a:pPr lvl="1">
              <a:buFont typeface="Wingdings" pitchFamily="2" charset="2"/>
              <a:buChar char="§"/>
            </a:pPr>
            <a:r>
              <a:rPr lang="en-US" sz="800" dirty="0" err="1" smtClean="0">
                <a:solidFill>
                  <a:schemeClr val="bg1"/>
                </a:solidFill>
              </a:rPr>
              <a:t>micropapillary</a:t>
            </a:r>
            <a:r>
              <a:rPr lang="en-US" sz="800" dirty="0" smtClean="0">
                <a:solidFill>
                  <a:schemeClr val="bg1"/>
                </a:solidFill>
              </a:rPr>
              <a:t> formations </a:t>
            </a:r>
          </a:p>
          <a:p>
            <a:pPr lvl="1"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areas of solid and </a:t>
            </a:r>
            <a:r>
              <a:rPr lang="en-US" sz="800" dirty="0" err="1" smtClean="0">
                <a:solidFill>
                  <a:schemeClr val="bg1"/>
                </a:solidFill>
              </a:rPr>
              <a:t>cribriform</a:t>
            </a:r>
            <a:r>
              <a:rPr lang="en-US" sz="800" dirty="0" smtClean="0">
                <a:solidFill>
                  <a:schemeClr val="bg1"/>
                </a:solidFill>
              </a:rPr>
              <a:t> growth pattern</a:t>
            </a:r>
          </a:p>
          <a:p>
            <a:pPr lvl="1"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en-US" sz="800" dirty="0" err="1" smtClean="0">
                <a:solidFill>
                  <a:schemeClr val="bg1"/>
                </a:solidFill>
              </a:rPr>
              <a:t>microcalcifications</a:t>
            </a:r>
            <a:r>
              <a:rPr lang="en-US" sz="800" dirty="0" smtClean="0">
                <a:solidFill>
                  <a:schemeClr val="bg1"/>
                </a:solidFill>
              </a:rPr>
              <a:t> were diffusely present. (Figure 2) </a:t>
            </a: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There were accumulated </a:t>
            </a:r>
            <a:r>
              <a:rPr lang="en-US" sz="800" dirty="0" err="1" smtClean="0">
                <a:solidFill>
                  <a:schemeClr val="bg1"/>
                </a:solidFill>
              </a:rPr>
              <a:t>melanophages</a:t>
            </a:r>
            <a:r>
              <a:rPr lang="en-US" sz="800" dirty="0" smtClean="0">
                <a:solidFill>
                  <a:schemeClr val="bg1"/>
                </a:solidFill>
              </a:rPr>
              <a:t> in </a:t>
            </a:r>
            <a:r>
              <a:rPr lang="en-US" sz="800" dirty="0" err="1" smtClean="0">
                <a:solidFill>
                  <a:schemeClr val="bg1"/>
                </a:solidFill>
              </a:rPr>
              <a:t>subepithelial</a:t>
            </a:r>
            <a:r>
              <a:rPr lang="en-US" sz="800" dirty="0" smtClean="0">
                <a:solidFill>
                  <a:schemeClr val="bg1"/>
                </a:solidFill>
              </a:rPr>
              <a:t> tissue and melanin granules were also found in tumor cells. (Figure  3, 4)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="" xmlns:a16="http://schemas.microsoft.com/office/drawing/2014/main" id="{770E638A-D8E1-4ED6-9B2A-EF24E7437F23}"/>
              </a:ext>
            </a:extLst>
          </p:cNvPr>
          <p:cNvSpPr txBox="1"/>
          <p:nvPr/>
        </p:nvSpPr>
        <p:spPr>
          <a:xfrm>
            <a:off x="10382250" y="2331729"/>
            <a:ext cx="1676400" cy="310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US" sz="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Pigmented carcinomas of breast are rare. When they are localized in </a:t>
            </a:r>
            <a:r>
              <a:rPr lang="en-US" sz="800" dirty="0" err="1" smtClean="0">
                <a:solidFill>
                  <a:schemeClr val="bg1"/>
                </a:solidFill>
              </a:rPr>
              <a:t>areolar</a:t>
            </a:r>
            <a:r>
              <a:rPr lang="en-US" sz="800" dirty="0" smtClean="0">
                <a:solidFill>
                  <a:schemeClr val="bg1"/>
                </a:solidFill>
              </a:rPr>
              <a:t> region the diagnosis should be carefully made to exclude lesions with </a:t>
            </a:r>
            <a:r>
              <a:rPr lang="en-US" sz="800" dirty="0" err="1" smtClean="0">
                <a:solidFill>
                  <a:schemeClr val="bg1"/>
                </a:solidFill>
              </a:rPr>
              <a:t>melanocytic</a:t>
            </a:r>
            <a:r>
              <a:rPr lang="en-US" sz="800" dirty="0" smtClean="0">
                <a:solidFill>
                  <a:schemeClr val="bg1"/>
                </a:solidFill>
              </a:rPr>
              <a:t> differentiation. </a:t>
            </a:r>
          </a:p>
          <a:p>
            <a:endParaRPr lang="en-US" sz="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The pigmentation should be considered also as a result by proximity to epidermis. </a:t>
            </a:r>
          </a:p>
          <a:p>
            <a:pPr>
              <a:buFont typeface="Wingdings" pitchFamily="2" charset="2"/>
              <a:buChar char="§"/>
            </a:pPr>
            <a:endParaRPr lang="en-US" sz="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The distinction between benign and malignant papillary lesions is quite difficult in most cases. </a:t>
            </a:r>
          </a:p>
          <a:p>
            <a:pPr>
              <a:buFont typeface="Wingdings" pitchFamily="2" charset="2"/>
              <a:buChar char="§"/>
            </a:pPr>
            <a:endParaRPr lang="en-US" sz="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800" dirty="0" smtClean="0">
                <a:solidFill>
                  <a:schemeClr val="bg1"/>
                </a:solidFill>
              </a:rPr>
              <a:t>The prognosis of patients with solid papillary carcinoma is relatively  favorable.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25" name="Picture 24" descr="Papillary HEx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119" y="2521839"/>
            <a:ext cx="2339848" cy="17548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Picture 26" descr="papillary HEx20 pigme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72684" y="2550033"/>
            <a:ext cx="2340864" cy="1755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27" descr="makro1.jpg"/>
          <p:cNvPicPr>
            <a:picLocks noChangeAspect="1"/>
          </p:cNvPicPr>
          <p:nvPr/>
        </p:nvPicPr>
        <p:blipFill>
          <a:blip r:embed="rId5"/>
          <a:srcRect l="1895" t="19409" r="193" b="42400"/>
          <a:stretch>
            <a:fillRect/>
          </a:stretch>
        </p:blipFill>
        <p:spPr>
          <a:xfrm rot="10800000">
            <a:off x="2809873" y="180973"/>
            <a:ext cx="2288841" cy="19812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Picture 30" descr="papillary SMAx5 baz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9882" y="4274820"/>
            <a:ext cx="2020824" cy="15156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2" name="Picture 31" descr="papillary ERx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07883" y="2542032"/>
            <a:ext cx="2020824" cy="15156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4" name="Picture 33" descr="papillary CK7x20 ulceratio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01025" y="836676"/>
            <a:ext cx="2016251" cy="15121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5" name="Picture 34" descr="papillary HEx40pigmen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96743" y="4576572"/>
            <a:ext cx="2359152" cy="17693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Picture 35" descr="papillary HEx40pigment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65064" y="4567047"/>
            <a:ext cx="2368296" cy="1776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 descr="makro2.jpg"/>
          <p:cNvPicPr>
            <a:picLocks noChangeAspect="1"/>
          </p:cNvPicPr>
          <p:nvPr/>
        </p:nvPicPr>
        <p:blipFill>
          <a:blip r:embed="rId11"/>
          <a:srcRect t="22639" r="24374" b="30785"/>
          <a:stretch>
            <a:fillRect/>
          </a:stretch>
        </p:blipFill>
        <p:spPr>
          <a:xfrm rot="16200000">
            <a:off x="5697982" y="-103116"/>
            <a:ext cx="1861138" cy="2543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0" y="1398271"/>
            <a:ext cx="2487930" cy="2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BACKGROUND &amp; OBJECTIVES</a:t>
            </a:r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2766061"/>
            <a:ext cx="2487930" cy="2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METHODS</a:t>
            </a:r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4533901"/>
            <a:ext cx="2487930" cy="2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RESULTS</a:t>
            </a:r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336530" y="2259331"/>
            <a:ext cx="1855470" cy="2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CONCLUSION</a:t>
            </a:r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38674" y="2228850"/>
            <a:ext cx="30575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Figure 1. Gross specimen</a:t>
            </a:r>
            <a:endParaRPr lang="mk-MK" sz="800" dirty="0"/>
          </a:p>
        </p:txBody>
      </p:sp>
      <p:sp>
        <p:nvSpPr>
          <p:cNvPr id="37" name="TextBox 36"/>
          <p:cNvSpPr txBox="1"/>
          <p:nvPr/>
        </p:nvSpPr>
        <p:spPr>
          <a:xfrm>
            <a:off x="2800349" y="4286250"/>
            <a:ext cx="30575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Figure 2. Papillary architecture and </a:t>
            </a:r>
            <a:r>
              <a:rPr lang="en-US" sz="800" dirty="0" err="1" smtClean="0"/>
              <a:t>microcalcificationas</a:t>
            </a:r>
            <a:endParaRPr lang="mk-MK" sz="800" dirty="0"/>
          </a:p>
        </p:txBody>
      </p:sp>
      <p:sp>
        <p:nvSpPr>
          <p:cNvPr id="38" name="TextBox 37"/>
          <p:cNvSpPr txBox="1"/>
          <p:nvPr/>
        </p:nvSpPr>
        <p:spPr>
          <a:xfrm>
            <a:off x="4095749" y="6419850"/>
            <a:ext cx="30575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Figure 4. Melanin granules  in tumor cells</a:t>
            </a:r>
            <a:endParaRPr lang="mk-MK" sz="800" dirty="0"/>
          </a:p>
        </p:txBody>
      </p:sp>
      <p:sp>
        <p:nvSpPr>
          <p:cNvPr id="39" name="TextBox 38"/>
          <p:cNvSpPr txBox="1"/>
          <p:nvPr/>
        </p:nvSpPr>
        <p:spPr>
          <a:xfrm>
            <a:off x="5495924" y="4295775"/>
            <a:ext cx="30575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Figure 3.  </a:t>
            </a:r>
            <a:r>
              <a:rPr lang="en-US" sz="800" dirty="0" err="1" smtClean="0"/>
              <a:t>Subepithelial</a:t>
            </a:r>
            <a:r>
              <a:rPr lang="en-US" sz="800" dirty="0" smtClean="0"/>
              <a:t> </a:t>
            </a:r>
            <a:r>
              <a:rPr lang="en-US" sz="800" dirty="0" err="1" smtClean="0"/>
              <a:t>melanophages</a:t>
            </a:r>
            <a:endParaRPr lang="mk-MK" sz="800" dirty="0"/>
          </a:p>
        </p:txBody>
      </p:sp>
      <p:sp>
        <p:nvSpPr>
          <p:cNvPr id="43" name="Left Arrow 42"/>
          <p:cNvSpPr/>
          <p:nvPr/>
        </p:nvSpPr>
        <p:spPr>
          <a:xfrm>
            <a:off x="7273290" y="3341370"/>
            <a:ext cx="175260" cy="13335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47" name="Oval 46"/>
          <p:cNvSpPr/>
          <p:nvPr/>
        </p:nvSpPr>
        <p:spPr>
          <a:xfrm>
            <a:off x="3002280" y="5116830"/>
            <a:ext cx="1127760" cy="10287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48" name="5-Point Star 47"/>
          <p:cNvSpPr/>
          <p:nvPr/>
        </p:nvSpPr>
        <p:spPr>
          <a:xfrm>
            <a:off x="5543550" y="5394960"/>
            <a:ext cx="104775" cy="1066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49" name="5-Point Star 48"/>
          <p:cNvSpPr/>
          <p:nvPr/>
        </p:nvSpPr>
        <p:spPr>
          <a:xfrm>
            <a:off x="7612380" y="6082665"/>
            <a:ext cx="104775" cy="1066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50" name="5-Point Star 49"/>
          <p:cNvSpPr/>
          <p:nvPr/>
        </p:nvSpPr>
        <p:spPr>
          <a:xfrm>
            <a:off x="6760845" y="4953000"/>
            <a:ext cx="104775" cy="1066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51" name="TextBox 50"/>
          <p:cNvSpPr txBox="1"/>
          <p:nvPr/>
        </p:nvSpPr>
        <p:spPr>
          <a:xfrm>
            <a:off x="8294369" y="5547360"/>
            <a:ext cx="645795" cy="24622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SMA</a:t>
            </a:r>
            <a:endParaRPr lang="mk-MK" sz="1000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75319" y="2099310"/>
            <a:ext cx="645795" cy="24622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CK7</a:t>
            </a:r>
            <a:endParaRPr lang="mk-MK" sz="1000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03894" y="3785235"/>
            <a:ext cx="645795" cy="24622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ER</a:t>
            </a:r>
            <a:endParaRPr lang="mk-MK" sz="1000" dirty="0">
              <a:solidFill>
                <a:schemeClr val="bg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8298180" y="4290060"/>
            <a:ext cx="1369695" cy="11163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 descr="укимлого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706225" y="6372225"/>
            <a:ext cx="485775" cy="485775"/>
          </a:xfrm>
          <a:prstGeom prst="rect">
            <a:avLst/>
          </a:prstGeom>
        </p:spPr>
      </p:pic>
      <p:pic>
        <p:nvPicPr>
          <p:cNvPr id="57" name="Picture 56" descr="mdf_logo.png"/>
          <p:cNvPicPr>
            <a:picLocks noChangeAspect="1"/>
          </p:cNvPicPr>
          <p:nvPr/>
        </p:nvPicPr>
        <p:blipFill>
          <a:blip r:embed="rId13"/>
          <a:srcRect l="51197" t="5688"/>
          <a:stretch>
            <a:fillRect/>
          </a:stretch>
        </p:blipFill>
        <p:spPr>
          <a:xfrm>
            <a:off x="10344150" y="6382949"/>
            <a:ext cx="457200" cy="465583"/>
          </a:xfrm>
          <a:prstGeom prst="rect">
            <a:avLst/>
          </a:prstGeom>
        </p:spPr>
      </p:pic>
      <p:pic>
        <p:nvPicPr>
          <p:cNvPr id="58" name="Picture 57" descr="fram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06125" y="6134101"/>
            <a:ext cx="723899" cy="723899"/>
          </a:xfrm>
          <a:prstGeom prst="rect">
            <a:avLst/>
          </a:prstGeom>
        </p:spPr>
      </p:pic>
      <p:pic>
        <p:nvPicPr>
          <p:cNvPr id="41" name="Picture 40" descr="ECP2021_PosterPortal_1920x200px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17546" y="6505576"/>
            <a:ext cx="3805086" cy="381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372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-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-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5717" tIns="35717" rIns="35717" bIns="35717" numCol="1" spcCol="38100" rtlCol="0" anchor="ctr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2F864174C1F674B9559266916A1AC5D" ma:contentTypeVersion="0" ma:contentTypeDescription="Ein neues Dokument erstellen." ma:contentTypeScope="" ma:versionID="3bfd71cf95f27cc02fb33c1ec452772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c96a1500b55a331f0d0926ba64a978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BE8E93-B8C7-444E-9E9F-53FE403FB5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06D9F01-2FB8-4707-8702-B79DFD031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A451C0-1218-4DE8-BBBB-6AF15585BAD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318</Words>
  <Application>Microsoft Office PowerPoint</Application>
  <PresentationFormat>Custom</PresentationFormat>
  <Paragraphs>40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Adam Wojtkowski</dc:creator>
  <cp:lastModifiedBy>HP</cp:lastModifiedBy>
  <cp:revision>17</cp:revision>
  <dcterms:modified xsi:type="dcterms:W3CDTF">2021-07-26T19:06:06Z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0x010100D2F864174C1F674B9559266916A1AC5D</vt:lpwstr>
  </property>
</Properties>
</file>