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6" r:id="rId3"/>
    <p:sldId id="409" r:id="rId4"/>
    <p:sldId id="410" r:id="rId5"/>
    <p:sldId id="411" r:id="rId6"/>
    <p:sldId id="412" r:id="rId7"/>
    <p:sldId id="413" r:id="rId8"/>
    <p:sldId id="414" r:id="rId9"/>
    <p:sldId id="415" r:id="rId10"/>
    <p:sldId id="440" r:id="rId11"/>
    <p:sldId id="416" r:id="rId12"/>
    <p:sldId id="418" r:id="rId13"/>
    <p:sldId id="417" r:id="rId14"/>
    <p:sldId id="419" r:id="rId15"/>
    <p:sldId id="420" r:id="rId16"/>
    <p:sldId id="422" r:id="rId17"/>
    <p:sldId id="421" r:id="rId18"/>
    <p:sldId id="423" r:id="rId19"/>
    <p:sldId id="426" r:id="rId20"/>
    <p:sldId id="425" r:id="rId21"/>
    <p:sldId id="424" r:id="rId22"/>
    <p:sldId id="427" r:id="rId23"/>
    <p:sldId id="428" r:id="rId24"/>
    <p:sldId id="441" r:id="rId25"/>
    <p:sldId id="442" r:id="rId26"/>
    <p:sldId id="443" r:id="rId27"/>
    <p:sldId id="444" r:id="rId28"/>
    <p:sldId id="429" r:id="rId29"/>
    <p:sldId id="430" r:id="rId30"/>
    <p:sldId id="431" r:id="rId31"/>
    <p:sldId id="432" r:id="rId32"/>
    <p:sldId id="433" r:id="rId33"/>
    <p:sldId id="434" r:id="rId34"/>
    <p:sldId id="435" r:id="rId35"/>
    <p:sldId id="436" r:id="rId36"/>
    <p:sldId id="437" r:id="rId37"/>
    <p:sldId id="438" r:id="rId38"/>
    <p:sldId id="439" r:id="rId39"/>
    <p:sldId id="405" r:id="rId40"/>
    <p:sldId id="380"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a:cs typeface="宋体"/>
      </a:defRPr>
    </a:lvl1pPr>
    <a:lvl2pPr marL="457200" algn="l" rtl="0" fontAlgn="base">
      <a:spcBef>
        <a:spcPct val="0"/>
      </a:spcBef>
      <a:spcAft>
        <a:spcPct val="0"/>
      </a:spcAft>
      <a:defRPr kern="1200">
        <a:solidFill>
          <a:schemeClr val="tx1"/>
        </a:solidFill>
        <a:latin typeface="Arial" pitchFamily="34" charset="0"/>
        <a:ea typeface="宋体"/>
        <a:cs typeface="宋体"/>
      </a:defRPr>
    </a:lvl2pPr>
    <a:lvl3pPr marL="914400" algn="l" rtl="0" fontAlgn="base">
      <a:spcBef>
        <a:spcPct val="0"/>
      </a:spcBef>
      <a:spcAft>
        <a:spcPct val="0"/>
      </a:spcAft>
      <a:defRPr kern="1200">
        <a:solidFill>
          <a:schemeClr val="tx1"/>
        </a:solidFill>
        <a:latin typeface="Arial" pitchFamily="34" charset="0"/>
        <a:ea typeface="宋体"/>
        <a:cs typeface="宋体"/>
      </a:defRPr>
    </a:lvl3pPr>
    <a:lvl4pPr marL="1371600" algn="l" rtl="0" fontAlgn="base">
      <a:spcBef>
        <a:spcPct val="0"/>
      </a:spcBef>
      <a:spcAft>
        <a:spcPct val="0"/>
      </a:spcAft>
      <a:defRPr kern="1200">
        <a:solidFill>
          <a:schemeClr val="tx1"/>
        </a:solidFill>
        <a:latin typeface="Arial" pitchFamily="34" charset="0"/>
        <a:ea typeface="宋体"/>
        <a:cs typeface="宋体"/>
      </a:defRPr>
    </a:lvl4pPr>
    <a:lvl5pPr marL="1828800" algn="l" rtl="0" fontAlgn="base">
      <a:spcBef>
        <a:spcPct val="0"/>
      </a:spcBef>
      <a:spcAft>
        <a:spcPct val="0"/>
      </a:spcAft>
      <a:defRPr kern="1200">
        <a:solidFill>
          <a:schemeClr val="tx1"/>
        </a:solidFill>
        <a:latin typeface="Arial" pitchFamily="34" charset="0"/>
        <a:ea typeface="宋体"/>
        <a:cs typeface="宋体"/>
      </a:defRPr>
    </a:lvl5pPr>
    <a:lvl6pPr marL="2286000" algn="l" defTabSz="914400" rtl="0" eaLnBrk="1" latinLnBrk="0" hangingPunct="1">
      <a:defRPr kern="1200">
        <a:solidFill>
          <a:schemeClr val="tx1"/>
        </a:solidFill>
        <a:latin typeface="Arial" pitchFamily="34" charset="0"/>
        <a:ea typeface="宋体"/>
        <a:cs typeface="宋体"/>
      </a:defRPr>
    </a:lvl6pPr>
    <a:lvl7pPr marL="2743200" algn="l" defTabSz="914400" rtl="0" eaLnBrk="1" latinLnBrk="0" hangingPunct="1">
      <a:defRPr kern="1200">
        <a:solidFill>
          <a:schemeClr val="tx1"/>
        </a:solidFill>
        <a:latin typeface="Arial" pitchFamily="34" charset="0"/>
        <a:ea typeface="宋体"/>
        <a:cs typeface="宋体"/>
      </a:defRPr>
    </a:lvl7pPr>
    <a:lvl8pPr marL="3200400" algn="l" defTabSz="914400" rtl="0" eaLnBrk="1" latinLnBrk="0" hangingPunct="1">
      <a:defRPr kern="1200">
        <a:solidFill>
          <a:schemeClr val="tx1"/>
        </a:solidFill>
        <a:latin typeface="Arial" pitchFamily="34" charset="0"/>
        <a:ea typeface="宋体"/>
        <a:cs typeface="宋体"/>
      </a:defRPr>
    </a:lvl8pPr>
    <a:lvl9pPr marL="3657600" algn="l" defTabSz="914400" rtl="0" eaLnBrk="1" latinLnBrk="0" hangingPunct="1">
      <a:defRPr kern="1200">
        <a:solidFill>
          <a:schemeClr val="tx1"/>
        </a:solidFill>
        <a:latin typeface="Arial" pitchFamily="34" charset="0"/>
        <a:ea typeface="宋体"/>
        <a:cs typeface="宋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0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pPr>
              <a:defRPr/>
            </a:pPr>
            <a:fld id="{59DBF298-8454-480B-9AA3-AD3CB9C60CBA}" type="datetimeFigureOut">
              <a:rPr lang="zh-CN" altLang="en-US"/>
              <a:pPr>
                <a:defRPr/>
              </a:pPr>
              <a:t>2013-9-30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AE10BF-DB6C-40A1-B131-474B9048AEC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47FE672A-ABB9-46A2-8E68-6936564C2F7B}" type="datetimeFigureOut">
              <a:rPr lang="zh-CN" altLang="en-US"/>
              <a:pPr>
                <a:defRPr/>
              </a:pPr>
              <a:t>2013-9-30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A10F31-55EE-4263-85C0-3069B47F3EF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458C9B0A-21E9-49A8-AF53-BD44598D3326}" type="datetimeFigureOut">
              <a:rPr lang="zh-CN" altLang="en-US"/>
              <a:pPr>
                <a:defRPr/>
              </a:pPr>
              <a:t>2013-9-30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89E218-A9D5-4FFB-AE09-2F57036B223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1CDA9E32-34BB-47E6-BC8A-2081C20B33A5}" type="datetimeFigureOut">
              <a:rPr lang="zh-CN" altLang="en-US"/>
              <a:pPr>
                <a:defRPr/>
              </a:pPr>
              <a:t>2013-9-30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CA2776-E1B6-4B52-A9D1-7C5667828AC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lvl1pPr>
              <a:defRPr/>
            </a:lvl1pPr>
          </a:lstStyle>
          <a:p>
            <a:pPr>
              <a:defRPr/>
            </a:pPr>
            <a:fld id="{0333D6BE-51BC-4FBB-AE37-822247709936}" type="datetimeFigureOut">
              <a:rPr lang="zh-CN" altLang="en-US"/>
              <a:pPr>
                <a:defRPr/>
              </a:pPr>
              <a:t>2013-9-30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7AC2673-62B0-4EE8-B85A-378561797DC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47443AB4-FB8D-48EC-A48C-17D77B693364}" type="datetimeFigureOut">
              <a:rPr lang="zh-CN" altLang="en-US"/>
              <a:pPr>
                <a:defRPr/>
              </a:pPr>
              <a:t>2013-9-30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F1CC01-246F-4B2D-ACA9-C98A7280B9D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143E9921-7B13-4A32-8B7F-7ACF5CAE5DD0}" type="datetimeFigureOut">
              <a:rPr lang="zh-CN" altLang="en-US"/>
              <a:pPr>
                <a:defRPr/>
              </a:pPr>
              <a:t>2013-9-30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C57B374-9414-422D-9E0B-AEB990DBA4E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3"/>
          <p:cNvSpPr>
            <a:spLocks noGrp="1"/>
          </p:cNvSpPr>
          <p:nvPr>
            <p:ph type="dt" sz="half" idx="10"/>
          </p:nvPr>
        </p:nvSpPr>
        <p:spPr/>
        <p:txBody>
          <a:bodyPr/>
          <a:lstStyle>
            <a:lvl1pPr>
              <a:defRPr/>
            </a:lvl1pPr>
          </a:lstStyle>
          <a:p>
            <a:pPr>
              <a:defRPr/>
            </a:pPr>
            <a:fld id="{6BCFE0CE-0513-4EE3-AC6A-CEB398DF6990}" type="datetimeFigureOut">
              <a:rPr lang="zh-CN" altLang="en-US"/>
              <a:pPr>
                <a:defRPr/>
              </a:pPr>
              <a:t>2013-9-30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4FB12F8-A072-4BFE-9BC7-71B50F4A16B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DA073FA-2FDA-4058-BD7C-E2037E89632C}" type="datetimeFigureOut">
              <a:rPr lang="zh-CN" altLang="en-US"/>
              <a:pPr>
                <a:defRPr/>
              </a:pPr>
              <a:t>2013-9-30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35954FB-0C4A-4F8B-8EA3-75AEA65F50A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3"/>
          <p:cNvSpPr>
            <a:spLocks noGrp="1"/>
          </p:cNvSpPr>
          <p:nvPr>
            <p:ph type="dt" sz="half" idx="10"/>
          </p:nvPr>
        </p:nvSpPr>
        <p:spPr/>
        <p:txBody>
          <a:bodyPr/>
          <a:lstStyle>
            <a:lvl1pPr>
              <a:defRPr/>
            </a:lvl1pPr>
          </a:lstStyle>
          <a:p>
            <a:pPr>
              <a:defRPr/>
            </a:pPr>
            <a:fld id="{5A984D50-29E0-497B-A6A0-230BDF941F1C}" type="datetimeFigureOut">
              <a:rPr lang="zh-CN" altLang="en-US"/>
              <a:pPr>
                <a:defRPr/>
              </a:pPr>
              <a:t>2013-9-30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AF3F49-192B-421A-B88E-F9CF9264A40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3"/>
          <p:cNvSpPr>
            <a:spLocks noGrp="1"/>
          </p:cNvSpPr>
          <p:nvPr>
            <p:ph type="dt" sz="half" idx="10"/>
          </p:nvPr>
        </p:nvSpPr>
        <p:spPr/>
        <p:txBody>
          <a:bodyPr/>
          <a:lstStyle>
            <a:lvl1pPr>
              <a:defRPr/>
            </a:lvl1pPr>
          </a:lstStyle>
          <a:p>
            <a:pPr>
              <a:defRPr/>
            </a:pPr>
            <a:fld id="{5CC7DC6B-12C6-4CDB-B320-A30F73857C89}" type="datetimeFigureOut">
              <a:rPr lang="zh-CN" altLang="en-US"/>
              <a:pPr>
                <a:defRPr/>
              </a:pPr>
              <a:t>2013-9-30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F9847C-CB6E-4D77-BEAB-27B8A21723D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4E77A2F-7762-4ADA-98D2-8FD50E66FB3F}" type="datetimeFigureOut">
              <a:rPr lang="zh-CN" altLang="en-US"/>
              <a:pPr>
                <a:defRPr/>
              </a:pPr>
              <a:t>2013-9-30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D4A8604-6834-4A38-A64F-A387C810415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宋体"/>
        </a:defRPr>
      </a:lvl1pPr>
      <a:lvl2pPr algn="ctr" rtl="0" fontAlgn="base">
        <a:spcBef>
          <a:spcPct val="0"/>
        </a:spcBef>
        <a:spcAft>
          <a:spcPct val="0"/>
        </a:spcAft>
        <a:defRPr sz="4400">
          <a:solidFill>
            <a:schemeClr val="tx1"/>
          </a:solidFill>
          <a:latin typeface="Calibri" pitchFamily="34" charset="0"/>
          <a:ea typeface="宋体"/>
          <a:cs typeface="宋体"/>
        </a:defRPr>
      </a:lvl2pPr>
      <a:lvl3pPr algn="ctr" rtl="0" fontAlgn="base">
        <a:spcBef>
          <a:spcPct val="0"/>
        </a:spcBef>
        <a:spcAft>
          <a:spcPct val="0"/>
        </a:spcAft>
        <a:defRPr sz="4400">
          <a:solidFill>
            <a:schemeClr val="tx1"/>
          </a:solidFill>
          <a:latin typeface="Calibri" pitchFamily="34" charset="0"/>
          <a:ea typeface="宋体"/>
          <a:cs typeface="宋体"/>
        </a:defRPr>
      </a:lvl3pPr>
      <a:lvl4pPr algn="ctr" rtl="0" fontAlgn="base">
        <a:spcBef>
          <a:spcPct val="0"/>
        </a:spcBef>
        <a:spcAft>
          <a:spcPct val="0"/>
        </a:spcAft>
        <a:defRPr sz="4400">
          <a:solidFill>
            <a:schemeClr val="tx1"/>
          </a:solidFill>
          <a:latin typeface="Calibri" pitchFamily="34" charset="0"/>
          <a:ea typeface="宋体"/>
          <a:cs typeface="宋体"/>
        </a:defRPr>
      </a:lvl4pPr>
      <a:lvl5pPr algn="ctr" rtl="0" fontAlgn="base">
        <a:spcBef>
          <a:spcPct val="0"/>
        </a:spcBef>
        <a:spcAft>
          <a:spcPct val="0"/>
        </a:spcAft>
        <a:defRPr sz="4400">
          <a:solidFill>
            <a:schemeClr val="tx1"/>
          </a:solidFill>
          <a:latin typeface="Calibri" pitchFamily="34" charset="0"/>
          <a:ea typeface="宋体"/>
          <a:cs typeface="宋体"/>
        </a:defRPr>
      </a:lvl5pPr>
      <a:lvl6pPr marL="457200" algn="ctr" rtl="0" fontAlgn="base">
        <a:spcBef>
          <a:spcPct val="0"/>
        </a:spcBef>
        <a:spcAft>
          <a:spcPct val="0"/>
        </a:spcAft>
        <a:defRPr sz="4400">
          <a:solidFill>
            <a:schemeClr val="tx1"/>
          </a:solidFill>
          <a:latin typeface="Calibri" pitchFamily="34" charset="0"/>
          <a:ea typeface="宋体"/>
          <a:cs typeface="宋体"/>
        </a:defRPr>
      </a:lvl6pPr>
      <a:lvl7pPr marL="914400" algn="ctr" rtl="0" fontAlgn="base">
        <a:spcBef>
          <a:spcPct val="0"/>
        </a:spcBef>
        <a:spcAft>
          <a:spcPct val="0"/>
        </a:spcAft>
        <a:defRPr sz="4400">
          <a:solidFill>
            <a:schemeClr val="tx1"/>
          </a:solidFill>
          <a:latin typeface="Calibri" pitchFamily="34" charset="0"/>
          <a:ea typeface="宋体"/>
          <a:cs typeface="宋体"/>
        </a:defRPr>
      </a:lvl7pPr>
      <a:lvl8pPr marL="1371600" algn="ctr" rtl="0" fontAlgn="base">
        <a:spcBef>
          <a:spcPct val="0"/>
        </a:spcBef>
        <a:spcAft>
          <a:spcPct val="0"/>
        </a:spcAft>
        <a:defRPr sz="4400">
          <a:solidFill>
            <a:schemeClr val="tx1"/>
          </a:solidFill>
          <a:latin typeface="Calibri" pitchFamily="34" charset="0"/>
          <a:ea typeface="宋体"/>
          <a:cs typeface="宋体"/>
        </a:defRPr>
      </a:lvl8pPr>
      <a:lvl9pPr marL="1828800" algn="ctr" rtl="0" fontAlgn="base">
        <a:spcBef>
          <a:spcPct val="0"/>
        </a:spcBef>
        <a:spcAft>
          <a:spcPct val="0"/>
        </a:spcAft>
        <a:defRPr sz="4400">
          <a:solidFill>
            <a:schemeClr val="tx1"/>
          </a:solidFill>
          <a:latin typeface="Calibri" pitchFamily="34" charset="0"/>
          <a:ea typeface="宋体"/>
          <a:cs typeface="宋体"/>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宋体"/>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宋体"/>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宋体"/>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宋体"/>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宋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jpeg"/><Relationship Id="rId7" Type="http://schemas.openxmlformats.org/officeDocument/2006/relationships/image" Target="../media/image4.png"/><Relationship Id="rId2" Type="http://schemas.openxmlformats.org/officeDocument/2006/relationships/hyperlink" Target="mailto:bsimovski@sf.ukim.edu.mk"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 name="Rectangle 5"/>
          <p:cNvSpPr txBox="1">
            <a:spLocks noChangeArrowheads="1"/>
          </p:cNvSpPr>
          <p:nvPr/>
        </p:nvSpPr>
        <p:spPr>
          <a:xfrm>
            <a:off x="464315" y="1571621"/>
            <a:ext cx="8215370" cy="1285875"/>
          </a:xfrm>
          <a:prstGeom prst="rect">
            <a:avLst/>
          </a:prstGeom>
        </p:spPr>
        <p:txBody>
          <a:bodyPr>
            <a:normAutofit fontScale="77500" lnSpcReduction="20000"/>
          </a:bodyPr>
          <a:lstStyle/>
          <a:p>
            <a:pPr algn="ctr" fontAlgn="auto">
              <a:spcBef>
                <a:spcPts val="0"/>
              </a:spcBef>
              <a:spcAft>
                <a:spcPts val="0"/>
              </a:spcAft>
              <a:defRPr/>
            </a:pPr>
            <a:r>
              <a:rPr lang="en-GB" sz="4000" b="1" smtClean="0">
                <a:effectLst>
                  <a:outerShdw blurRad="38100" dist="38100" dir="2700000" algn="tl">
                    <a:srgbClr val="000000">
                      <a:alpha val="43137"/>
                    </a:srgbClr>
                  </a:outerShdw>
                </a:effectLst>
              </a:rPr>
              <a:t>The fir as a destructor of the forest communities in the Republic of Macedonia</a:t>
            </a:r>
            <a:endParaRPr lang="mk-MK" sz="4000" b="1">
              <a:effectLst>
                <a:outerShdw blurRad="38100" dist="38100" dir="2700000" algn="tl">
                  <a:srgbClr val="000000">
                    <a:alpha val="43137"/>
                  </a:srgbClr>
                </a:outerShdw>
              </a:effectLst>
            </a:endParaRPr>
          </a:p>
        </p:txBody>
      </p:sp>
      <p:grpSp>
        <p:nvGrpSpPr>
          <p:cNvPr id="11" name="Group 10"/>
          <p:cNvGrpSpPr/>
          <p:nvPr/>
        </p:nvGrpSpPr>
        <p:grpSpPr>
          <a:xfrm>
            <a:off x="0" y="0"/>
            <a:ext cx="9144000" cy="1412877"/>
            <a:chOff x="0" y="0"/>
            <a:chExt cx="9144000" cy="1412877"/>
          </a:xfrm>
        </p:grpSpPr>
        <p:grpSp>
          <p:nvGrpSpPr>
            <p:cNvPr id="12" name="Group 14"/>
            <p:cNvGrpSpPr/>
            <p:nvPr/>
          </p:nvGrpSpPr>
          <p:grpSpPr>
            <a:xfrm>
              <a:off x="0" y="0"/>
              <a:ext cx="9144000" cy="1412877"/>
              <a:chOff x="0" y="0"/>
              <a:chExt cx="9144000" cy="1412877"/>
            </a:xfrm>
          </p:grpSpPr>
          <p:pic>
            <p:nvPicPr>
              <p:cNvPr id="18" name="Picture 5" descr="D:\Dokumenti\Bojan\Trudovi\IKA_2012\LOGO-IUFRO.jpg"/>
              <p:cNvPicPr>
                <a:picLocks noChangeAspect="1" noChangeArrowheads="1"/>
              </p:cNvPicPr>
              <p:nvPr/>
            </p:nvPicPr>
            <p:blipFill>
              <a:blip r:embed="rId3" cstate="print"/>
              <a:srcRect/>
              <a:stretch>
                <a:fillRect/>
              </a:stretch>
            </p:blipFill>
            <p:spPr bwMode="auto">
              <a:xfrm>
                <a:off x="7024684" y="0"/>
                <a:ext cx="2119316" cy="1412877"/>
              </a:xfrm>
              <a:prstGeom prst="rect">
                <a:avLst/>
              </a:prstGeom>
              <a:noFill/>
            </p:spPr>
          </p:pic>
          <p:pic>
            <p:nvPicPr>
              <p:cNvPr id="19" name="Picture 2" descr="D:\Dokumenti\Bojan\Trudovi\IKA_2012\ıufro logo_bahadir (1).png"/>
              <p:cNvPicPr>
                <a:picLocks noChangeAspect="1" noChangeArrowheads="1"/>
              </p:cNvPicPr>
              <p:nvPr/>
            </p:nvPicPr>
            <p:blipFill>
              <a:blip r:embed="rId4" cstate="print"/>
              <a:srcRect/>
              <a:stretch>
                <a:fillRect/>
              </a:stretch>
            </p:blipFill>
            <p:spPr bwMode="auto">
              <a:xfrm>
                <a:off x="2143108" y="0"/>
                <a:ext cx="908216" cy="1214421"/>
              </a:xfrm>
              <a:prstGeom prst="rect">
                <a:avLst/>
              </a:prstGeom>
              <a:noFill/>
            </p:spPr>
          </p:pic>
          <p:pic>
            <p:nvPicPr>
              <p:cNvPr id="20" name="Picture 3" descr="D:\Dokumenti\Bojan\Trudovi\IKA_2012\500px-Kastamonu-Üniversitesi-Logo.svg.png"/>
              <p:cNvPicPr>
                <a:picLocks noChangeAspect="1" noChangeArrowheads="1"/>
              </p:cNvPicPr>
              <p:nvPr/>
            </p:nvPicPr>
            <p:blipFill>
              <a:blip r:embed="rId5" cstate="print"/>
              <a:srcRect/>
              <a:stretch>
                <a:fillRect/>
              </a:stretch>
            </p:blipFill>
            <p:spPr bwMode="auto">
              <a:xfrm>
                <a:off x="0" y="1"/>
                <a:ext cx="1226688" cy="1214421"/>
              </a:xfrm>
              <a:prstGeom prst="rect">
                <a:avLst/>
              </a:prstGeom>
              <a:noFill/>
            </p:spPr>
          </p:pic>
          <p:pic>
            <p:nvPicPr>
              <p:cNvPr id="21" name="Picture 4" descr="D:\Dokumenti\Bojan\Trudovi\IKA_2012\370332_100001512306158_1191647873_n.jpg"/>
              <p:cNvPicPr>
                <a:picLocks noChangeAspect="1" noChangeArrowheads="1"/>
              </p:cNvPicPr>
              <p:nvPr/>
            </p:nvPicPr>
            <p:blipFill>
              <a:blip r:embed="rId6"/>
              <a:srcRect/>
              <a:stretch>
                <a:fillRect/>
              </a:stretch>
            </p:blipFill>
            <p:spPr bwMode="auto">
              <a:xfrm>
                <a:off x="1228062" y="0"/>
                <a:ext cx="933285" cy="1285860"/>
              </a:xfrm>
              <a:prstGeom prst="rect">
                <a:avLst/>
              </a:prstGeom>
              <a:noFill/>
            </p:spPr>
          </p:pic>
        </p:grpSp>
        <p:sp>
          <p:nvSpPr>
            <p:cNvPr id="13" name="Rectangle 5"/>
            <p:cNvSpPr txBox="1">
              <a:spLocks noChangeArrowheads="1"/>
            </p:cNvSpPr>
            <p:nvPr/>
          </p:nvSpPr>
          <p:spPr bwMode="auto">
            <a:xfrm>
              <a:off x="3000364" y="214290"/>
              <a:ext cx="4071966" cy="1000132"/>
            </a:xfrm>
            <a:prstGeom prst="rect">
              <a:avLst/>
            </a:prstGeom>
            <a:noFill/>
            <a:ln w="9525">
              <a:noFill/>
              <a:miter lim="800000"/>
              <a:headEnd/>
              <a:tailEnd/>
            </a:ln>
            <a:effectLst/>
          </p:spPr>
          <p:txBody>
            <a:bodyPr/>
            <a:lstStyle/>
            <a:p>
              <a:pPr algn="ctr" fontAlgn="auto">
                <a:spcBef>
                  <a:spcPts val="0"/>
                </a:spcBef>
                <a:spcAft>
                  <a:spcPts val="0"/>
                </a:spcAft>
                <a:defRPr/>
              </a:pPr>
              <a:r>
                <a:rPr lang="en-US" b="1" smtClean="0">
                  <a:effectLst>
                    <a:outerShdw blurRad="38100" dist="38100" dir="2700000" algn="tl">
                      <a:srgbClr val="000000">
                        <a:alpha val="43137"/>
                      </a:srgbClr>
                    </a:outerShdw>
                  </a:effectLst>
                </a:rPr>
                <a:t>14</a:t>
              </a:r>
              <a:r>
                <a:rPr lang="en-US" b="1" baseline="30000" smtClean="0">
                  <a:effectLst>
                    <a:outerShdw blurRad="38100" dist="38100" dir="2700000" algn="tl">
                      <a:srgbClr val="000000">
                        <a:alpha val="43137"/>
                      </a:srgbClr>
                    </a:outerShdw>
                  </a:effectLst>
                </a:rPr>
                <a:t>th</a:t>
              </a:r>
              <a:r>
                <a:rPr lang="en-US" b="1" smtClean="0">
                  <a:effectLst>
                    <a:outerShdw blurRad="38100" dist="38100" dir="2700000" algn="tl">
                      <a:srgbClr val="000000">
                        <a:alpha val="43137"/>
                      </a:srgbClr>
                    </a:outerShdw>
                  </a:effectLst>
                </a:rPr>
                <a:t> International Fir Symposium</a:t>
              </a:r>
            </a:p>
            <a:p>
              <a:pPr algn="ctr" fontAlgn="auto">
                <a:spcBef>
                  <a:spcPts val="0"/>
                </a:spcBef>
                <a:spcAft>
                  <a:spcPts val="0"/>
                </a:spcAft>
                <a:defRPr/>
              </a:pPr>
              <a:r>
                <a:rPr lang="en-US" kern="0" smtClean="0">
                  <a:effectLst>
                    <a:outerShdw blurRad="38100" dist="38100" dir="2700000" algn="tl">
                      <a:srgbClr val="000000">
                        <a:alpha val="43137"/>
                      </a:srgbClr>
                    </a:outerShdw>
                  </a:effectLst>
                </a:rPr>
                <a:t>Kastamonu, Türkiye</a:t>
              </a:r>
            </a:p>
            <a:p>
              <a:pPr algn="ctr" fontAlgn="auto">
                <a:spcBef>
                  <a:spcPts val="0"/>
                </a:spcBef>
                <a:spcAft>
                  <a:spcPts val="0"/>
                </a:spcAft>
                <a:defRPr/>
              </a:pPr>
              <a:r>
                <a:rPr lang="en-US" kern="0" smtClean="0">
                  <a:effectLst>
                    <a:outerShdw blurRad="38100" dist="38100" dir="2700000" algn="tl">
                      <a:srgbClr val="000000">
                        <a:alpha val="43137"/>
                      </a:srgbClr>
                    </a:outerShdw>
                  </a:effectLst>
                </a:rPr>
                <a:t>12-14.IX 2012</a:t>
              </a:r>
              <a:endParaRPr lang="mk-MK" kern="0" smtClean="0">
                <a:effectLst>
                  <a:outerShdw blurRad="38100" dist="38100" dir="2700000" algn="tl">
                    <a:srgbClr val="000000">
                      <a:alpha val="43137"/>
                    </a:srgbClr>
                  </a:outerShdw>
                </a:effectLst>
              </a:endParaRPr>
            </a:p>
            <a:p>
              <a:pPr algn="ctr" fontAlgn="auto">
                <a:spcBef>
                  <a:spcPts val="0"/>
                </a:spcBef>
                <a:spcAft>
                  <a:spcPts val="0"/>
                </a:spcAft>
                <a:defRPr/>
              </a:pPr>
              <a:endParaRPr lang="en-US" b="1" smtClean="0">
                <a:effectLst>
                  <a:outerShdw blurRad="38100" dist="38100" dir="2700000" algn="tl">
                    <a:srgbClr val="000000">
                      <a:alpha val="43137"/>
                    </a:srgbClr>
                  </a:outerShdw>
                </a:effectLst>
              </a:endParaRPr>
            </a:p>
          </p:txBody>
        </p:sp>
      </p:grpSp>
      <p:sp>
        <p:nvSpPr>
          <p:cNvPr id="23" name="Rectangle 5"/>
          <p:cNvSpPr txBox="1">
            <a:spLocks noChangeArrowheads="1"/>
          </p:cNvSpPr>
          <p:nvPr/>
        </p:nvSpPr>
        <p:spPr bwMode="auto">
          <a:xfrm>
            <a:off x="285721" y="4000507"/>
            <a:ext cx="8572559" cy="2643203"/>
          </a:xfrm>
          <a:prstGeom prst="rect">
            <a:avLst/>
          </a:prstGeom>
          <a:noFill/>
          <a:ln w="9525">
            <a:noFill/>
            <a:miter lim="800000"/>
            <a:headEnd/>
            <a:tailEnd/>
          </a:ln>
          <a:effectLst/>
        </p:spPr>
        <p:txBody>
          <a:bodyPr/>
          <a:lstStyle/>
          <a:p>
            <a:pPr algn="ctr">
              <a:spcBef>
                <a:spcPct val="20000"/>
              </a:spcBef>
              <a:defRPr/>
            </a:pPr>
            <a:r>
              <a:rPr lang="en-US" sz="2800" b="1" kern="0" smtClean="0">
                <a:latin typeface="+mn-lt"/>
                <a:ea typeface="+mn-ea"/>
                <a:cs typeface="+mn-cs"/>
              </a:rPr>
              <a:t>Bojan </a:t>
            </a:r>
            <a:r>
              <a:rPr lang="en-US" sz="2800" b="1" kern="0">
                <a:latin typeface="+mn-lt"/>
                <a:ea typeface="+mn-ea"/>
                <a:cs typeface="+mn-cs"/>
              </a:rPr>
              <a:t>Simovski </a:t>
            </a:r>
            <a:r>
              <a:rPr lang="en-US" sz="2800" b="1" kern="0" smtClean="0">
                <a:latin typeface="+mn-lt"/>
                <a:ea typeface="+mn-ea"/>
                <a:cs typeface="+mn-cs"/>
              </a:rPr>
              <a:t>MSc, Jane Acevski PhD</a:t>
            </a:r>
            <a:endParaRPr lang="en-US" sz="2800" b="1" kern="0">
              <a:latin typeface="+mn-lt"/>
              <a:ea typeface="+mn-ea"/>
              <a:cs typeface="+mn-cs"/>
            </a:endParaRPr>
          </a:p>
          <a:p>
            <a:pPr algn="ctr" fontAlgn="auto">
              <a:spcBef>
                <a:spcPct val="20000"/>
              </a:spcBef>
              <a:spcAft>
                <a:spcPts val="0"/>
              </a:spcAft>
              <a:defRPr/>
            </a:pPr>
            <a:r>
              <a:rPr lang="en-US" sz="2000" b="1" kern="0">
                <a:latin typeface="+mn-lt"/>
                <a:ea typeface="+mn-ea"/>
                <a:cs typeface="+mn-cs"/>
              </a:rPr>
              <a:t>Ss. Cyril and Methodius University in Skopje</a:t>
            </a:r>
          </a:p>
          <a:p>
            <a:pPr algn="ctr" fontAlgn="auto">
              <a:spcBef>
                <a:spcPct val="20000"/>
              </a:spcBef>
              <a:spcAft>
                <a:spcPts val="0"/>
              </a:spcAft>
              <a:defRPr/>
            </a:pPr>
            <a:r>
              <a:rPr lang="en-US" sz="2000" b="1" kern="0">
                <a:latin typeface="+mn-lt"/>
                <a:ea typeface="+mn-ea"/>
                <a:cs typeface="+mn-cs"/>
              </a:rPr>
              <a:t>Faculty of Forestry in Skopje</a:t>
            </a:r>
          </a:p>
          <a:p>
            <a:pPr algn="ctr" fontAlgn="auto">
              <a:spcBef>
                <a:spcPct val="20000"/>
              </a:spcBef>
              <a:spcAft>
                <a:spcPts val="0"/>
              </a:spcAft>
              <a:defRPr/>
            </a:pPr>
            <a:r>
              <a:rPr lang="en-US" sz="2000" b="1" kern="0">
                <a:latin typeface="+mn-lt"/>
                <a:ea typeface="+mn-ea"/>
                <a:cs typeface="+mn-cs"/>
              </a:rPr>
              <a:t>Department of Botany and Dendrology</a:t>
            </a:r>
          </a:p>
          <a:p>
            <a:pPr algn="ctr" fontAlgn="auto">
              <a:spcBef>
                <a:spcPct val="20000"/>
              </a:spcBef>
              <a:spcAft>
                <a:spcPts val="0"/>
              </a:spcAft>
              <a:defRPr/>
            </a:pPr>
            <a:r>
              <a:rPr lang="en-US" sz="2000" b="1" kern="0">
                <a:latin typeface="+mn-lt"/>
                <a:ea typeface="+mn-ea"/>
                <a:cs typeface="+mn-cs"/>
              </a:rPr>
              <a:t>Skopje, Republic of </a:t>
            </a:r>
            <a:r>
              <a:rPr lang="en-US" sz="2000" b="1" kern="0" smtClean="0">
                <a:latin typeface="+mn-lt"/>
                <a:ea typeface="+mn-ea"/>
                <a:cs typeface="+mn-cs"/>
              </a:rPr>
              <a:t>Macedonia</a:t>
            </a:r>
          </a:p>
          <a:p>
            <a:pPr algn="ctr" fontAlgn="auto">
              <a:spcBef>
                <a:spcPct val="20000"/>
              </a:spcBef>
              <a:spcAft>
                <a:spcPts val="0"/>
              </a:spcAft>
              <a:defRPr/>
            </a:pPr>
            <a:endParaRPr lang="en-US" sz="2000" b="1" kern="0" smtClean="0">
              <a:latin typeface="+mn-lt"/>
              <a:ea typeface="+mn-ea"/>
              <a:cs typeface="+mn-cs"/>
            </a:endParaRPr>
          </a:p>
          <a:p>
            <a:pPr algn="r" fontAlgn="auto">
              <a:spcBef>
                <a:spcPct val="20000"/>
              </a:spcBef>
              <a:spcAft>
                <a:spcPts val="0"/>
              </a:spcAft>
              <a:defRPr/>
            </a:pPr>
            <a:r>
              <a:rPr lang="en-US" sz="2400" b="1" kern="0" smtClean="0">
                <a:latin typeface="+mn-lt"/>
                <a:ea typeface="+mn-ea"/>
                <a:cs typeface="+mn-cs"/>
              </a:rPr>
              <a:t>Presenter: Bojan Simovski MSc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US" sz="2800" b="1" smtClean="0"/>
              <a:t>Distribution of the fir in Macedonia </a:t>
            </a:r>
            <a:r>
              <a:rPr lang="ro-RO" sz="2800" b="1" smtClean="0"/>
              <a:t>(</a:t>
            </a:r>
            <a:r>
              <a:rPr lang="en-US" sz="2800" b="1" smtClean="0"/>
              <a:t>1961</a:t>
            </a:r>
            <a:r>
              <a:rPr lang="ro-RO" sz="2800" b="1" smtClean="0"/>
              <a:t>)</a:t>
            </a:r>
            <a:r>
              <a:rPr lang="en-US" sz="2800" b="1" smtClean="0"/>
              <a:t/>
            </a:r>
            <a:br>
              <a:rPr lang="en-US" sz="2800" b="1" smtClean="0"/>
            </a:br>
            <a:r>
              <a:rPr lang="en-US" sz="2800" b="1" smtClean="0"/>
              <a:t>Isohietic line 900 mm annual average precipitation</a:t>
            </a:r>
            <a:endParaRPr lang="mk-MK" sz="2800" b="1"/>
          </a:p>
        </p:txBody>
      </p:sp>
      <p:pic>
        <p:nvPicPr>
          <p:cNvPr id="10242" name="Picture 2" descr="D:\Dokumenti\Bojan\Trudovi\IKA_2012\draft\rasprostranuvanje-mkd.jpg"/>
          <p:cNvPicPr>
            <a:picLocks noChangeAspect="1" noChangeArrowheads="1"/>
          </p:cNvPicPr>
          <p:nvPr/>
        </p:nvPicPr>
        <p:blipFill>
          <a:blip r:embed="rId2" cstate="email"/>
          <a:srcRect/>
          <a:stretch>
            <a:fillRect/>
          </a:stretch>
        </p:blipFill>
        <p:spPr bwMode="auto">
          <a:xfrm>
            <a:off x="1643073" y="1142984"/>
            <a:ext cx="5929323" cy="50738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70000" lnSpcReduction="20000"/>
          </a:bodyPr>
          <a:lstStyle/>
          <a:p>
            <a:pPr marL="0" indent="0" algn="just">
              <a:buNone/>
            </a:pPr>
            <a:r>
              <a:rPr lang="en-GB" b="1" smtClean="0"/>
              <a:t>Very shade tolerant species. </a:t>
            </a:r>
          </a:p>
          <a:p>
            <a:pPr marL="0" indent="0" algn="just">
              <a:buNone/>
            </a:pPr>
            <a:r>
              <a:rPr lang="en-GB" b="1" smtClean="0"/>
              <a:t>Reproduces by seed under the cover of the parental stand. It possesses high ability to have a long time to rest waiting the favourable moment for expansion in height. </a:t>
            </a:r>
            <a:endParaRPr lang="mk-MK" b="1" smtClean="0"/>
          </a:p>
          <a:p>
            <a:pPr marL="0" indent="0" algn="just">
              <a:buNone/>
            </a:pPr>
            <a:r>
              <a:rPr lang="en-GB" b="1" smtClean="0"/>
              <a:t>In the struggle for light in natural successive processes the fir manages to overcome many species, particularly the beech as a shade tolerant species too (in high density beech forests the fir’s offspring successfully adapt to site conditions). Concerning some of the heliophile species which thrive with the fir at higher altitudes, such as some oaks, pines, spruce, the fir has overwhelming power to develop and grow above their canopy, particularly when the forest cover is dense. This is very important because the expansion and the destruction role of the fir refer to fir related forests composed of these species as edificatory.</a:t>
            </a:r>
            <a:endParaRPr lang="mk-MK"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otki\volkovija-23 avgust\DSCN2432.JPG"/>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71414"/>
            <a:ext cx="8229600" cy="1143000"/>
          </a:xfrm>
        </p:spPr>
        <p:txBody>
          <a:bodyPr/>
          <a:lstStyle/>
          <a:p>
            <a:r>
              <a:rPr lang="ro-RO" sz="2800" b="1" smtClean="0"/>
              <a:t>Large fruitfulness of </a:t>
            </a:r>
            <a:r>
              <a:rPr lang="ro-RO" sz="2800" b="1" i="1" smtClean="0"/>
              <a:t>Abies borisii-regis</a:t>
            </a:r>
            <a:r>
              <a:rPr lang="ro-RO" sz="2800" b="1" smtClean="0"/>
              <a:t> Mattf., mountain massif Bistra (2010)</a:t>
            </a:r>
            <a:endParaRPr lang="mk-MK" sz="2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62500" lnSpcReduction="20000"/>
          </a:bodyPr>
          <a:lstStyle/>
          <a:p>
            <a:pPr marL="0" indent="0" algn="ctr">
              <a:buNone/>
            </a:pPr>
            <a:r>
              <a:rPr lang="en-GB" b="1" smtClean="0"/>
              <a:t>Impact on:</a:t>
            </a:r>
          </a:p>
          <a:p>
            <a:pPr marL="0" indent="0" algn="ctr">
              <a:buNone/>
            </a:pPr>
            <a:endParaRPr lang="en-GB" b="1" smtClean="0"/>
          </a:p>
          <a:p>
            <a:pPr marL="0" indent="0" algn="just">
              <a:buFont typeface="Wingdings" pitchFamily="2" charset="2"/>
              <a:buChar char="q"/>
            </a:pPr>
            <a:r>
              <a:rPr lang="en-GB" b="1" smtClean="0"/>
              <a:t>Submontane beech forest (ass. </a:t>
            </a:r>
            <a:r>
              <a:rPr lang="en-GB" b="1" i="1" smtClean="0"/>
              <a:t>Festuco heterophyllae-Fagetum</a:t>
            </a:r>
            <a:r>
              <a:rPr lang="en-GB" b="1" smtClean="0"/>
              <a:t> Em 1965)</a:t>
            </a:r>
          </a:p>
          <a:p>
            <a:pPr marL="0" indent="0" algn="just">
              <a:buFont typeface="Wingdings" pitchFamily="2" charset="2"/>
              <a:buChar char="q"/>
            </a:pPr>
            <a:r>
              <a:rPr lang="en-GB" b="1" smtClean="0"/>
              <a:t>Montane beech forests (ass. </a:t>
            </a:r>
            <a:r>
              <a:rPr lang="en-GB" b="1" i="1" smtClean="0"/>
              <a:t>Calamintho grandiflorae-Fagetum</a:t>
            </a:r>
            <a:r>
              <a:rPr lang="en-GB" b="1" smtClean="0"/>
              <a:t> Em 1965)</a:t>
            </a:r>
          </a:p>
          <a:p>
            <a:pPr marL="0" indent="0" algn="just">
              <a:buFont typeface="Wingdings" pitchFamily="2" charset="2"/>
              <a:buChar char="q"/>
            </a:pPr>
            <a:r>
              <a:rPr lang="en-GB" b="1" smtClean="0"/>
              <a:t>Beech-fir forest communities (ass. </a:t>
            </a:r>
            <a:r>
              <a:rPr lang="en-GB" b="1" i="1" smtClean="0"/>
              <a:t>Abieti-Fagetum macedonicum</a:t>
            </a:r>
            <a:r>
              <a:rPr lang="en-GB" b="1" smtClean="0"/>
              <a:t> Em /1962/ 1985)</a:t>
            </a:r>
          </a:p>
          <a:p>
            <a:pPr marL="0" indent="0" algn="just">
              <a:buFont typeface="Wingdings" pitchFamily="2" charset="2"/>
              <a:buChar char="q"/>
            </a:pPr>
            <a:r>
              <a:rPr lang="en-GB" b="1" smtClean="0"/>
              <a:t>Spruce-fir forest (ass. </a:t>
            </a:r>
            <a:r>
              <a:rPr lang="en-GB" b="1" i="1" smtClean="0"/>
              <a:t>Abieti-Piceetum scardicum</a:t>
            </a:r>
            <a:r>
              <a:rPr lang="en-GB" b="1" smtClean="0"/>
              <a:t> Em /1958/ 1985) </a:t>
            </a:r>
          </a:p>
          <a:p>
            <a:pPr marL="0" indent="0" algn="just">
              <a:buFont typeface="Wingdings" pitchFamily="2" charset="2"/>
              <a:buChar char="q"/>
            </a:pPr>
            <a:r>
              <a:rPr lang="en-GB" b="1" smtClean="0"/>
              <a:t>Pure fir forests (ass.</a:t>
            </a:r>
            <a:r>
              <a:rPr lang="en-GB" b="1" i="1" smtClean="0"/>
              <a:t> Fago-Abietetum meridionale</a:t>
            </a:r>
            <a:r>
              <a:rPr lang="en-GB" b="1" smtClean="0"/>
              <a:t> Em 1973)</a:t>
            </a:r>
          </a:p>
          <a:p>
            <a:pPr marL="0" indent="0" algn="just">
              <a:buFont typeface="Wingdings" pitchFamily="2" charset="2"/>
              <a:buChar char="q"/>
            </a:pPr>
            <a:r>
              <a:rPr lang="en-GB" b="1" smtClean="0"/>
              <a:t>Juniper thickets in zone of high-montane pastures</a:t>
            </a:r>
          </a:p>
          <a:p>
            <a:pPr marL="0" indent="0" algn="just">
              <a:buFont typeface="Wingdings" pitchFamily="2" charset="2"/>
              <a:buChar char="q"/>
            </a:pPr>
            <a:r>
              <a:rPr lang="en-GB" b="1" smtClean="0"/>
              <a:t>Old Macedonian pine (</a:t>
            </a:r>
            <a:r>
              <a:rPr lang="en-GB" b="1" i="1" smtClean="0"/>
              <a:t>Pinus peuce</a:t>
            </a:r>
            <a:r>
              <a:rPr lang="en-GB" b="1" smtClean="0"/>
              <a:t> Gris.) forest classified as ass. </a:t>
            </a:r>
            <a:r>
              <a:rPr lang="en-GB" b="1" i="1" smtClean="0"/>
              <a:t>Pteridio-Pinetum peucis</a:t>
            </a:r>
            <a:r>
              <a:rPr lang="en-GB" b="1" smtClean="0"/>
              <a:t> Em 1962 (= </a:t>
            </a:r>
            <a:r>
              <a:rPr lang="en-GB" b="1" i="1" smtClean="0"/>
              <a:t>Digitali viridiflorae-Pinetum peucis</a:t>
            </a:r>
            <a:r>
              <a:rPr lang="en-GB" b="1" smtClean="0"/>
              <a:t> Em /1960/1962) subass. </a:t>
            </a:r>
            <a:r>
              <a:rPr lang="en-GB" b="1" i="1" smtClean="0"/>
              <a:t>abietetosum</a:t>
            </a:r>
            <a:r>
              <a:rPr lang="en-GB" b="1" smtClean="0"/>
              <a:t> Em 1962 </a:t>
            </a:r>
          </a:p>
          <a:p>
            <a:pPr marL="0" indent="0" algn="just">
              <a:buFont typeface="Wingdings" pitchFamily="2" charset="2"/>
              <a:buChar char="q"/>
            </a:pPr>
            <a:r>
              <a:rPr lang="en-GB" b="1" smtClean="0"/>
              <a:t>Thermo-mesophile oak forest communities (</a:t>
            </a:r>
            <a:r>
              <a:rPr lang="en-GB" b="1" i="1" smtClean="0"/>
              <a:t>Orno-Quercetum petraeae</a:t>
            </a:r>
            <a:r>
              <a:rPr lang="en-GB" b="1" smtClean="0"/>
              <a:t> Em 1968 subass. </a:t>
            </a:r>
            <a:r>
              <a:rPr lang="en-GB" b="1" i="1" smtClean="0"/>
              <a:t>carpinetosum betuli</a:t>
            </a:r>
            <a:r>
              <a:rPr lang="en-GB" b="1" smtClean="0"/>
              <a:t> Em)</a:t>
            </a:r>
            <a:endParaRPr lang="mk-MK"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Bojan\Proekti\Magisterski studii\Fotografii\12-V-2010\P5120153.JPG"/>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142844" y="142860"/>
            <a:ext cx="8229600" cy="1143000"/>
          </a:xfrm>
        </p:spPr>
        <p:txBody>
          <a:bodyPr/>
          <a:lstStyle/>
          <a:p>
            <a:pPr algn="l"/>
            <a:r>
              <a:rPr lang="ro-RO" sz="2800" b="1" smtClean="0"/>
              <a:t>Expansion of </a:t>
            </a:r>
            <a:r>
              <a:rPr lang="ro-RO" sz="2800" b="1" i="1" smtClean="0"/>
              <a:t>Abies borisii-regis</a:t>
            </a:r>
            <a:r>
              <a:rPr lang="ro-RO" sz="2800" b="1" smtClean="0"/>
              <a:t> Mattf. in ass. </a:t>
            </a:r>
            <a:r>
              <a:rPr lang="ro-RO" sz="2800" b="1" i="1" smtClean="0"/>
              <a:t>Calamintho grandiflorae-Fagetum</a:t>
            </a:r>
            <a:r>
              <a:rPr lang="ro-RO" sz="2800" b="1" smtClean="0"/>
              <a:t> Em 1965, </a:t>
            </a:r>
            <a:r>
              <a:rPr lang="en-US" sz="2800" b="1" smtClean="0"/>
              <a:t/>
            </a:r>
            <a:br>
              <a:rPr lang="en-US" sz="2800" b="1" smtClean="0"/>
            </a:br>
            <a:r>
              <a:rPr lang="ro-RO" sz="2800" b="1" smtClean="0"/>
              <a:t>National Park Mavrovo (2010)</a:t>
            </a:r>
            <a:endParaRPr lang="mk-MK" sz="2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okumenti\Bojan\Trudovi\IKA_2012\buka-2 (Custo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142844" y="142860"/>
            <a:ext cx="8229600" cy="1143000"/>
          </a:xfrm>
        </p:spPr>
        <p:txBody>
          <a:bodyPr/>
          <a:lstStyle/>
          <a:p>
            <a:pPr algn="l"/>
            <a:r>
              <a:rPr lang="ro-RO" sz="2800" b="1" smtClean="0"/>
              <a:t>Expansion</a:t>
            </a:r>
            <a:r>
              <a:rPr lang="en-US" sz="2800" b="1" smtClean="0"/>
              <a:t>/destruction</a:t>
            </a:r>
            <a:r>
              <a:rPr lang="ro-RO" sz="2800" b="1" smtClean="0"/>
              <a:t> </a:t>
            </a:r>
            <a:r>
              <a:rPr lang="en-US" sz="2800" b="1" smtClean="0"/>
              <a:t>by</a:t>
            </a:r>
            <a:r>
              <a:rPr lang="ro-RO" sz="2800" b="1" smtClean="0"/>
              <a:t> </a:t>
            </a:r>
            <a:r>
              <a:rPr lang="ro-RO" sz="2800" b="1" i="1" smtClean="0"/>
              <a:t>Abies borisii-regis</a:t>
            </a:r>
            <a:r>
              <a:rPr lang="ro-RO" sz="2800" b="1" smtClean="0"/>
              <a:t> Mattf. in ass. </a:t>
            </a:r>
            <a:r>
              <a:rPr lang="ro-RO" sz="2800" b="1" i="1" smtClean="0"/>
              <a:t>Calamintho grandiflorae-Fagetum</a:t>
            </a:r>
            <a:r>
              <a:rPr lang="ro-RO" sz="2800" b="1" smtClean="0"/>
              <a:t> Em 1965, </a:t>
            </a:r>
            <a:r>
              <a:rPr lang="en-US" sz="2800" b="1" smtClean="0"/>
              <a:t/>
            </a:r>
            <a:br>
              <a:rPr lang="en-US" sz="2800" b="1" smtClean="0"/>
            </a:br>
            <a:r>
              <a:rPr lang="ro-RO" sz="2800" b="1" smtClean="0"/>
              <a:t>National Park Mavrovo (2010)</a:t>
            </a:r>
            <a:endParaRPr lang="mk-MK"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85000" lnSpcReduction="10000"/>
          </a:bodyPr>
          <a:lstStyle/>
          <a:p>
            <a:pPr marL="0" indent="0" algn="ctr">
              <a:buNone/>
            </a:pPr>
            <a:r>
              <a:rPr lang="en-GB" b="1" smtClean="0"/>
              <a:t>Beech-fir forest communities (ass. </a:t>
            </a:r>
            <a:r>
              <a:rPr lang="en-GB" b="1" i="1" smtClean="0"/>
              <a:t>Abieti-Fagetum macedonicum</a:t>
            </a:r>
            <a:r>
              <a:rPr lang="en-GB" b="1" smtClean="0"/>
              <a:t> Em /1962/ 1985)</a:t>
            </a:r>
          </a:p>
          <a:p>
            <a:pPr marL="0" indent="0" algn="just">
              <a:buNone/>
            </a:pPr>
            <a:r>
              <a:rPr lang="en-GB" b="1" smtClean="0"/>
              <a:t>Clear hostility to the spread of fir, and it manifests itself mostly with high emergence of offspring. This results due to many factors, primarily on:</a:t>
            </a:r>
            <a:endParaRPr lang="mk-MK" b="1" smtClean="0"/>
          </a:p>
          <a:p>
            <a:pPr lvl="0" algn="just">
              <a:buFont typeface="Wingdings" pitchFamily="2" charset="2"/>
              <a:buChar char="Ø"/>
            </a:pPr>
            <a:r>
              <a:rPr lang="en-GB" b="1" smtClean="0"/>
              <a:t>Reduced anthropo-zoogenic influence, notably in the past 50 years,</a:t>
            </a:r>
            <a:endParaRPr lang="mk-MK" b="1" smtClean="0"/>
          </a:p>
          <a:p>
            <a:pPr lvl="0" algn="just">
              <a:buFont typeface="Wingdings" pitchFamily="2" charset="2"/>
              <a:buChar char="Ø"/>
            </a:pPr>
            <a:r>
              <a:rPr lang="en-GB" b="1" smtClean="0"/>
              <a:t>Preference for changing climate conditions and</a:t>
            </a:r>
            <a:endParaRPr lang="mk-MK" b="1" smtClean="0"/>
          </a:p>
          <a:p>
            <a:pPr algn="just">
              <a:buFont typeface="Wingdings" pitchFamily="2" charset="2"/>
              <a:buChar char="Ø"/>
            </a:pPr>
            <a:r>
              <a:rPr lang="en-GB" b="1" smtClean="0"/>
              <a:t>Changes in light regime across these forests, which requires and provides opportunity for fir, with high shade-tolerance, very easy to reproduce by seed.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kumenti\Bojan\Trudovi\IKA_2012\buka&amp;ela-1 (Custom).JPG"/>
          <p:cNvPicPr>
            <a:picLocks noChangeAspect="1" noChangeArrowheads="1"/>
          </p:cNvPicPr>
          <p:nvPr/>
        </p:nvPicPr>
        <p:blipFill>
          <a:blip r:embed="rId2" cstate="email"/>
          <a:srcRect/>
          <a:stretch>
            <a:fillRect/>
          </a:stretch>
        </p:blipFill>
        <p:spPr bwMode="auto">
          <a:xfrm>
            <a:off x="1389" y="1"/>
            <a:ext cx="9142612" cy="6858000"/>
          </a:xfrm>
          <a:prstGeom prst="rect">
            <a:avLst/>
          </a:prstGeom>
          <a:noFill/>
        </p:spPr>
      </p:pic>
      <p:sp>
        <p:nvSpPr>
          <p:cNvPr id="5" name="Title 1"/>
          <p:cNvSpPr>
            <a:spLocks noGrp="1"/>
          </p:cNvSpPr>
          <p:nvPr>
            <p:ph type="title"/>
          </p:nvPr>
        </p:nvSpPr>
        <p:spPr>
          <a:xfrm>
            <a:off x="142844" y="142860"/>
            <a:ext cx="8229600" cy="1143000"/>
          </a:xfrm>
        </p:spPr>
        <p:txBody>
          <a:bodyPr/>
          <a:lstStyle/>
          <a:p>
            <a:pPr algn="l"/>
            <a:r>
              <a:rPr lang="en-GB" sz="2800" b="1" smtClean="0"/>
              <a:t>ass. </a:t>
            </a:r>
            <a:r>
              <a:rPr lang="en-GB" sz="2800" b="1" i="1" smtClean="0"/>
              <a:t>Abieti-Fagetum macedonicum</a:t>
            </a:r>
            <a:r>
              <a:rPr lang="en-GB" sz="2800" b="1" smtClean="0"/>
              <a:t> Em (1962) 1985</a:t>
            </a:r>
            <a:r>
              <a:rPr lang="ro-RO" sz="2800" b="1" smtClean="0"/>
              <a:t>, </a:t>
            </a:r>
            <a:r>
              <a:rPr lang="en-US" sz="2800" b="1" smtClean="0"/>
              <a:t/>
            </a:r>
            <a:br>
              <a:rPr lang="en-US" sz="2800" b="1" smtClean="0"/>
            </a:br>
            <a:r>
              <a:rPr lang="ro-RO" sz="2800" b="1" smtClean="0"/>
              <a:t>National Park Mavrovo (2010)</a:t>
            </a:r>
            <a:endParaRPr lang="mk-MK" sz="2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kumenti\Bojan\Trudovi\IKA_2012\buka&amp;ela-2 (Custom).JPG"/>
          <p:cNvPicPr>
            <a:picLocks noChangeAspect="1" noChangeArrowheads="1"/>
          </p:cNvPicPr>
          <p:nvPr/>
        </p:nvPicPr>
        <p:blipFill>
          <a:blip r:embed="rId2" cstate="email"/>
          <a:srcRect/>
          <a:stretch>
            <a:fillRect/>
          </a:stretch>
        </p:blipFill>
        <p:spPr bwMode="auto">
          <a:xfrm>
            <a:off x="1" y="-1041"/>
            <a:ext cx="9144000" cy="6859041"/>
          </a:xfrm>
          <a:prstGeom prst="rect">
            <a:avLst/>
          </a:prstGeom>
          <a:noFill/>
        </p:spPr>
      </p:pic>
      <p:sp>
        <p:nvSpPr>
          <p:cNvPr id="5" name="Title 1"/>
          <p:cNvSpPr>
            <a:spLocks noGrp="1"/>
          </p:cNvSpPr>
          <p:nvPr>
            <p:ph type="title"/>
          </p:nvPr>
        </p:nvSpPr>
        <p:spPr>
          <a:xfrm>
            <a:off x="571472" y="5500702"/>
            <a:ext cx="8229600" cy="1143000"/>
          </a:xfrm>
        </p:spPr>
        <p:txBody>
          <a:bodyPr/>
          <a:lstStyle/>
          <a:p>
            <a:r>
              <a:rPr lang="en-GB" sz="2800" b="1" smtClean="0">
                <a:solidFill>
                  <a:schemeClr val="bg1"/>
                </a:solidFill>
              </a:rPr>
              <a:t>Expansion of the fir in ass. </a:t>
            </a:r>
            <a:r>
              <a:rPr lang="en-GB" sz="2800" b="1" i="1" smtClean="0">
                <a:solidFill>
                  <a:schemeClr val="bg1"/>
                </a:solidFill>
              </a:rPr>
              <a:t>Abieti-Fagetum macedonicum</a:t>
            </a:r>
            <a:r>
              <a:rPr lang="en-GB" sz="2800" b="1" smtClean="0">
                <a:solidFill>
                  <a:schemeClr val="bg1"/>
                </a:solidFill>
              </a:rPr>
              <a:t> Em (1962) 1985</a:t>
            </a:r>
            <a:r>
              <a:rPr lang="ro-RO" sz="2800" b="1" smtClean="0">
                <a:solidFill>
                  <a:schemeClr val="bg1"/>
                </a:solidFill>
              </a:rPr>
              <a:t>, National Park Mavrovo (2010)</a:t>
            </a:r>
            <a:endParaRPr lang="mk-MK" sz="28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kumenti\Bojan\Dendrologija\Nastava\Teren\Fitocenologija\2008-2009\Mavrovo\HPIM0391.JPG"/>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571472" y="71414"/>
            <a:ext cx="8229600" cy="1143000"/>
          </a:xfrm>
        </p:spPr>
        <p:txBody>
          <a:bodyPr/>
          <a:lstStyle/>
          <a:p>
            <a:r>
              <a:rPr lang="ro-RO" sz="2800" b="1" smtClean="0">
                <a:solidFill>
                  <a:schemeClr val="bg1"/>
                </a:solidFill>
              </a:rPr>
              <a:t>Offspring of fir in ass. </a:t>
            </a:r>
            <a:r>
              <a:rPr lang="ro-RO" sz="2800" b="1" i="1" smtClean="0">
                <a:solidFill>
                  <a:schemeClr val="bg1"/>
                </a:solidFill>
              </a:rPr>
              <a:t>Abieti-Fagetum macedonicum</a:t>
            </a:r>
            <a:r>
              <a:rPr lang="ro-RO" sz="2800" b="1" smtClean="0">
                <a:solidFill>
                  <a:schemeClr val="bg1"/>
                </a:solidFill>
              </a:rPr>
              <a:t> Em (1962) 1985, mountain massif Bistra (2008)</a:t>
            </a:r>
            <a:endParaRPr lang="mk-MK" sz="28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Brief I</a:t>
            </a:r>
            <a:r>
              <a:rPr lang="ro-RO" b="1" smtClean="0"/>
              <a:t>ntroduction</a:t>
            </a:r>
            <a:endParaRPr lang="mk-MK" b="1" smtClean="0">
              <a:ea typeface="宋体"/>
            </a:endParaRPr>
          </a:p>
        </p:txBody>
      </p:sp>
      <p:sp>
        <p:nvSpPr>
          <p:cNvPr id="3" name="Content Placeholder 2"/>
          <p:cNvSpPr>
            <a:spLocks noGrp="1"/>
          </p:cNvSpPr>
          <p:nvPr>
            <p:ph idx="1"/>
          </p:nvPr>
        </p:nvSpPr>
        <p:spPr/>
        <p:txBody>
          <a:bodyPr rtlCol="0">
            <a:normAutofit/>
          </a:bodyPr>
          <a:lstStyle/>
          <a:p>
            <a:pPr marL="0" indent="0" algn="just" fontAlgn="auto">
              <a:spcAft>
                <a:spcPts val="0"/>
              </a:spcAft>
              <a:buNone/>
              <a:defRPr/>
            </a:pPr>
            <a:r>
              <a:rPr lang="en-GB" b="1" smtClean="0"/>
              <a:t>In the last 20-30 years in the forests in the Republic of Macedonia has been noted increasing presence of the fir. </a:t>
            </a:r>
          </a:p>
          <a:p>
            <a:pPr marL="0" indent="0" algn="just" fontAlgn="auto">
              <a:spcAft>
                <a:spcPts val="0"/>
              </a:spcAft>
              <a:buNone/>
              <a:defRPr/>
            </a:pPr>
            <a:endParaRPr lang="en-GB" b="1" smtClean="0"/>
          </a:p>
          <a:p>
            <a:pPr marL="0" indent="0" algn="just" fontAlgn="auto">
              <a:spcAft>
                <a:spcPts val="0"/>
              </a:spcAft>
              <a:buNone/>
              <a:defRPr/>
            </a:pPr>
            <a:r>
              <a:rPr lang="en-GB" b="1" smtClean="0"/>
              <a:t>In this paper are observed data related to research conducted of the phytocoenological characteristics of the fir and forest communities with fir in Macedonia.</a:t>
            </a:r>
            <a:endParaRPr lang="mk-MK" b="1">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92500" lnSpcReduction="20000"/>
          </a:bodyPr>
          <a:lstStyle/>
          <a:p>
            <a:pPr marL="0" indent="0" algn="ctr">
              <a:buNone/>
            </a:pPr>
            <a:r>
              <a:rPr lang="en-GB" b="1" smtClean="0"/>
              <a:t>Spruce-fir forest (ass. </a:t>
            </a:r>
            <a:r>
              <a:rPr lang="en-GB" b="1" i="1" smtClean="0"/>
              <a:t>Abieti-Piceetum scardicum</a:t>
            </a:r>
            <a:r>
              <a:rPr lang="en-GB" b="1" smtClean="0"/>
              <a:t> Em /1958/ 1985) </a:t>
            </a:r>
          </a:p>
          <a:p>
            <a:pPr marL="0" indent="0" algn="just">
              <a:buNone/>
            </a:pPr>
            <a:r>
              <a:rPr lang="en-GB" b="1" smtClean="0"/>
              <a:t>There is a decrease in the population of spruce offspring, and on account of it- an aggressive expansion of the fir. Reasons for this are many, and as a part of them are: </a:t>
            </a:r>
          </a:p>
          <a:p>
            <a:pPr lvl="0" algn="just">
              <a:buFont typeface="Wingdings" pitchFamily="2" charset="2"/>
              <a:buChar char="Ø"/>
            </a:pPr>
            <a:r>
              <a:rPr lang="en-GB" b="1" smtClean="0"/>
              <a:t>Change of the microclimate and light regime in the community,</a:t>
            </a:r>
            <a:endParaRPr lang="mk-MK" b="1" smtClean="0"/>
          </a:p>
          <a:p>
            <a:pPr lvl="0" algn="just">
              <a:buFont typeface="Wingdings" pitchFamily="2" charset="2"/>
              <a:buChar char="Ø"/>
            </a:pPr>
            <a:r>
              <a:rPr lang="en-GB" b="1" smtClean="0"/>
              <a:t>Achieving the climax of the old spruce trees and</a:t>
            </a:r>
            <a:endParaRPr lang="mk-MK" b="1" smtClean="0"/>
          </a:p>
          <a:p>
            <a:pPr lvl="0" algn="just">
              <a:buFont typeface="Wingdings" pitchFamily="2" charset="2"/>
              <a:buChar char="Ø"/>
            </a:pPr>
            <a:r>
              <a:rPr lang="en-GB" b="1" smtClean="0"/>
              <a:t>Aggressive competition by fir.</a:t>
            </a:r>
            <a:endParaRPr lang="mk-MK"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kumenti\Bojan\Trudovi\IKA_2012\smrca-1 (Custo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142844" y="142860"/>
            <a:ext cx="8229600" cy="1143000"/>
          </a:xfrm>
        </p:spPr>
        <p:txBody>
          <a:bodyPr/>
          <a:lstStyle/>
          <a:p>
            <a:pPr algn="l"/>
            <a:r>
              <a:rPr lang="en-GB" sz="2800" b="1" smtClean="0"/>
              <a:t>Spruce-fir forest (ass. </a:t>
            </a:r>
            <a:r>
              <a:rPr lang="en-GB" sz="2800" b="1" i="1" smtClean="0"/>
              <a:t>Abieti-Piceetum scardicum</a:t>
            </a:r>
            <a:r>
              <a:rPr lang="en-GB" sz="2800" b="1" smtClean="0"/>
              <a:t> Em /1958/ 1985)</a:t>
            </a:r>
            <a:r>
              <a:rPr lang="ro-RO" sz="2800" b="1" smtClean="0"/>
              <a:t>, </a:t>
            </a:r>
            <a:r>
              <a:rPr lang="en-US" sz="2800" b="1" smtClean="0"/>
              <a:t/>
            </a:r>
            <a:br>
              <a:rPr lang="en-US" sz="2800" b="1" smtClean="0"/>
            </a:br>
            <a:r>
              <a:rPr lang="ro-RO" sz="2800" b="1" smtClean="0"/>
              <a:t>National Park Mavrovo (2010)</a:t>
            </a:r>
            <a:endParaRPr lang="mk-MK"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kumenti\Bojan\Trudovi\IKA_2012\smrca-2 (Custo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557242" y="142860"/>
            <a:ext cx="8229600" cy="1143000"/>
          </a:xfrm>
        </p:spPr>
        <p:txBody>
          <a:bodyPr/>
          <a:lstStyle/>
          <a:p>
            <a:pPr algn="r"/>
            <a:r>
              <a:rPr lang="en-GB" sz="2800" b="1" smtClean="0">
                <a:solidFill>
                  <a:schemeClr val="bg1"/>
                </a:solidFill>
              </a:rPr>
              <a:t>Expansion of the fir in ass. </a:t>
            </a:r>
            <a:r>
              <a:rPr lang="en-GB" sz="2800" b="1" i="1" smtClean="0">
                <a:solidFill>
                  <a:schemeClr val="bg1"/>
                </a:solidFill>
              </a:rPr>
              <a:t>Abieti-Piceetum scardicum</a:t>
            </a:r>
            <a:r>
              <a:rPr lang="en-GB" sz="2800" b="1" smtClean="0">
                <a:solidFill>
                  <a:schemeClr val="bg1"/>
                </a:solidFill>
              </a:rPr>
              <a:t> Em /1958/ 1985)</a:t>
            </a:r>
            <a:r>
              <a:rPr lang="ro-RO" sz="2800" b="1" smtClean="0">
                <a:solidFill>
                  <a:schemeClr val="bg1"/>
                </a:solidFill>
              </a:rPr>
              <a:t>, </a:t>
            </a:r>
            <a:r>
              <a:rPr lang="en-US" sz="2800" b="1" smtClean="0">
                <a:solidFill>
                  <a:schemeClr val="bg1"/>
                </a:solidFill>
              </a:rPr>
              <a:t/>
            </a:r>
            <a:br>
              <a:rPr lang="en-US" sz="2800" b="1" smtClean="0">
                <a:solidFill>
                  <a:schemeClr val="bg1"/>
                </a:solidFill>
              </a:rPr>
            </a:br>
            <a:r>
              <a:rPr lang="ro-RO" sz="2800" b="1" smtClean="0">
                <a:solidFill>
                  <a:schemeClr val="bg1"/>
                </a:solidFill>
              </a:rPr>
              <a:t>National Park Mavrovo (2010)</a:t>
            </a:r>
            <a:endParaRPr lang="mk-MK" sz="2800" b="1">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okumenti\Bojan\Trudovi\IKA_2012\smrca-3 (Custo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771556" y="142860"/>
            <a:ext cx="8229600" cy="1143000"/>
          </a:xfrm>
        </p:spPr>
        <p:txBody>
          <a:bodyPr/>
          <a:lstStyle/>
          <a:p>
            <a:pPr algn="r"/>
            <a:r>
              <a:rPr lang="en-GB" sz="2800" b="1" smtClean="0"/>
              <a:t>The fir as a destructor in ass. </a:t>
            </a:r>
            <a:r>
              <a:rPr lang="en-GB" sz="2800" b="1" i="1" smtClean="0"/>
              <a:t>Abieti-Piceetum scardicum</a:t>
            </a:r>
            <a:r>
              <a:rPr lang="en-GB" sz="2800" b="1" smtClean="0"/>
              <a:t> Em /1958/ 1985)</a:t>
            </a:r>
            <a:r>
              <a:rPr lang="ro-RO" sz="2800" b="1" smtClean="0"/>
              <a:t>, </a:t>
            </a:r>
            <a:r>
              <a:rPr lang="en-US" sz="2800" b="1" smtClean="0"/>
              <a:t/>
            </a:r>
            <a:br>
              <a:rPr lang="en-US" sz="2800" b="1" smtClean="0"/>
            </a:br>
            <a:r>
              <a:rPr lang="ro-RO" sz="2800" b="1" smtClean="0"/>
              <a:t>National Park Mavrovo (2010)</a:t>
            </a:r>
            <a:endParaRPr lang="mk-MK"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lnSpcReduction="10000"/>
          </a:bodyPr>
          <a:lstStyle/>
          <a:p>
            <a:pPr marL="0" indent="0" algn="ctr">
              <a:buNone/>
            </a:pPr>
            <a:r>
              <a:rPr lang="en-GB" b="1" smtClean="0"/>
              <a:t>Pure fir forests (ass.</a:t>
            </a:r>
            <a:r>
              <a:rPr lang="en-GB" b="1" i="1" smtClean="0"/>
              <a:t> Fago-Abietetum meridionale</a:t>
            </a:r>
            <a:r>
              <a:rPr lang="en-GB" b="1" smtClean="0"/>
              <a:t> Em 1973)</a:t>
            </a:r>
          </a:p>
          <a:p>
            <a:pPr marL="0" indent="0" algn="just">
              <a:buFont typeface="Wingdings" pitchFamily="2" charset="2"/>
              <a:buChar char="Ø"/>
            </a:pPr>
            <a:r>
              <a:rPr lang="en-GB" b="1" smtClean="0"/>
              <a:t>Absolute dominance of fir,</a:t>
            </a:r>
          </a:p>
          <a:p>
            <a:pPr marL="0" indent="0" algn="just">
              <a:buFont typeface="Wingdings" pitchFamily="2" charset="2"/>
              <a:buChar char="Ø"/>
            </a:pPr>
            <a:r>
              <a:rPr lang="en-GB" b="1" smtClean="0"/>
              <a:t>Poorer floral composition despite mixed fir forests (fir with thermo-mesophile oaks, pines, beech, rarely /hop-/hornbeams),</a:t>
            </a:r>
          </a:p>
          <a:p>
            <a:pPr marL="0" indent="0" algn="just">
              <a:buFont typeface="Wingdings" pitchFamily="2" charset="2"/>
              <a:buChar char="Ø"/>
            </a:pPr>
            <a:r>
              <a:rPr lang="en-GB" b="1" smtClean="0"/>
              <a:t>Massive fir spread in dense closure of common juniper (</a:t>
            </a:r>
            <a:r>
              <a:rPr lang="en-GB" b="1" i="1" smtClean="0"/>
              <a:t>Juniperus communis</a:t>
            </a:r>
            <a:r>
              <a:rPr lang="en-GB" b="1" smtClean="0"/>
              <a:t> L.) thickets in zone of high-montane pastures.</a:t>
            </a:r>
            <a:endParaRPr lang="mk-MK"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kumenti\Bojan\Trudovi\IKA_2012\ela-1-1 (Custo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428596" y="71414"/>
            <a:ext cx="8229600" cy="1143000"/>
          </a:xfrm>
        </p:spPr>
        <p:txBody>
          <a:bodyPr/>
          <a:lstStyle/>
          <a:p>
            <a:pPr marL="0" indent="0"/>
            <a:r>
              <a:rPr lang="en-GB" sz="2800" b="1" smtClean="0"/>
              <a:t>ass.</a:t>
            </a:r>
            <a:r>
              <a:rPr lang="en-GB" sz="2800" b="1" i="1" smtClean="0"/>
              <a:t> Fago-Abietetum meridionale</a:t>
            </a:r>
            <a:r>
              <a:rPr lang="en-GB" sz="2800" b="1" smtClean="0"/>
              <a:t> Em 1973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okumenti\Bojan\Trudovi\IKA_2012\ela-2 (Custom).JPG"/>
          <p:cNvPicPr>
            <a:picLocks noChangeAspect="1" noChangeArrowheads="1"/>
          </p:cNvPicPr>
          <p:nvPr/>
        </p:nvPicPr>
        <p:blipFill>
          <a:blip r:embed="rId2" cstate="email"/>
          <a:srcRect/>
          <a:stretch>
            <a:fillRect/>
          </a:stretch>
        </p:blipFill>
        <p:spPr bwMode="auto">
          <a:xfrm>
            <a:off x="1389" y="1"/>
            <a:ext cx="9142612" cy="6858000"/>
          </a:xfrm>
          <a:prstGeom prst="rect">
            <a:avLst/>
          </a:prstGeom>
          <a:noFill/>
        </p:spPr>
      </p:pic>
      <p:sp>
        <p:nvSpPr>
          <p:cNvPr id="5" name="Title 1"/>
          <p:cNvSpPr>
            <a:spLocks noGrp="1"/>
          </p:cNvSpPr>
          <p:nvPr>
            <p:ph type="title"/>
          </p:nvPr>
        </p:nvSpPr>
        <p:spPr>
          <a:xfrm>
            <a:off x="414366" y="5500702"/>
            <a:ext cx="8229600" cy="1143000"/>
          </a:xfrm>
        </p:spPr>
        <p:txBody>
          <a:bodyPr/>
          <a:lstStyle/>
          <a:p>
            <a:pPr marL="0" indent="0"/>
            <a:r>
              <a:rPr lang="en-GB" sz="2800" b="1" smtClean="0"/>
              <a:t>Dense closure of the fir in ass.</a:t>
            </a:r>
            <a:r>
              <a:rPr lang="en-GB" sz="2800" b="1" i="1" smtClean="0"/>
              <a:t> Fago-Abietetum meridionale</a:t>
            </a:r>
            <a:r>
              <a:rPr lang="en-GB" sz="2800" b="1" smtClean="0"/>
              <a:t> Em 1973, National Park Mavrovo (2010)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kumenti\Bojan\Trudovi\IKA_2012\ela-3 (Custo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itle 1"/>
          <p:cNvSpPr>
            <a:spLocks noGrp="1"/>
          </p:cNvSpPr>
          <p:nvPr>
            <p:ph type="title"/>
          </p:nvPr>
        </p:nvSpPr>
        <p:spPr>
          <a:xfrm>
            <a:off x="485804" y="5572140"/>
            <a:ext cx="8229600" cy="1143000"/>
          </a:xfrm>
        </p:spPr>
        <p:txBody>
          <a:bodyPr/>
          <a:lstStyle/>
          <a:p>
            <a:pPr marL="0" indent="0"/>
            <a:r>
              <a:rPr lang="en-GB" sz="2800" b="1" smtClean="0"/>
              <a:t>Poor floral composition </a:t>
            </a:r>
            <a:r>
              <a:rPr lang="en-GB" sz="2800" b="1" smtClean="0"/>
              <a:t>and </a:t>
            </a:r>
            <a:r>
              <a:rPr lang="en-GB" sz="2800" b="1" smtClean="0"/>
              <a:t>regenerative ability of the fir in ass.</a:t>
            </a:r>
            <a:r>
              <a:rPr lang="en-GB" sz="2800" b="1" i="1" smtClean="0"/>
              <a:t> Fago-Abietetum meridionale</a:t>
            </a:r>
            <a:r>
              <a:rPr lang="en-GB" sz="2800" b="1" smtClean="0"/>
              <a:t> Em 1973, National Park Mavrovo (2010)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92500" lnSpcReduction="20000"/>
          </a:bodyPr>
          <a:lstStyle/>
          <a:p>
            <a:pPr marL="0" indent="0" algn="ctr">
              <a:buNone/>
            </a:pPr>
            <a:r>
              <a:rPr lang="en-GB" b="1" smtClean="0"/>
              <a:t>Old Macedonian pine (</a:t>
            </a:r>
            <a:r>
              <a:rPr lang="en-GB" b="1" i="1" smtClean="0"/>
              <a:t>Pinus peuce</a:t>
            </a:r>
            <a:r>
              <a:rPr lang="en-GB" b="1" smtClean="0"/>
              <a:t> Gris.) forest classified as ass. </a:t>
            </a:r>
            <a:r>
              <a:rPr lang="en-GB" b="1" i="1" smtClean="0"/>
              <a:t>Pteridio-Pinetum peucis</a:t>
            </a:r>
            <a:r>
              <a:rPr lang="en-GB" b="1" smtClean="0"/>
              <a:t> Em 1962 (= </a:t>
            </a:r>
            <a:r>
              <a:rPr lang="en-GB" b="1" i="1" smtClean="0"/>
              <a:t>Digitali viridiflorae-Pinetum peucis</a:t>
            </a:r>
            <a:r>
              <a:rPr lang="en-GB" b="1" smtClean="0"/>
              <a:t> Em /1960/1962) subass. </a:t>
            </a:r>
            <a:r>
              <a:rPr lang="en-GB" b="1" i="1" smtClean="0"/>
              <a:t>abietetosum</a:t>
            </a:r>
            <a:r>
              <a:rPr lang="en-GB" b="1" smtClean="0"/>
              <a:t> Em 1962 </a:t>
            </a:r>
          </a:p>
          <a:p>
            <a:pPr marL="0" indent="0" algn="just">
              <a:buNone/>
            </a:pPr>
            <a:r>
              <a:rPr lang="en-GB" b="1" smtClean="0"/>
              <a:t>Naturally will be replaced with fir/beech-fir forest due to similar reasons as the spruce-fir forests:</a:t>
            </a:r>
          </a:p>
          <a:p>
            <a:pPr lvl="0" algn="just">
              <a:buFont typeface="Wingdings" pitchFamily="2" charset="2"/>
              <a:buChar char="Ø"/>
            </a:pPr>
            <a:r>
              <a:rPr lang="en-GB" b="1" smtClean="0"/>
              <a:t>Change of the microclimate and light regime in the community,</a:t>
            </a:r>
            <a:endParaRPr lang="mk-MK" b="1" smtClean="0"/>
          </a:p>
          <a:p>
            <a:pPr lvl="0" algn="just">
              <a:buFont typeface="Wingdings" pitchFamily="2" charset="2"/>
              <a:buChar char="Ø"/>
            </a:pPr>
            <a:r>
              <a:rPr lang="en-GB" b="1" smtClean="0"/>
              <a:t>Achieving the climax of the old Macedonian pine trees and</a:t>
            </a:r>
            <a:endParaRPr lang="mk-MK" b="1" smtClean="0"/>
          </a:p>
          <a:p>
            <a:pPr lvl="0" algn="just">
              <a:buFont typeface="Wingdings" pitchFamily="2" charset="2"/>
              <a:buChar char="Ø"/>
            </a:pPr>
            <a:r>
              <a:rPr lang="en-GB" b="1" smtClean="0"/>
              <a:t>Aggressive competition by fir.</a:t>
            </a:r>
            <a:endParaRPr lang="mk-MK"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Dokumenti\Bojan\Trudovi\IKA_2012\molika-1 (Custom).JPG"/>
          <p:cNvPicPr>
            <a:picLocks noChangeAspect="1" noChangeArrowheads="1"/>
          </p:cNvPicPr>
          <p:nvPr/>
        </p:nvPicPr>
        <p:blipFill>
          <a:blip r:embed="rId2" cstate="email"/>
          <a:srcRect/>
          <a:stretch>
            <a:fillRect/>
          </a:stretch>
        </p:blipFill>
        <p:spPr bwMode="auto">
          <a:xfrm>
            <a:off x="0" y="-68579"/>
            <a:ext cx="9144000" cy="6926580"/>
          </a:xfrm>
          <a:prstGeom prst="rect">
            <a:avLst/>
          </a:prstGeom>
          <a:noFill/>
        </p:spPr>
      </p:pic>
      <p:sp>
        <p:nvSpPr>
          <p:cNvPr id="5" name="Title 1"/>
          <p:cNvSpPr>
            <a:spLocks noGrp="1"/>
          </p:cNvSpPr>
          <p:nvPr>
            <p:ph type="title"/>
          </p:nvPr>
        </p:nvSpPr>
        <p:spPr>
          <a:xfrm>
            <a:off x="71406" y="5572148"/>
            <a:ext cx="8229600" cy="1143000"/>
          </a:xfrm>
        </p:spPr>
        <p:txBody>
          <a:bodyPr/>
          <a:lstStyle/>
          <a:p>
            <a:pPr algn="l"/>
            <a:r>
              <a:rPr lang="en-GB" sz="2800" b="1" smtClean="0">
                <a:solidFill>
                  <a:schemeClr val="bg1"/>
                </a:solidFill>
              </a:rPr>
              <a:t>ass. </a:t>
            </a:r>
            <a:r>
              <a:rPr lang="en-GB" sz="2800" b="1" i="1" smtClean="0">
                <a:solidFill>
                  <a:schemeClr val="bg1"/>
                </a:solidFill>
              </a:rPr>
              <a:t>Pteridio-Pinetum peucis</a:t>
            </a:r>
            <a:r>
              <a:rPr lang="en-GB" sz="2800" b="1" smtClean="0">
                <a:solidFill>
                  <a:schemeClr val="bg1"/>
                </a:solidFill>
              </a:rPr>
              <a:t> Em 1962 (= </a:t>
            </a:r>
            <a:r>
              <a:rPr lang="en-GB" sz="2800" b="1" i="1" smtClean="0">
                <a:solidFill>
                  <a:schemeClr val="bg1"/>
                </a:solidFill>
              </a:rPr>
              <a:t>Digitali viridiflorae-Pinetum peucis</a:t>
            </a:r>
            <a:r>
              <a:rPr lang="en-GB" sz="2800" b="1" smtClean="0">
                <a:solidFill>
                  <a:schemeClr val="bg1"/>
                </a:solidFill>
              </a:rPr>
              <a:t> Em /1960/1962) subass. </a:t>
            </a:r>
            <a:r>
              <a:rPr lang="en-GB" sz="2800" b="1" i="1" smtClean="0">
                <a:solidFill>
                  <a:schemeClr val="bg1"/>
                </a:solidFill>
              </a:rPr>
              <a:t>abietetosum</a:t>
            </a:r>
            <a:r>
              <a:rPr lang="en-GB" sz="2800" b="1" smtClean="0">
                <a:solidFill>
                  <a:schemeClr val="bg1"/>
                </a:solidFill>
              </a:rPr>
              <a:t> Em 1962, </a:t>
            </a:r>
            <a:r>
              <a:rPr lang="ro-RO" sz="2800" b="1" smtClean="0">
                <a:solidFill>
                  <a:schemeClr val="bg1"/>
                </a:solidFill>
              </a:rPr>
              <a:t>National Park </a:t>
            </a:r>
            <a:r>
              <a:rPr lang="en-US" sz="2800" b="1" smtClean="0">
                <a:solidFill>
                  <a:schemeClr val="bg1"/>
                </a:solidFill>
              </a:rPr>
              <a:t>Pelister</a:t>
            </a:r>
            <a:r>
              <a:rPr lang="ro-RO" sz="2800" b="1" smtClean="0">
                <a:solidFill>
                  <a:schemeClr val="bg1"/>
                </a:solidFill>
              </a:rPr>
              <a:t> (20</a:t>
            </a:r>
            <a:r>
              <a:rPr lang="en-US" sz="2800" b="1" smtClean="0">
                <a:solidFill>
                  <a:schemeClr val="bg1"/>
                </a:solidFill>
              </a:rPr>
              <a:t>07</a:t>
            </a:r>
            <a:r>
              <a:rPr lang="ro-RO" sz="2800" b="1" smtClean="0">
                <a:solidFill>
                  <a:schemeClr val="bg1"/>
                </a:solidFill>
              </a:rPr>
              <a:t>)</a:t>
            </a:r>
            <a:r>
              <a:rPr lang="en-GB" sz="2800" b="1" smtClean="0">
                <a:solidFill>
                  <a:schemeClr val="bg1"/>
                </a:solidFill>
              </a:rPr>
              <a:t> </a:t>
            </a:r>
            <a:endParaRPr lang="mk-MK" sz="28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Past and Recent Data</a:t>
            </a:r>
            <a:endParaRPr lang="mk-MK" b="1" smtClean="0">
              <a:ea typeface="宋体"/>
            </a:endParaRPr>
          </a:p>
        </p:txBody>
      </p:sp>
      <p:sp>
        <p:nvSpPr>
          <p:cNvPr id="3" name="Content Placeholder 2"/>
          <p:cNvSpPr>
            <a:spLocks noGrp="1"/>
          </p:cNvSpPr>
          <p:nvPr>
            <p:ph idx="1"/>
          </p:nvPr>
        </p:nvSpPr>
        <p:spPr/>
        <p:txBody>
          <a:bodyPr rtlCol="0">
            <a:normAutofit/>
          </a:bodyPr>
          <a:lstStyle/>
          <a:p>
            <a:pPr marL="0" indent="0" algn="just" fontAlgn="auto">
              <a:spcAft>
                <a:spcPts val="0"/>
              </a:spcAft>
              <a:buNone/>
              <a:defRPr/>
            </a:pPr>
            <a:r>
              <a:rPr lang="en-GB" b="1" smtClean="0"/>
              <a:t>From previous research, that of the authors and their works listed in the references section, it is important to mention the research of Em (1961, 1962, 1974), Gudeski and Rizovski (1968), Džekov (1988), and certain new data of Acevski and Simovski (2009, 2010, 2012), Simovski (2011), particularly those regarding the fir and its forests.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kumenti\Bojan\Trudovi\IKA_2012\molika-2 (Custom).JPG"/>
          <p:cNvPicPr>
            <a:picLocks noChangeAspect="1" noChangeArrowheads="1"/>
          </p:cNvPicPr>
          <p:nvPr/>
        </p:nvPicPr>
        <p:blipFill>
          <a:blip r:embed="rId2" cstate="email"/>
          <a:srcRect/>
          <a:stretch>
            <a:fillRect/>
          </a:stretch>
        </p:blipFill>
        <p:spPr bwMode="auto">
          <a:xfrm>
            <a:off x="0" y="0"/>
            <a:ext cx="9144000" cy="6926580"/>
          </a:xfrm>
          <a:prstGeom prst="rect">
            <a:avLst/>
          </a:prstGeom>
          <a:noFill/>
        </p:spPr>
      </p:pic>
      <p:sp>
        <p:nvSpPr>
          <p:cNvPr id="5" name="Title 1"/>
          <p:cNvSpPr>
            <a:spLocks noGrp="1"/>
          </p:cNvSpPr>
          <p:nvPr>
            <p:ph type="title"/>
          </p:nvPr>
        </p:nvSpPr>
        <p:spPr>
          <a:xfrm>
            <a:off x="428596" y="214298"/>
            <a:ext cx="8229600" cy="1143000"/>
          </a:xfrm>
        </p:spPr>
        <p:txBody>
          <a:bodyPr/>
          <a:lstStyle/>
          <a:p>
            <a:r>
              <a:rPr lang="en-GB" sz="2800" b="1" smtClean="0">
                <a:solidFill>
                  <a:schemeClr val="bg1"/>
                </a:solidFill>
              </a:rPr>
              <a:t>ass. </a:t>
            </a:r>
            <a:r>
              <a:rPr lang="en-GB" sz="2800" b="1" i="1" smtClean="0">
                <a:solidFill>
                  <a:schemeClr val="bg1"/>
                </a:solidFill>
              </a:rPr>
              <a:t>Pteridio-Pinetum peucis</a:t>
            </a:r>
            <a:r>
              <a:rPr lang="en-GB" sz="2800" b="1" smtClean="0">
                <a:solidFill>
                  <a:schemeClr val="bg1"/>
                </a:solidFill>
              </a:rPr>
              <a:t> Em 1962 (= </a:t>
            </a:r>
            <a:r>
              <a:rPr lang="en-GB" sz="2800" b="1" i="1" smtClean="0">
                <a:solidFill>
                  <a:schemeClr val="bg1"/>
                </a:solidFill>
              </a:rPr>
              <a:t>Digitali viridiflorae-Pinetum peucis</a:t>
            </a:r>
            <a:r>
              <a:rPr lang="en-GB" sz="2800" b="1" smtClean="0">
                <a:solidFill>
                  <a:schemeClr val="bg1"/>
                </a:solidFill>
              </a:rPr>
              <a:t> Em /1960/1962) subass. </a:t>
            </a:r>
            <a:r>
              <a:rPr lang="en-GB" sz="2800" b="1" i="1" smtClean="0">
                <a:solidFill>
                  <a:schemeClr val="bg1"/>
                </a:solidFill>
              </a:rPr>
              <a:t>abietetosum</a:t>
            </a:r>
            <a:r>
              <a:rPr lang="en-GB" sz="2800" b="1" smtClean="0">
                <a:solidFill>
                  <a:schemeClr val="bg1"/>
                </a:solidFill>
              </a:rPr>
              <a:t> Em 1962, </a:t>
            </a:r>
            <a:r>
              <a:rPr lang="ro-RO" sz="2800" b="1" smtClean="0">
                <a:solidFill>
                  <a:schemeClr val="bg1"/>
                </a:solidFill>
              </a:rPr>
              <a:t>National Park </a:t>
            </a:r>
            <a:r>
              <a:rPr lang="en-US" sz="2800" b="1" smtClean="0">
                <a:solidFill>
                  <a:schemeClr val="bg1"/>
                </a:solidFill>
              </a:rPr>
              <a:t>Pelister</a:t>
            </a:r>
            <a:r>
              <a:rPr lang="ro-RO" sz="2800" b="1" smtClean="0">
                <a:solidFill>
                  <a:schemeClr val="bg1"/>
                </a:solidFill>
              </a:rPr>
              <a:t> (20</a:t>
            </a:r>
            <a:r>
              <a:rPr lang="en-US" sz="2800" b="1" smtClean="0">
                <a:solidFill>
                  <a:schemeClr val="bg1"/>
                </a:solidFill>
              </a:rPr>
              <a:t>07</a:t>
            </a:r>
            <a:r>
              <a:rPr lang="ro-RO" sz="2800" b="1" smtClean="0">
                <a:solidFill>
                  <a:schemeClr val="bg1"/>
                </a:solidFill>
              </a:rPr>
              <a:t>)</a:t>
            </a:r>
            <a:r>
              <a:rPr lang="en-GB" sz="2800" b="1" smtClean="0">
                <a:solidFill>
                  <a:schemeClr val="bg1"/>
                </a:solidFill>
              </a:rPr>
              <a:t> </a:t>
            </a:r>
            <a:endParaRPr lang="mk-MK" sz="2800" b="1">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a:xfrm>
            <a:off x="457200" y="5214950"/>
            <a:ext cx="8229600" cy="1071570"/>
          </a:xfrm>
        </p:spPr>
        <p:txBody>
          <a:bodyPr rtlCol="0">
            <a:normAutofit/>
          </a:bodyPr>
          <a:lstStyle/>
          <a:p>
            <a:pPr marL="0" indent="0" algn="ctr">
              <a:buNone/>
            </a:pPr>
            <a:r>
              <a:rPr lang="en-GB" b="1" smtClean="0"/>
              <a:t>Enlargement of the fir’s territory for about 73% in a period of 25 years. </a:t>
            </a:r>
            <a:endParaRPr lang="mk-MK" b="1"/>
          </a:p>
        </p:txBody>
      </p:sp>
      <p:pic>
        <p:nvPicPr>
          <p:cNvPr id="4" name="Picture 3"/>
          <p:cNvPicPr/>
          <p:nvPr/>
        </p:nvPicPr>
        <p:blipFill>
          <a:blip r:embed="rId2"/>
          <a:srcRect/>
          <a:stretch>
            <a:fillRect/>
          </a:stretch>
        </p:blipFill>
        <p:spPr bwMode="auto">
          <a:xfrm>
            <a:off x="500034" y="2428868"/>
            <a:ext cx="8143932" cy="2643206"/>
          </a:xfrm>
          <a:prstGeom prst="rect">
            <a:avLst/>
          </a:prstGeom>
          <a:noFill/>
          <a:ln w="9525">
            <a:noFill/>
            <a:miter lim="800000"/>
            <a:headEnd/>
            <a:tailEnd/>
          </a:ln>
        </p:spPr>
      </p:pic>
      <p:sp>
        <p:nvSpPr>
          <p:cNvPr id="5" name="Content Placeholder 2"/>
          <p:cNvSpPr txBox="1">
            <a:spLocks/>
          </p:cNvSpPr>
          <p:nvPr/>
        </p:nvSpPr>
        <p:spPr bwMode="auto">
          <a:xfrm>
            <a:off x="500034" y="1857364"/>
            <a:ext cx="8143932" cy="4286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p>
            <a:pPr lvl="0" algn="ctr">
              <a:spcBef>
                <a:spcPct val="20000"/>
              </a:spcBef>
            </a:pPr>
            <a:r>
              <a:rPr lang="ro-RO" sz="3200" smtClean="0"/>
              <a:t>Area under fir and forests with fir in the National Park Mavrovo</a:t>
            </a:r>
            <a:endParaRPr kumimoji="0" lang="mk-MK" sz="3200" b="1" i="0" u="none" strike="noStrike" kern="1200" cap="none" spc="0" normalizeH="0" baseline="0" noProof="0">
              <a:ln>
                <a:noFill/>
              </a:ln>
              <a:solidFill>
                <a:schemeClr val="tx1"/>
              </a:solidFill>
              <a:effectLst/>
              <a:uLnTx/>
              <a:uFillTx/>
              <a:latin typeface="+mn-lt"/>
              <a:ea typeface="+mn-ea"/>
              <a:cs typeface="宋体"/>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a:xfrm>
            <a:off x="457200" y="4572008"/>
            <a:ext cx="8229600" cy="1857388"/>
          </a:xfrm>
        </p:spPr>
        <p:txBody>
          <a:bodyPr rtlCol="0">
            <a:normAutofit fontScale="85000" lnSpcReduction="10000"/>
          </a:bodyPr>
          <a:lstStyle/>
          <a:p>
            <a:pPr marL="0" indent="0" algn="ctr">
              <a:buNone/>
            </a:pPr>
            <a:r>
              <a:rPr lang="en-GB" b="1" smtClean="0"/>
              <a:t>Increase of over 65% of fir’s growing stock for a period of 35 years.</a:t>
            </a:r>
          </a:p>
          <a:p>
            <a:pPr marL="0" indent="0" algn="ctr">
              <a:buNone/>
            </a:pPr>
            <a:r>
              <a:rPr lang="en-GB" smtClean="0"/>
              <a:t>Nevertheless, at this moment, firm correlation of fir’s territorial expansion and its growing stock is disputable.</a:t>
            </a:r>
            <a:endParaRPr lang="mk-MK" b="1"/>
          </a:p>
        </p:txBody>
      </p:sp>
      <p:pic>
        <p:nvPicPr>
          <p:cNvPr id="6" name="Picture 5"/>
          <p:cNvPicPr/>
          <p:nvPr/>
        </p:nvPicPr>
        <p:blipFill>
          <a:blip r:embed="rId2"/>
          <a:srcRect/>
          <a:stretch>
            <a:fillRect/>
          </a:stretch>
        </p:blipFill>
        <p:spPr bwMode="auto">
          <a:xfrm>
            <a:off x="1785918" y="1428736"/>
            <a:ext cx="5572164"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Conclusions</a:t>
            </a:r>
            <a:endParaRPr lang="mk-MK" b="1" smtClean="0">
              <a:ea typeface="宋体"/>
            </a:endParaRPr>
          </a:p>
        </p:txBody>
      </p:sp>
      <p:sp>
        <p:nvSpPr>
          <p:cNvPr id="3" name="Content Placeholder 2"/>
          <p:cNvSpPr>
            <a:spLocks noGrp="1"/>
          </p:cNvSpPr>
          <p:nvPr>
            <p:ph idx="1"/>
          </p:nvPr>
        </p:nvSpPr>
        <p:spPr/>
        <p:txBody>
          <a:bodyPr rtlCol="0">
            <a:normAutofit fontScale="85000" lnSpcReduction="10000"/>
          </a:bodyPr>
          <a:lstStyle/>
          <a:p>
            <a:pPr marL="0" indent="0" algn="just">
              <a:buFont typeface="Wingdings" pitchFamily="2" charset="2"/>
              <a:buChar char="q"/>
            </a:pPr>
            <a:r>
              <a:rPr lang="en-GB" b="1" smtClean="0"/>
              <a:t>The fir (</a:t>
            </a:r>
            <a:r>
              <a:rPr lang="en-GB" b="1" i="1" smtClean="0"/>
              <a:t>Abies borisii-regis</a:t>
            </a:r>
            <a:r>
              <a:rPr lang="en-GB" b="1" smtClean="0"/>
              <a:t> Mattf.) in its natural progressive stand dynamics in the Republic of Macedonia is in territorial expansion.</a:t>
            </a:r>
          </a:p>
          <a:p>
            <a:pPr marL="0" indent="0" algn="just">
              <a:buNone/>
            </a:pPr>
            <a:endParaRPr lang="en-GB" b="1" smtClean="0"/>
          </a:p>
          <a:p>
            <a:pPr marL="0" indent="0" algn="just">
              <a:buFont typeface="Wingdings" pitchFamily="2" charset="2"/>
              <a:buChar char="q"/>
            </a:pPr>
            <a:r>
              <a:rPr lang="en-GB" b="1" smtClean="0"/>
              <a:t>One of the most important reasons for fir’s territorial expansion and phytocoenological destructive influence in the beech region (zone) is fir’s biological ability to reproduce on dense canopy closure. This characteristic makes fir the most competitive species (despite thermo-mesophile oaks, hornbeams, beech, pines, spruce).</a:t>
            </a:r>
            <a:endParaRPr lang="mk-MK"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Conclusions</a:t>
            </a:r>
            <a:endParaRPr lang="mk-MK" b="1" smtClean="0">
              <a:ea typeface="宋体"/>
            </a:endParaRPr>
          </a:p>
        </p:txBody>
      </p:sp>
      <p:sp>
        <p:nvSpPr>
          <p:cNvPr id="3" name="Content Placeholder 2"/>
          <p:cNvSpPr>
            <a:spLocks noGrp="1"/>
          </p:cNvSpPr>
          <p:nvPr>
            <p:ph idx="1"/>
          </p:nvPr>
        </p:nvSpPr>
        <p:spPr/>
        <p:txBody>
          <a:bodyPr rtlCol="0">
            <a:normAutofit fontScale="85000" lnSpcReduction="20000"/>
          </a:bodyPr>
          <a:lstStyle/>
          <a:p>
            <a:pPr marL="0" indent="0" algn="just">
              <a:buFont typeface="Wingdings" pitchFamily="2" charset="2"/>
              <a:buChar char="q"/>
            </a:pPr>
            <a:r>
              <a:rPr lang="en-GB" b="1" smtClean="0"/>
              <a:t>Diminished anthropo-zoogenic impact (protected areas/national parks, reduced stockbreeding, depopulation) has also influenced the fir’s natural expansion.</a:t>
            </a:r>
          </a:p>
          <a:p>
            <a:pPr marL="0" indent="0" algn="just">
              <a:buNone/>
            </a:pPr>
            <a:endParaRPr lang="en-GB" b="1" smtClean="0"/>
          </a:p>
          <a:p>
            <a:pPr marL="0" indent="0" algn="just">
              <a:buFont typeface="Wingdings" pitchFamily="2" charset="2"/>
              <a:buChar char="q"/>
            </a:pPr>
            <a:r>
              <a:rPr lang="en-GB" b="1" smtClean="0"/>
              <a:t>The occurrence of the fir’s expansion and its aggressive ability to influence as a destructor within/on different forest communities from biological aspect has negative impact, i.e. creation of a uniform forest stands. Therefore, the fir has influence in decrease of the appearance and development of various species of flora (and fauna).</a:t>
            </a:r>
            <a:endParaRPr lang="mk-MK"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Conclusions</a:t>
            </a:r>
            <a:endParaRPr lang="mk-MK" b="1" smtClean="0">
              <a:ea typeface="宋体"/>
            </a:endParaRPr>
          </a:p>
        </p:txBody>
      </p:sp>
      <p:sp>
        <p:nvSpPr>
          <p:cNvPr id="3" name="Content Placeholder 2"/>
          <p:cNvSpPr>
            <a:spLocks noGrp="1"/>
          </p:cNvSpPr>
          <p:nvPr>
            <p:ph idx="1"/>
          </p:nvPr>
        </p:nvSpPr>
        <p:spPr/>
        <p:txBody>
          <a:bodyPr rtlCol="0">
            <a:normAutofit fontScale="77500" lnSpcReduction="20000"/>
          </a:bodyPr>
          <a:lstStyle/>
          <a:p>
            <a:pPr marL="0" indent="0" algn="just">
              <a:buFont typeface="Wingdings" pitchFamily="2" charset="2"/>
              <a:buChar char="q"/>
            </a:pPr>
            <a:r>
              <a:rPr lang="en-GB" b="1" smtClean="0"/>
              <a:t>However, the pure fir forests are characterized by increase of the growing stock/wood reserve. From economic point of view, these forests are in the field of interest of every forestry as an economy-based branch. Accordingly, this is why are undertaken fir’s seeding activities, mainly in pure beech forests.</a:t>
            </a:r>
          </a:p>
          <a:p>
            <a:pPr marL="0" indent="0" algn="just">
              <a:buNone/>
            </a:pPr>
            <a:endParaRPr lang="en-GB" b="1" smtClean="0"/>
          </a:p>
          <a:p>
            <a:pPr marL="0" indent="0" algn="just">
              <a:buFont typeface="Wingdings" pitchFamily="2" charset="2"/>
              <a:buChar char="q"/>
            </a:pPr>
            <a:r>
              <a:rPr lang="en-GB" b="1" smtClean="0"/>
              <a:t>According to recent research on pure Macedonian pine forests and mixed spruce-fir forests, these stands are now in climax- highest peak in development of their natural dynamics. In these forests, the fir will concurrently emerge as a destructor and as a future prime tree species, establishing new forest communities.</a:t>
            </a:r>
            <a:endParaRPr lang="mk-MK" b="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Conclusions</a:t>
            </a:r>
            <a:endParaRPr lang="mk-MK" b="1" smtClean="0">
              <a:ea typeface="宋体"/>
            </a:endParaRPr>
          </a:p>
        </p:txBody>
      </p:sp>
      <p:sp>
        <p:nvSpPr>
          <p:cNvPr id="3" name="Content Placeholder 2"/>
          <p:cNvSpPr>
            <a:spLocks noGrp="1"/>
          </p:cNvSpPr>
          <p:nvPr>
            <p:ph idx="1"/>
          </p:nvPr>
        </p:nvSpPr>
        <p:spPr/>
        <p:txBody>
          <a:bodyPr rtlCol="0">
            <a:normAutofit fontScale="77500" lnSpcReduction="20000"/>
          </a:bodyPr>
          <a:lstStyle/>
          <a:p>
            <a:pPr marL="0" indent="0" algn="just">
              <a:buFont typeface="Wingdings" pitchFamily="2" charset="2"/>
              <a:buChar char="q"/>
            </a:pPr>
            <a:r>
              <a:rPr lang="en-GB" b="1" smtClean="0"/>
              <a:t>Besides the destructive role in the beech region, the fir is starting to occur as a destructor in zone of high-montane pastures. These pastures, due to long period of reduced stockbreeding (grazing), are in form of thickets of junipers (</a:t>
            </a:r>
            <a:r>
              <a:rPr lang="en-GB" b="1" i="1" smtClean="0"/>
              <a:t>Juniperus spp.</a:t>
            </a:r>
            <a:r>
              <a:rPr lang="en-GB" b="1" smtClean="0"/>
              <a:t>). Here, the fir population is in initial stage of development, because of the dense shrub cover of the junipers (as protection).</a:t>
            </a:r>
          </a:p>
          <a:p>
            <a:pPr marL="0" indent="0" algn="just">
              <a:buNone/>
            </a:pPr>
            <a:endParaRPr lang="en-GB" b="1" smtClean="0"/>
          </a:p>
          <a:p>
            <a:pPr marL="0" indent="0" algn="just">
              <a:buFont typeface="Wingdings" pitchFamily="2" charset="2"/>
              <a:buChar char="q"/>
            </a:pPr>
            <a:r>
              <a:rPr lang="en-GB" b="1" smtClean="0"/>
              <a:t>The expansion of the fir in the high-montane pastures in the future should be of great scientific importance, in course of finding correlation to this occurrence not only as a result of the anthropo-zoogenic influence, but linked with global climate change (e.g. occurrence of </a:t>
            </a:r>
            <a:r>
              <a:rPr lang="en-GB" b="1" i="1" smtClean="0"/>
              <a:t>Berberis vulgaris</a:t>
            </a:r>
            <a:r>
              <a:rPr lang="en-GB" b="1" smtClean="0"/>
              <a:t> L.).</a:t>
            </a:r>
            <a:endParaRPr lang="mk-MK" b="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ro-RO" b="1" smtClean="0"/>
              <a:t>Acknowledgements</a:t>
            </a:r>
            <a:endParaRPr lang="mk-MK" b="1" smtClean="0">
              <a:ea typeface="宋体"/>
            </a:endParaRPr>
          </a:p>
        </p:txBody>
      </p:sp>
      <p:sp>
        <p:nvSpPr>
          <p:cNvPr id="3" name="Content Placeholder 2"/>
          <p:cNvSpPr>
            <a:spLocks noGrp="1"/>
          </p:cNvSpPr>
          <p:nvPr>
            <p:ph idx="1"/>
          </p:nvPr>
        </p:nvSpPr>
        <p:spPr/>
        <p:txBody>
          <a:bodyPr rtlCol="0">
            <a:normAutofit fontScale="85000" lnSpcReduction="20000"/>
          </a:bodyPr>
          <a:lstStyle/>
          <a:p>
            <a:pPr marL="0" indent="0" algn="just">
              <a:buNone/>
            </a:pPr>
            <a:r>
              <a:rPr lang="en-GB" b="1" smtClean="0"/>
              <a:t>The authors of this paper would like to express gratefulness to prof. Sezgin Ayan PhD of the Kastamonu Üniversitesi Orman Fakültesi, and prof. Ahmet </a:t>
            </a:r>
            <a:r>
              <a:rPr lang="en-US" b="1" smtClean="0"/>
              <a:t>Y</a:t>
            </a:r>
            <a:r>
              <a:rPr lang="en-GB" b="1" smtClean="0"/>
              <a:t>eşil  PhD of the Istanbul Üniversitesi Orman Fakültesi, Türkiye, for their sincere and altruistic support.</a:t>
            </a:r>
          </a:p>
          <a:p>
            <a:pPr marL="0" indent="0" algn="just">
              <a:buNone/>
            </a:pPr>
            <a:endParaRPr lang="mk-MK" b="1" smtClean="0"/>
          </a:p>
          <a:p>
            <a:pPr marL="0" indent="0" algn="just">
              <a:buNone/>
            </a:pPr>
            <a:r>
              <a:rPr lang="en-GB" b="1" smtClean="0"/>
              <a:t>Likewise, the authors would like to thank prof. Pande Trajkov PhD, prof. Ljupčo Nestorovski PhD and ass. Ivan Minčev MSc of the Ss. Cyril and Methodius University in Skopje - Faculty of Forestry in Skopje, Republic of Macedonia, for the professional consultations and shared information during the preparation of the paper.</a:t>
            </a:r>
            <a:endParaRPr lang="mk-MK"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References</a:t>
            </a:r>
            <a:endParaRPr lang="mk-MK" b="1" smtClean="0">
              <a:ea typeface="宋体"/>
            </a:endParaRPr>
          </a:p>
        </p:txBody>
      </p:sp>
      <p:sp>
        <p:nvSpPr>
          <p:cNvPr id="3" name="Content Placeholder 2"/>
          <p:cNvSpPr>
            <a:spLocks noGrp="1"/>
          </p:cNvSpPr>
          <p:nvPr>
            <p:ph idx="1"/>
          </p:nvPr>
        </p:nvSpPr>
        <p:spPr/>
        <p:txBody>
          <a:bodyPr rtlCol="0">
            <a:normAutofit fontScale="40000" lnSpcReduction="20000"/>
          </a:bodyPr>
          <a:lstStyle/>
          <a:p>
            <a:pPr>
              <a:buNone/>
            </a:pPr>
            <a:r>
              <a:rPr lang="en-GB" smtClean="0"/>
              <a:t>J., Simovski B., 2012. Forest associations of the National Park Mavrovo in the Republic of Macedonia. In: Horodnic, S.-A., Duduman, M.-L., Palaghianu, C. (eds.): Proceedings of the International Conference Integrated Management of Environmental Resources - Suceava, November 4-6th, 2011. Editura Universitătii „Ştefan cel Mare” Suceava, Romania, 17-27.</a:t>
            </a:r>
            <a:endParaRPr lang="mk-MK" smtClean="0"/>
          </a:p>
          <a:p>
            <a:pPr>
              <a:buNone/>
            </a:pPr>
            <a:r>
              <a:rPr lang="en-GB" smtClean="0"/>
              <a:t>Acevski J., Simovski B., 2010. Forest communities of the NP Mavrovo (report). Environmental protection, economical development and promotion of sustainable ecotourism in National Park Mavrovo. UCODEP (Oxfam Italia). Skopje.</a:t>
            </a:r>
            <a:endParaRPr lang="mk-MK" smtClean="0"/>
          </a:p>
          <a:p>
            <a:pPr>
              <a:buNone/>
            </a:pPr>
            <a:r>
              <a:rPr lang="en-GB" smtClean="0"/>
              <a:t>Acevski J., Simovski B., 2009. Natural succession processes of the old Macedonian pine (</a:t>
            </a:r>
            <a:r>
              <a:rPr lang="en-GB" i="1" smtClean="0"/>
              <a:t>Pinus peuce </a:t>
            </a:r>
            <a:r>
              <a:rPr lang="en-GB" smtClean="0"/>
              <a:t>Gris.) forests at the locality Begova Cheshma in the National Park Pelister. Forest Review of the Faculty of Forestry in Skopje. Skopje. 42:140-146. (In Macedonian)</a:t>
            </a:r>
            <a:endParaRPr lang="mk-MK" smtClean="0"/>
          </a:p>
          <a:p>
            <a:pPr>
              <a:buNone/>
            </a:pPr>
            <a:r>
              <a:rPr lang="en-GB" smtClean="0"/>
              <a:t>Džekov S., 1988. Dendrology. 538p. UKIM, Skopje. (in Macedonian)</a:t>
            </a:r>
            <a:endParaRPr lang="mk-MK" smtClean="0"/>
          </a:p>
          <a:p>
            <a:pPr>
              <a:buNone/>
            </a:pPr>
            <a:r>
              <a:rPr lang="en-GB" smtClean="0"/>
              <a:t>Еm, H., 1973/74. Tannenwald in Mazedonien- </a:t>
            </a:r>
            <a:r>
              <a:rPr lang="en-GB" i="1" smtClean="0"/>
              <a:t>Fago-Abietetum meridionale</a:t>
            </a:r>
            <a:r>
              <a:rPr lang="en-GB" smtClean="0"/>
              <a:t> ass. n. Jahrbuch der Land- und Forstwirtschaftliche Fakultät der Universität in Skopje. 26:41-58. (in Macedonian)</a:t>
            </a:r>
            <a:endParaRPr lang="mk-MK" smtClean="0"/>
          </a:p>
          <a:p>
            <a:pPr>
              <a:buNone/>
            </a:pPr>
            <a:r>
              <a:rPr lang="en-GB" smtClean="0"/>
              <a:t>Em H., 1962. Šumske zajednice četinara u NR Makedoniji. Biološki glasnik 15:1-33.</a:t>
            </a:r>
            <a:endParaRPr lang="mk-MK" smtClean="0"/>
          </a:p>
          <a:p>
            <a:pPr>
              <a:buNone/>
            </a:pPr>
            <a:r>
              <a:rPr lang="en-GB" smtClean="0"/>
              <a:t>Em H., 1961. Die Verbreitung der Weisstanne (</a:t>
            </a:r>
            <a:r>
              <a:rPr lang="en-GB" i="1" smtClean="0"/>
              <a:t>Abies alba </a:t>
            </a:r>
            <a:r>
              <a:rPr lang="en-GB" smtClean="0"/>
              <a:t>Mill.) in der VR Mazedonien. Forest Review. Skopje. 6:3-8. (in Macedonian)</a:t>
            </a:r>
            <a:endParaRPr lang="mk-MK" smtClean="0"/>
          </a:p>
          <a:p>
            <a:pPr>
              <a:buNone/>
            </a:pPr>
            <a:r>
              <a:rPr lang="en-GB" smtClean="0"/>
              <a:t>Gudeski A., Rizovski R., 1968. Der niedrigste Fundort der Tanne in SR Mazedonien. Forest Review. Skopje. 3-4: 44-47. (in Macedonian)</a:t>
            </a:r>
            <a:endParaRPr lang="mk-MK" smtClean="0"/>
          </a:p>
          <a:p>
            <a:pPr>
              <a:buNone/>
            </a:pPr>
            <a:r>
              <a:rPr lang="en-GB" smtClean="0"/>
              <a:t>National Park Mavrovo, 1975/1985, Forest management plans. (In Macedonian)</a:t>
            </a:r>
            <a:endParaRPr lang="mk-MK" smtClean="0"/>
          </a:p>
          <a:p>
            <a:pPr>
              <a:buNone/>
            </a:pPr>
            <a:r>
              <a:rPr lang="en-GB" smtClean="0"/>
              <a:t>Naučno veće vegetacijske karte Jugoslavije, 1986, Prodromus phytocoenosum Jugoslaviae – ad mappam vegetationis m 1:200000. Bribir-Ilok.</a:t>
            </a:r>
            <a:endParaRPr lang="mk-MK" smtClean="0"/>
          </a:p>
          <a:p>
            <a:pPr>
              <a:buNone/>
            </a:pPr>
            <a:r>
              <a:rPr lang="en-GB" smtClean="0"/>
              <a:t>Simovski B., 2011. Dendrofloristic characteristics of the National Park Mavrovo. MSc (thesis), Ss. Cyril and Methodius University in Skopje, Faculty of Forestry in Skopje, Republic of Macedonia. (in Macedonian)</a:t>
            </a:r>
            <a:endParaRPr lang="mk-MK" smtClean="0"/>
          </a:p>
          <a:p>
            <a:pPr>
              <a:buNone/>
            </a:pPr>
            <a:r>
              <a:rPr lang="en-GB" smtClean="0"/>
              <a:t>Trajkov, P., 2011. Forests of the NP Mavrovo (report). Environmental protection, economical development and promotion of sustainable ecotourism in National Park Mavrovo. Oxfam Italia. Skopje.</a:t>
            </a:r>
            <a:endParaRPr lang="mk-MK"/>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643063" y="703263"/>
            <a:ext cx="5857875"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Study area</a:t>
            </a:r>
            <a:endParaRPr lang="mk-MK" b="1" smtClean="0">
              <a:ea typeface="宋体"/>
            </a:endParaRPr>
          </a:p>
        </p:txBody>
      </p:sp>
      <p:sp>
        <p:nvSpPr>
          <p:cNvPr id="3" name="Content Placeholder 2"/>
          <p:cNvSpPr>
            <a:spLocks noGrp="1"/>
          </p:cNvSpPr>
          <p:nvPr>
            <p:ph idx="1"/>
          </p:nvPr>
        </p:nvSpPr>
        <p:spPr/>
        <p:txBody>
          <a:bodyPr rtlCol="0">
            <a:normAutofit/>
          </a:bodyPr>
          <a:lstStyle/>
          <a:p>
            <a:pPr marL="0" indent="0" algn="just" fontAlgn="auto">
              <a:spcAft>
                <a:spcPts val="0"/>
              </a:spcAft>
              <a:buNone/>
              <a:defRPr/>
            </a:pPr>
            <a:r>
              <a:rPr lang="en-GB" b="1" smtClean="0"/>
              <a:t>The territory of the Republic of Macedonia.</a:t>
            </a:r>
          </a:p>
          <a:p>
            <a:pPr marL="0" indent="0" algn="just" fontAlgn="auto">
              <a:spcAft>
                <a:spcPts val="0"/>
              </a:spcAft>
              <a:buNone/>
              <a:defRPr/>
            </a:pPr>
            <a:endParaRPr lang="en-GB" b="1" smtClean="0"/>
          </a:p>
          <a:p>
            <a:pPr marL="0" indent="0" algn="just" fontAlgn="auto">
              <a:spcAft>
                <a:spcPts val="0"/>
              </a:spcAft>
              <a:buNone/>
              <a:defRPr/>
            </a:pPr>
            <a:r>
              <a:rPr lang="en-GB" b="1" smtClean="0"/>
              <a:t>It is important to note the largest part of the study area was conducted in a national park established more than 60 years ago, with minimal human activities and highlighting the fir’s natural bio-ecological characteristics as a species and as a part of communities.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subTitle" idx="1"/>
          </p:nvPr>
        </p:nvSpPr>
        <p:spPr>
          <a:xfrm>
            <a:off x="888206" y="1714488"/>
            <a:ext cx="7367588" cy="1643074"/>
          </a:xfrm>
        </p:spPr>
        <p:txBody>
          <a:bodyPr rtlCol="0">
            <a:normAutofit fontScale="77500" lnSpcReduction="20000"/>
          </a:bodyPr>
          <a:lstStyle/>
          <a:p>
            <a:pPr fontAlgn="auto">
              <a:spcBef>
                <a:spcPts val="0"/>
              </a:spcBef>
              <a:spcAft>
                <a:spcPts val="0"/>
              </a:spcAft>
              <a:defRPr/>
            </a:pPr>
            <a:r>
              <a:rPr lang="en-GB" sz="5100" b="1" smtClean="0">
                <a:solidFill>
                  <a:schemeClr val="tx1"/>
                </a:solidFill>
                <a:effectLst>
                  <a:outerShdw blurRad="38100" dist="38100" dir="2700000" algn="tl">
                    <a:srgbClr val="000000">
                      <a:alpha val="43137"/>
                    </a:srgbClr>
                  </a:outerShdw>
                </a:effectLst>
              </a:rPr>
              <a:t>The fir as a destructor of the forest communities in the Republic of Macedonia</a:t>
            </a:r>
            <a:endParaRPr lang="mk-MK" sz="5100" b="1">
              <a:solidFill>
                <a:schemeClr val="tx1"/>
              </a:solidFill>
              <a:effectLst>
                <a:outerShdw blurRad="38100" dist="38100" dir="2700000" algn="tl">
                  <a:srgbClr val="000000">
                    <a:alpha val="43137"/>
                  </a:srgbClr>
                </a:outerShdw>
              </a:effectLst>
              <a:cs typeface="+mn-cs"/>
            </a:endParaRPr>
          </a:p>
        </p:txBody>
      </p:sp>
      <p:sp>
        <p:nvSpPr>
          <p:cNvPr id="9" name="Rectangle 5"/>
          <p:cNvSpPr txBox="1">
            <a:spLocks noChangeArrowheads="1"/>
          </p:cNvSpPr>
          <p:nvPr/>
        </p:nvSpPr>
        <p:spPr bwMode="auto">
          <a:xfrm>
            <a:off x="1062038" y="3571879"/>
            <a:ext cx="7019925" cy="2357451"/>
          </a:xfrm>
          <a:prstGeom prst="rect">
            <a:avLst/>
          </a:prstGeom>
          <a:noFill/>
          <a:ln w="9525">
            <a:noFill/>
            <a:miter lim="800000"/>
            <a:headEnd/>
            <a:tailEnd/>
          </a:ln>
          <a:effectLst/>
        </p:spPr>
        <p:txBody>
          <a:bodyPr/>
          <a:lstStyle/>
          <a:p>
            <a:pPr algn="ctr">
              <a:spcBef>
                <a:spcPct val="20000"/>
              </a:spcBef>
              <a:defRPr/>
            </a:pPr>
            <a:r>
              <a:rPr lang="en-US" sz="2400" b="1" kern="0" smtClean="0">
                <a:latin typeface="+mn-lt"/>
                <a:ea typeface="+mn-ea"/>
                <a:cs typeface="+mn-cs"/>
              </a:rPr>
              <a:t>Bojan </a:t>
            </a:r>
            <a:r>
              <a:rPr lang="en-US" sz="2400" b="1" kern="0">
                <a:latin typeface="+mn-lt"/>
                <a:ea typeface="+mn-ea"/>
                <a:cs typeface="+mn-cs"/>
              </a:rPr>
              <a:t>Simovski </a:t>
            </a:r>
            <a:r>
              <a:rPr lang="en-US" sz="2400" b="1" kern="0" smtClean="0">
                <a:latin typeface="+mn-lt"/>
                <a:ea typeface="+mn-ea"/>
                <a:cs typeface="+mn-cs"/>
              </a:rPr>
              <a:t>MSc, Jane Acevski PhD</a:t>
            </a:r>
            <a:endParaRPr lang="en-US" sz="2400" b="1" kern="0">
              <a:latin typeface="+mn-lt"/>
              <a:ea typeface="+mn-ea"/>
              <a:cs typeface="+mn-cs"/>
            </a:endParaRPr>
          </a:p>
          <a:p>
            <a:pPr algn="ctr" fontAlgn="auto">
              <a:spcBef>
                <a:spcPct val="20000"/>
              </a:spcBef>
              <a:spcAft>
                <a:spcPts val="0"/>
              </a:spcAft>
              <a:defRPr/>
            </a:pPr>
            <a:r>
              <a:rPr lang="en-US" sz="2000" b="1" kern="0">
                <a:latin typeface="+mn-lt"/>
                <a:ea typeface="+mn-ea"/>
                <a:cs typeface="+mn-cs"/>
              </a:rPr>
              <a:t>Ss. Cyril and Methodius University in Skopje</a:t>
            </a:r>
          </a:p>
          <a:p>
            <a:pPr algn="ctr" fontAlgn="auto">
              <a:spcBef>
                <a:spcPct val="20000"/>
              </a:spcBef>
              <a:spcAft>
                <a:spcPts val="0"/>
              </a:spcAft>
              <a:defRPr/>
            </a:pPr>
            <a:r>
              <a:rPr lang="en-US" sz="2000" b="1" kern="0">
                <a:latin typeface="+mn-lt"/>
                <a:ea typeface="+mn-ea"/>
                <a:cs typeface="+mn-cs"/>
              </a:rPr>
              <a:t>Faculty of Forestry in Skopje</a:t>
            </a:r>
          </a:p>
          <a:p>
            <a:pPr algn="ctr" fontAlgn="auto">
              <a:spcBef>
                <a:spcPct val="20000"/>
              </a:spcBef>
              <a:spcAft>
                <a:spcPts val="0"/>
              </a:spcAft>
              <a:defRPr/>
            </a:pPr>
            <a:r>
              <a:rPr lang="en-US" sz="2000" b="1" kern="0">
                <a:latin typeface="+mn-lt"/>
                <a:ea typeface="+mn-ea"/>
                <a:cs typeface="+mn-cs"/>
              </a:rPr>
              <a:t>Department of Botany and Dendrology</a:t>
            </a:r>
          </a:p>
          <a:p>
            <a:pPr algn="ctr" fontAlgn="auto">
              <a:spcBef>
                <a:spcPct val="20000"/>
              </a:spcBef>
              <a:spcAft>
                <a:spcPts val="0"/>
              </a:spcAft>
              <a:defRPr/>
            </a:pPr>
            <a:r>
              <a:rPr lang="en-US" sz="2000" b="1" kern="0">
                <a:latin typeface="+mn-lt"/>
                <a:ea typeface="+mn-ea"/>
                <a:cs typeface="+mn-cs"/>
              </a:rPr>
              <a:t>Skopje, Republic of Macedonia</a:t>
            </a:r>
          </a:p>
          <a:p>
            <a:pPr algn="ctr" fontAlgn="auto">
              <a:spcBef>
                <a:spcPct val="20000"/>
              </a:spcBef>
              <a:spcAft>
                <a:spcPts val="0"/>
              </a:spcAft>
              <a:defRPr/>
            </a:pPr>
            <a:r>
              <a:rPr lang="en-US" sz="2000" b="1" kern="0" smtClean="0">
                <a:latin typeface="+mn-lt"/>
                <a:ea typeface="+mn-ea"/>
                <a:cs typeface="+mn-cs"/>
                <a:hlinkClick r:id="rId2"/>
              </a:rPr>
              <a:t>bsimovski@sf.ukim.edu.mk</a:t>
            </a:r>
            <a:endParaRPr lang="mk-MK" sz="2000" b="1" kern="0">
              <a:latin typeface="+mn-lt"/>
              <a:ea typeface="+mn-ea"/>
              <a:cs typeface="+mn-cs"/>
            </a:endParaRPr>
          </a:p>
        </p:txBody>
      </p:sp>
      <p:pic>
        <p:nvPicPr>
          <p:cNvPr id="6147" name="Picture 3" descr="D:\Dokumenti\Sliki\Logo\sf_logo-krivini+obicno.jpg"/>
          <p:cNvPicPr>
            <a:picLocks noChangeAspect="1" noChangeArrowheads="1"/>
          </p:cNvPicPr>
          <p:nvPr/>
        </p:nvPicPr>
        <p:blipFill>
          <a:blip r:embed="rId3" cstate="email"/>
          <a:srcRect/>
          <a:stretch>
            <a:fillRect/>
          </a:stretch>
        </p:blipFill>
        <p:spPr bwMode="auto">
          <a:xfrm>
            <a:off x="7500958" y="3428999"/>
            <a:ext cx="1357322" cy="1357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149" name="Picture 5" descr="D:\Dokumenti\Bojan\Proekti\logo katedra\jpg\sfs-KATEDRA_B&amp;D-2.jpg"/>
          <p:cNvPicPr>
            <a:picLocks noChangeAspect="1" noChangeArrowheads="1"/>
          </p:cNvPicPr>
          <p:nvPr/>
        </p:nvPicPr>
        <p:blipFill>
          <a:blip r:embed="rId4" cstate="email"/>
          <a:srcRect/>
          <a:stretch>
            <a:fillRect/>
          </a:stretch>
        </p:blipFill>
        <p:spPr bwMode="auto">
          <a:xfrm>
            <a:off x="7189448" y="4643446"/>
            <a:ext cx="1422628" cy="1428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8" descr="logo-ukim"/>
          <p:cNvPicPr>
            <a:picLocks noChangeAspect="1" noChangeArrowheads="1"/>
          </p:cNvPicPr>
          <p:nvPr/>
        </p:nvPicPr>
        <p:blipFill>
          <a:blip r:embed="rId5"/>
          <a:srcRect/>
          <a:stretch>
            <a:fillRect/>
          </a:stretch>
        </p:blipFill>
        <p:spPr bwMode="auto">
          <a:xfrm>
            <a:off x="285720" y="3786189"/>
            <a:ext cx="1428760" cy="17638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6" name="Group 15"/>
          <p:cNvGrpSpPr/>
          <p:nvPr/>
        </p:nvGrpSpPr>
        <p:grpSpPr>
          <a:xfrm>
            <a:off x="0" y="0"/>
            <a:ext cx="9144000" cy="1412877"/>
            <a:chOff x="0" y="0"/>
            <a:chExt cx="9144000" cy="1412877"/>
          </a:xfrm>
        </p:grpSpPr>
        <p:grpSp>
          <p:nvGrpSpPr>
            <p:cNvPr id="15" name="Group 14"/>
            <p:cNvGrpSpPr/>
            <p:nvPr/>
          </p:nvGrpSpPr>
          <p:grpSpPr>
            <a:xfrm>
              <a:off x="0" y="0"/>
              <a:ext cx="9144000" cy="1412877"/>
              <a:chOff x="0" y="0"/>
              <a:chExt cx="9144000" cy="1412877"/>
            </a:xfrm>
          </p:grpSpPr>
          <p:pic>
            <p:nvPicPr>
              <p:cNvPr id="14341" name="Picture 5" descr="D:\Dokumenti\Bojan\Trudovi\IKA_2012\LOGO-IUFRO.jpg"/>
              <p:cNvPicPr>
                <a:picLocks noChangeAspect="1" noChangeArrowheads="1"/>
              </p:cNvPicPr>
              <p:nvPr/>
            </p:nvPicPr>
            <p:blipFill>
              <a:blip r:embed="rId6" cstate="print"/>
              <a:srcRect/>
              <a:stretch>
                <a:fillRect/>
              </a:stretch>
            </p:blipFill>
            <p:spPr bwMode="auto">
              <a:xfrm>
                <a:off x="7024684" y="0"/>
                <a:ext cx="2119316" cy="1412877"/>
              </a:xfrm>
              <a:prstGeom prst="rect">
                <a:avLst/>
              </a:prstGeom>
              <a:noFill/>
            </p:spPr>
          </p:pic>
          <p:pic>
            <p:nvPicPr>
              <p:cNvPr id="14338" name="Picture 2" descr="D:\Dokumenti\Bojan\Trudovi\IKA_2012\ıufro logo_bahadir (1).png"/>
              <p:cNvPicPr>
                <a:picLocks noChangeAspect="1" noChangeArrowheads="1"/>
              </p:cNvPicPr>
              <p:nvPr/>
            </p:nvPicPr>
            <p:blipFill>
              <a:blip r:embed="rId7" cstate="print"/>
              <a:srcRect/>
              <a:stretch>
                <a:fillRect/>
              </a:stretch>
            </p:blipFill>
            <p:spPr bwMode="auto">
              <a:xfrm>
                <a:off x="2143108" y="0"/>
                <a:ext cx="908216" cy="1214421"/>
              </a:xfrm>
              <a:prstGeom prst="rect">
                <a:avLst/>
              </a:prstGeom>
              <a:noFill/>
            </p:spPr>
          </p:pic>
          <p:pic>
            <p:nvPicPr>
              <p:cNvPr id="14339" name="Picture 3" descr="D:\Dokumenti\Bojan\Trudovi\IKA_2012\500px-Kastamonu-Üniversitesi-Logo.svg.png"/>
              <p:cNvPicPr>
                <a:picLocks noChangeAspect="1" noChangeArrowheads="1"/>
              </p:cNvPicPr>
              <p:nvPr/>
            </p:nvPicPr>
            <p:blipFill>
              <a:blip r:embed="rId8" cstate="print"/>
              <a:srcRect/>
              <a:stretch>
                <a:fillRect/>
              </a:stretch>
            </p:blipFill>
            <p:spPr bwMode="auto">
              <a:xfrm>
                <a:off x="0" y="1"/>
                <a:ext cx="1226688" cy="1214421"/>
              </a:xfrm>
              <a:prstGeom prst="rect">
                <a:avLst/>
              </a:prstGeom>
              <a:noFill/>
            </p:spPr>
          </p:pic>
          <p:pic>
            <p:nvPicPr>
              <p:cNvPr id="14340" name="Picture 4" descr="D:\Dokumenti\Bojan\Trudovi\IKA_2012\370332_100001512306158_1191647873_n.jpg"/>
              <p:cNvPicPr>
                <a:picLocks noChangeAspect="1" noChangeArrowheads="1"/>
              </p:cNvPicPr>
              <p:nvPr/>
            </p:nvPicPr>
            <p:blipFill>
              <a:blip r:embed="rId9"/>
              <a:srcRect/>
              <a:stretch>
                <a:fillRect/>
              </a:stretch>
            </p:blipFill>
            <p:spPr bwMode="auto">
              <a:xfrm>
                <a:off x="1228062" y="0"/>
                <a:ext cx="933285" cy="1285860"/>
              </a:xfrm>
              <a:prstGeom prst="rect">
                <a:avLst/>
              </a:prstGeom>
              <a:noFill/>
            </p:spPr>
          </p:pic>
        </p:grpSp>
        <p:sp>
          <p:nvSpPr>
            <p:cNvPr id="14" name="Rectangle 5"/>
            <p:cNvSpPr txBox="1">
              <a:spLocks noChangeArrowheads="1"/>
            </p:cNvSpPr>
            <p:nvPr/>
          </p:nvSpPr>
          <p:spPr bwMode="auto">
            <a:xfrm>
              <a:off x="3000364" y="214290"/>
              <a:ext cx="4071966" cy="1000132"/>
            </a:xfrm>
            <a:prstGeom prst="rect">
              <a:avLst/>
            </a:prstGeom>
            <a:noFill/>
            <a:ln w="9525">
              <a:noFill/>
              <a:miter lim="800000"/>
              <a:headEnd/>
              <a:tailEnd/>
            </a:ln>
            <a:effectLst/>
          </p:spPr>
          <p:txBody>
            <a:bodyPr/>
            <a:lstStyle/>
            <a:p>
              <a:pPr algn="ctr" fontAlgn="auto">
                <a:spcBef>
                  <a:spcPts val="0"/>
                </a:spcBef>
                <a:spcAft>
                  <a:spcPts val="0"/>
                </a:spcAft>
                <a:defRPr/>
              </a:pPr>
              <a:r>
                <a:rPr lang="en-US" b="1" smtClean="0">
                  <a:effectLst>
                    <a:outerShdw blurRad="38100" dist="38100" dir="2700000" algn="tl">
                      <a:srgbClr val="000000">
                        <a:alpha val="43137"/>
                      </a:srgbClr>
                    </a:outerShdw>
                  </a:effectLst>
                </a:rPr>
                <a:t>14</a:t>
              </a:r>
              <a:r>
                <a:rPr lang="en-US" b="1" baseline="30000" smtClean="0">
                  <a:effectLst>
                    <a:outerShdw blurRad="38100" dist="38100" dir="2700000" algn="tl">
                      <a:srgbClr val="000000">
                        <a:alpha val="43137"/>
                      </a:srgbClr>
                    </a:outerShdw>
                  </a:effectLst>
                </a:rPr>
                <a:t>th</a:t>
              </a:r>
              <a:r>
                <a:rPr lang="en-US" b="1" smtClean="0">
                  <a:effectLst>
                    <a:outerShdw blurRad="38100" dist="38100" dir="2700000" algn="tl">
                      <a:srgbClr val="000000">
                        <a:alpha val="43137"/>
                      </a:srgbClr>
                    </a:outerShdw>
                  </a:effectLst>
                </a:rPr>
                <a:t> International Fir Symposium</a:t>
              </a:r>
            </a:p>
            <a:p>
              <a:pPr algn="ctr" fontAlgn="auto">
                <a:spcBef>
                  <a:spcPts val="0"/>
                </a:spcBef>
                <a:spcAft>
                  <a:spcPts val="0"/>
                </a:spcAft>
                <a:defRPr/>
              </a:pPr>
              <a:r>
                <a:rPr lang="en-US" kern="0" smtClean="0">
                  <a:effectLst>
                    <a:outerShdw blurRad="38100" dist="38100" dir="2700000" algn="tl">
                      <a:srgbClr val="000000">
                        <a:alpha val="43137"/>
                      </a:srgbClr>
                    </a:outerShdw>
                  </a:effectLst>
                </a:rPr>
                <a:t>Kastamonu, Türkiye</a:t>
              </a:r>
            </a:p>
            <a:p>
              <a:pPr algn="ctr" fontAlgn="auto">
                <a:spcBef>
                  <a:spcPts val="0"/>
                </a:spcBef>
                <a:spcAft>
                  <a:spcPts val="0"/>
                </a:spcAft>
                <a:defRPr/>
              </a:pPr>
              <a:r>
                <a:rPr lang="en-US" kern="0" smtClean="0">
                  <a:effectLst>
                    <a:outerShdw blurRad="38100" dist="38100" dir="2700000" algn="tl">
                      <a:srgbClr val="000000">
                        <a:alpha val="43137"/>
                      </a:srgbClr>
                    </a:outerShdw>
                  </a:effectLst>
                </a:rPr>
                <a:t>12-14.IX 2012</a:t>
              </a:r>
              <a:endParaRPr lang="mk-MK" kern="0" smtClean="0">
                <a:effectLst>
                  <a:outerShdw blurRad="38100" dist="38100" dir="2700000" algn="tl">
                    <a:srgbClr val="000000">
                      <a:alpha val="43137"/>
                    </a:srgbClr>
                  </a:outerShdw>
                </a:effectLst>
              </a:endParaRPr>
            </a:p>
            <a:p>
              <a:pPr algn="ctr" fontAlgn="auto">
                <a:spcBef>
                  <a:spcPts val="0"/>
                </a:spcBef>
                <a:spcAft>
                  <a:spcPts val="0"/>
                </a:spcAft>
                <a:defRPr/>
              </a:pPr>
              <a:endParaRPr lang="en-US" b="1" smtClean="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kumenti\Bojan\Trudovi\IKA_2012\karta-mavrovo.jpg"/>
          <p:cNvPicPr>
            <a:picLocks noChangeAspect="1" noChangeArrowheads="1"/>
          </p:cNvPicPr>
          <p:nvPr/>
        </p:nvPicPr>
        <p:blipFill>
          <a:blip r:embed="rId2" cstate="email"/>
          <a:srcRect/>
          <a:stretch>
            <a:fillRect/>
          </a:stretch>
        </p:blipFill>
        <p:spPr bwMode="auto">
          <a:xfrm>
            <a:off x="4643439" y="0"/>
            <a:ext cx="4500562" cy="6365543"/>
          </a:xfrm>
          <a:prstGeom prst="rect">
            <a:avLst/>
          </a:prstGeom>
          <a:noFill/>
        </p:spPr>
      </p:pic>
      <p:sp>
        <p:nvSpPr>
          <p:cNvPr id="5" name="Content Placeholder 2"/>
          <p:cNvSpPr>
            <a:spLocks noGrp="1"/>
          </p:cNvSpPr>
          <p:nvPr>
            <p:ph idx="1"/>
          </p:nvPr>
        </p:nvSpPr>
        <p:spPr>
          <a:xfrm>
            <a:off x="457200" y="357166"/>
            <a:ext cx="3971924" cy="5768997"/>
          </a:xfrm>
        </p:spPr>
        <p:txBody>
          <a:bodyPr rtlCol="0">
            <a:normAutofit fontScale="77500" lnSpcReduction="20000"/>
          </a:bodyPr>
          <a:lstStyle/>
          <a:p>
            <a:pPr marL="0" indent="0" fontAlgn="auto">
              <a:spcAft>
                <a:spcPts val="0"/>
              </a:spcAft>
              <a:buNone/>
              <a:defRPr/>
            </a:pPr>
            <a:r>
              <a:rPr lang="en-GB" b="1" smtClean="0"/>
              <a:t>The National Park Mavrovo is the largest of all national parks in Macedonia. </a:t>
            </a:r>
          </a:p>
          <a:p>
            <a:pPr marL="0" indent="0" fontAlgn="auto">
              <a:spcAft>
                <a:spcPts val="0"/>
              </a:spcAft>
              <a:buNone/>
              <a:defRPr/>
            </a:pPr>
            <a:r>
              <a:rPr lang="en-GB" b="1" smtClean="0"/>
              <a:t>By declaring the area as a national park the forest vegetation and overall vegetation covers special treatment under the protection and improvement. Namely, today there is reduced volume of excessive and illegal logging and grazing in the forests. Therefore, the forest vegetation is found today in different development stages of progressive succession.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Material and methods</a:t>
            </a:r>
            <a:endParaRPr lang="mk-MK" b="1" smtClean="0">
              <a:ea typeface="宋体"/>
            </a:endParaRPr>
          </a:p>
        </p:txBody>
      </p:sp>
      <p:sp>
        <p:nvSpPr>
          <p:cNvPr id="3" name="Content Placeholder 2"/>
          <p:cNvSpPr>
            <a:spLocks noGrp="1"/>
          </p:cNvSpPr>
          <p:nvPr>
            <p:ph idx="1"/>
          </p:nvPr>
        </p:nvSpPr>
        <p:spPr/>
        <p:txBody>
          <a:bodyPr rtlCol="0">
            <a:normAutofit fontScale="70000" lnSpcReduction="20000"/>
          </a:bodyPr>
          <a:lstStyle/>
          <a:p>
            <a:pPr marL="0" indent="0" algn="just">
              <a:buFont typeface="Wingdings" pitchFamily="2" charset="2"/>
              <a:buChar char="ü"/>
            </a:pPr>
            <a:r>
              <a:rPr lang="en-GB" b="1" smtClean="0"/>
              <a:t>Fir’s spread and the expansion of fir as an individual and in forest communities </a:t>
            </a:r>
          </a:p>
          <a:p>
            <a:pPr marL="0" indent="0" algn="just">
              <a:buFont typeface="Wingdings" pitchFamily="2" charset="2"/>
              <a:buChar char="ü"/>
            </a:pPr>
            <a:r>
              <a:rPr lang="en-GB" b="1" smtClean="0"/>
              <a:t>Fir’s bio-ecological characteristics, such as ability to spread, reproduce by seed, light regime, floral composition of fir related forests, site conditions etc. </a:t>
            </a:r>
          </a:p>
          <a:p>
            <a:pPr marL="0" indent="0" algn="just">
              <a:buFont typeface="Wingdings" pitchFamily="2" charset="2"/>
              <a:buChar char="ü"/>
            </a:pPr>
            <a:r>
              <a:rPr lang="en-GB" b="1" smtClean="0"/>
              <a:t>Human (in)activities; special attention are given to some of the areas under fir cover in the national parks, emphasize the National Park Mavrovo as the largest in the country (by overall territory and by the areas with fir). </a:t>
            </a:r>
          </a:p>
          <a:p>
            <a:pPr marL="0" indent="0" algn="just">
              <a:buFont typeface="Wingdings" pitchFamily="2" charset="2"/>
              <a:buChar char="ü"/>
            </a:pPr>
            <a:r>
              <a:rPr lang="en-GB" b="1" smtClean="0"/>
              <a:t>Other linkages with fir forests and forest communities within the Park, regarding the past and recent territory of the fir/fir related communities and fir’s growing stock/wood reserve. </a:t>
            </a:r>
          </a:p>
          <a:p>
            <a:pPr marL="0" indent="0" algn="just">
              <a:buFont typeface="Wingdings" pitchFamily="2" charset="2"/>
              <a:buChar char="ü"/>
            </a:pPr>
            <a:r>
              <a:rPr lang="en-GB" b="1" smtClean="0"/>
              <a:t>Noted are foreseeing of the spread and territorial expansion of the fir and its impact/influence from a phytocoenological aspect, with accent on natural forest dynamics.</a:t>
            </a:r>
            <a:endParaRPr lang="mk-MK"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Material and methods</a:t>
            </a:r>
            <a:endParaRPr lang="mk-MK" b="1" smtClean="0">
              <a:ea typeface="宋体"/>
            </a:endParaRPr>
          </a:p>
        </p:txBody>
      </p:sp>
      <p:sp>
        <p:nvSpPr>
          <p:cNvPr id="3" name="Content Placeholder 2"/>
          <p:cNvSpPr>
            <a:spLocks noGrp="1"/>
          </p:cNvSpPr>
          <p:nvPr>
            <p:ph idx="1"/>
          </p:nvPr>
        </p:nvSpPr>
        <p:spPr/>
        <p:txBody>
          <a:bodyPr rtlCol="0">
            <a:normAutofit fontScale="92500"/>
          </a:bodyPr>
          <a:lstStyle/>
          <a:p>
            <a:pPr algn="just">
              <a:buFont typeface="Wingdings" pitchFamily="2" charset="2"/>
              <a:buChar char="ü"/>
            </a:pPr>
            <a:r>
              <a:rPr lang="en-GB" b="1" smtClean="0"/>
              <a:t>Standard phytocoenological method of </a:t>
            </a:r>
            <a:r>
              <a:rPr lang="en-GB" b="1" i="1" smtClean="0"/>
              <a:t>Braun-Blanquet</a:t>
            </a:r>
            <a:r>
              <a:rPr lang="en-GB" b="1" smtClean="0"/>
              <a:t>. </a:t>
            </a:r>
          </a:p>
          <a:p>
            <a:pPr algn="just">
              <a:buFont typeface="Wingdings" pitchFamily="2" charset="2"/>
              <a:buChar char="ü"/>
            </a:pPr>
            <a:r>
              <a:rPr lang="en-GB" b="1" i="1" smtClean="0"/>
              <a:t>Prodromus phytocoenosum Jugoslaviae</a:t>
            </a:r>
            <a:r>
              <a:rPr lang="en-GB" b="1" smtClean="0"/>
              <a:t> (1986).</a:t>
            </a:r>
          </a:p>
          <a:p>
            <a:pPr algn="just">
              <a:buFont typeface="Wingdings" pitchFamily="2" charset="2"/>
              <a:buChar char="ü"/>
            </a:pPr>
            <a:r>
              <a:rPr lang="en-GB" b="1" smtClean="0"/>
              <a:t>Topographic maps S=1:25000, satellite and aero photo imagery, GPS measurements and more, in the most part provided by forestry-geomatic laboratory techniques in GIS Lab at the Ss. Cyril and Methodius University in Skopje, Faculty of Forestry in Skopje.</a:t>
            </a:r>
            <a:endParaRPr lang="mk-MK"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85000" lnSpcReduction="10000"/>
          </a:bodyPr>
          <a:lstStyle/>
          <a:p>
            <a:pPr marL="0" indent="0" algn="just">
              <a:buNone/>
            </a:pPr>
            <a:r>
              <a:rPr lang="en-GB" b="1" smtClean="0"/>
              <a:t>The European silver fir, </a:t>
            </a:r>
            <a:r>
              <a:rPr lang="en-GB" b="1" i="1" smtClean="0"/>
              <a:t>Abies alba</a:t>
            </a:r>
            <a:r>
              <a:rPr lang="en-GB" b="1" smtClean="0"/>
              <a:t> Mill., concerning its natural distribution in the Republic of Macedonia and the region is interesting theme for a long period of time, particularly its taxonomy and morphology. </a:t>
            </a:r>
          </a:p>
          <a:p>
            <a:pPr marL="0" indent="0" algn="just">
              <a:buNone/>
            </a:pPr>
            <a:r>
              <a:rPr lang="en-GB" b="1" smtClean="0"/>
              <a:t>Namely, in 1925, Turril determined </a:t>
            </a:r>
            <a:r>
              <a:rPr lang="en-GB" b="1" i="1" smtClean="0"/>
              <a:t>Abies alba</a:t>
            </a:r>
            <a:r>
              <a:rPr lang="en-GB" b="1" smtClean="0"/>
              <a:t> Mill. in Macedonia as </a:t>
            </a:r>
            <a:r>
              <a:rPr lang="en-GB" b="1" i="1" smtClean="0"/>
              <a:t>Abies alba</a:t>
            </a:r>
            <a:r>
              <a:rPr lang="en-GB" b="1" smtClean="0"/>
              <a:t> var. </a:t>
            </a:r>
            <a:r>
              <a:rPr lang="en-GB" b="1" i="1" smtClean="0"/>
              <a:t>acutifolia </a:t>
            </a:r>
            <a:r>
              <a:rPr lang="en-GB" b="1" smtClean="0"/>
              <a:t>Turr., and Mattfeld in the south-western parts of Bulgaria as a new species: </a:t>
            </a:r>
            <a:r>
              <a:rPr lang="en-GB" b="1" i="1" smtClean="0"/>
              <a:t>Abies borisii-regis</a:t>
            </a:r>
            <a:r>
              <a:rPr lang="en-GB" b="1" smtClean="0"/>
              <a:t> Matt. (Em, 1974; Džekov, 1988). </a:t>
            </a:r>
          </a:p>
          <a:p>
            <a:pPr marL="0" indent="0" algn="just">
              <a:buNone/>
            </a:pPr>
            <a:r>
              <a:rPr lang="en-GB" b="1" smtClean="0"/>
              <a:t>Today, these two scientific names are accepted as synonyms (Džekov, 1988).</a:t>
            </a:r>
            <a:endParaRPr lang="mk-MK"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smtClean="0"/>
              <a:t>Results and Discussion</a:t>
            </a:r>
            <a:endParaRPr lang="mk-MK" b="1" smtClean="0">
              <a:ea typeface="宋体"/>
            </a:endParaRPr>
          </a:p>
        </p:txBody>
      </p:sp>
      <p:sp>
        <p:nvSpPr>
          <p:cNvPr id="3" name="Content Placeholder 2"/>
          <p:cNvSpPr>
            <a:spLocks noGrp="1"/>
          </p:cNvSpPr>
          <p:nvPr>
            <p:ph idx="1"/>
          </p:nvPr>
        </p:nvSpPr>
        <p:spPr/>
        <p:txBody>
          <a:bodyPr rtlCol="0">
            <a:normAutofit fontScale="77500" lnSpcReduction="20000"/>
          </a:bodyPr>
          <a:lstStyle/>
          <a:p>
            <a:pPr marL="0" indent="0" algn="just">
              <a:buFont typeface="Wingdings" pitchFamily="2" charset="2"/>
              <a:buChar char="q"/>
            </a:pPr>
            <a:r>
              <a:rPr lang="en-GB" b="1" smtClean="0"/>
              <a:t>Intermediary characteristics (distribution, morphology and ecology) between </a:t>
            </a:r>
            <a:r>
              <a:rPr lang="en-GB" b="1" i="1" smtClean="0"/>
              <a:t>A. alba</a:t>
            </a:r>
            <a:r>
              <a:rPr lang="en-GB" b="1" smtClean="0"/>
              <a:t> Mill. and the Greek fir,</a:t>
            </a:r>
            <a:r>
              <a:rPr lang="en-GB" b="1" i="1" smtClean="0"/>
              <a:t> A. cephalonica</a:t>
            </a:r>
            <a:r>
              <a:rPr lang="en-GB" b="1" smtClean="0"/>
              <a:t> Loud. (Em, 1974). </a:t>
            </a:r>
          </a:p>
          <a:p>
            <a:pPr marL="0" indent="0" algn="just">
              <a:buFont typeface="Wingdings" pitchFamily="2" charset="2"/>
              <a:buChar char="q"/>
            </a:pPr>
            <a:r>
              <a:rPr lang="en-GB" b="1" smtClean="0"/>
              <a:t>Range mostly on western parts of Macedonia.</a:t>
            </a:r>
          </a:p>
          <a:p>
            <a:pPr marL="0" indent="0" algn="just">
              <a:buFont typeface="Wingdings" pitchFamily="2" charset="2"/>
              <a:buChar char="q"/>
            </a:pPr>
            <a:r>
              <a:rPr lang="en-GB" b="1" smtClean="0"/>
              <a:t>Mountain tree, altitude of 1000-1800 m, rarely 800-2000 m a.s.l., on various rocks, mostly on dusky sites (NW-N-NE) </a:t>
            </a:r>
          </a:p>
          <a:p>
            <a:pPr marL="0" indent="0" algn="just">
              <a:buFont typeface="Wingdings" pitchFamily="2" charset="2"/>
              <a:buChar char="q"/>
            </a:pPr>
            <a:r>
              <a:rPr lang="en-GB" b="1" smtClean="0"/>
              <a:t>Lowest altitude is determined by Gudeski and Rizovski (1968) on 490 m, in Demir Kapija region. </a:t>
            </a:r>
          </a:p>
          <a:p>
            <a:pPr marL="0" indent="0" algn="just">
              <a:buFont typeface="Wingdings" pitchFamily="2" charset="2"/>
              <a:buChar char="q"/>
            </a:pPr>
            <a:r>
              <a:rPr lang="en-GB" b="1" smtClean="0"/>
              <a:t>(thermo-) mesophile, but it is interesting to note that although the population of the fir is correlated to sites of a minimum of 900 mm average precipitation per year, it cannot be found as a continuous or wide forest belt following above the isohietic line (Em, 1961, 1974). </a:t>
            </a:r>
            <a:endParaRPr lang="mk-MK"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ro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Template>
  <TotalTime>824</TotalTime>
  <Words>2494</Words>
  <Application>Microsoft Office PowerPoint</Application>
  <PresentationFormat>On-screen Show (4:3)</PresentationFormat>
  <Paragraphs>145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Brook</vt:lpstr>
      <vt:lpstr>Slide 1</vt:lpstr>
      <vt:lpstr>Brief Introduction</vt:lpstr>
      <vt:lpstr>Past and Recent Data</vt:lpstr>
      <vt:lpstr>Study area</vt:lpstr>
      <vt:lpstr>Slide 5</vt:lpstr>
      <vt:lpstr>Material and methods</vt:lpstr>
      <vt:lpstr>Material and methods</vt:lpstr>
      <vt:lpstr>Results and Discussion</vt:lpstr>
      <vt:lpstr>Results and Discussion</vt:lpstr>
      <vt:lpstr>Distribution of the fir in Macedonia (1961) Isohietic line 900 mm annual average precipitation</vt:lpstr>
      <vt:lpstr>Results and Discussion</vt:lpstr>
      <vt:lpstr>Large fruitfulness of Abies borisii-regis Mattf., mountain massif Bistra (2010)</vt:lpstr>
      <vt:lpstr>Results and Discussion</vt:lpstr>
      <vt:lpstr>Expansion of Abies borisii-regis Mattf. in ass. Calamintho grandiflorae-Fagetum Em 1965,  National Park Mavrovo (2010)</vt:lpstr>
      <vt:lpstr>Expansion/destruction by Abies borisii-regis Mattf. in ass. Calamintho grandiflorae-Fagetum Em 1965,  National Park Mavrovo (2010)</vt:lpstr>
      <vt:lpstr>Results and Discussion</vt:lpstr>
      <vt:lpstr>ass. Abieti-Fagetum macedonicum Em (1962) 1985,  National Park Mavrovo (2010)</vt:lpstr>
      <vt:lpstr>Expansion of the fir in ass. Abieti-Fagetum macedonicum Em (1962) 1985, National Park Mavrovo (2010)</vt:lpstr>
      <vt:lpstr>Offspring of fir in ass. Abieti-Fagetum macedonicum Em (1962) 1985, mountain massif Bistra (2008)</vt:lpstr>
      <vt:lpstr>Results and Discussion</vt:lpstr>
      <vt:lpstr>Spruce-fir forest (ass. Abieti-Piceetum scardicum Em /1958/ 1985),  National Park Mavrovo (2010)</vt:lpstr>
      <vt:lpstr>Expansion of the fir in ass. Abieti-Piceetum scardicum Em /1958/ 1985),  National Park Mavrovo (2010)</vt:lpstr>
      <vt:lpstr>The fir as a destructor in ass. Abieti-Piceetum scardicum Em /1958/ 1985),  National Park Mavrovo (2010)</vt:lpstr>
      <vt:lpstr>Results and Discussion</vt:lpstr>
      <vt:lpstr>ass. Fago-Abietetum meridionale Em 1973</vt:lpstr>
      <vt:lpstr>Dense closure of the fir in ass. Fago-Abietetum meridionale Em 1973, National Park Mavrovo (2010)</vt:lpstr>
      <vt:lpstr>Poor floral composition and regenerative ability of the fir in ass. Fago-Abietetum meridionale Em 1973, National Park Mavrovo (2010)</vt:lpstr>
      <vt:lpstr>Results and Discussion</vt:lpstr>
      <vt:lpstr>ass. Pteridio-Pinetum peucis Em 1962 (= Digitali viridiflorae-Pinetum peucis Em /1960/1962) subass. abietetosum Em 1962, National Park Pelister (2007) </vt:lpstr>
      <vt:lpstr>ass. Pteridio-Pinetum peucis Em 1962 (= Digitali viridiflorae-Pinetum peucis Em /1960/1962) subass. abietetosum Em 1962, National Park Pelister (2007) </vt:lpstr>
      <vt:lpstr>Results and Discussion</vt:lpstr>
      <vt:lpstr>Results and Discussion</vt:lpstr>
      <vt:lpstr>Conclusions</vt:lpstr>
      <vt:lpstr>Conclusions</vt:lpstr>
      <vt:lpstr>Conclusions</vt:lpstr>
      <vt:lpstr>Conclusions</vt:lpstr>
      <vt:lpstr>Acknowledgements</vt:lpstr>
      <vt:lpstr>References</vt:lpstr>
      <vt:lpstr>Slide 39</vt:lpstr>
      <vt:lpstr>Slide 40</vt:lpstr>
    </vt:vector>
  </TitlesOfParts>
  <Company>Shumarski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 as a destructor of the forest communities in the Republic of Macedonia</dc:title>
  <dc:subject>Climate change and its impacts upon the Fir species of Europe and Mediterranean Region</dc:subject>
  <dc:creator>Bojan Simovski MSc &amp; Jane Acevski PhD</dc:creator>
  <cp:lastModifiedBy>Bojan Simovski</cp:lastModifiedBy>
  <cp:revision>148</cp:revision>
  <dcterms:created xsi:type="dcterms:W3CDTF">2010-10-20T18:02:35Z</dcterms:created>
  <dcterms:modified xsi:type="dcterms:W3CDTF">2013-09-30T20:37:56Z</dcterms:modified>
  <cp:category>Scientific paper presentation</cp:category>
</cp:coreProperties>
</file>