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60" r:id="rId4"/>
    <p:sldId id="262" r:id="rId5"/>
    <p:sldId id="263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15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40695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94766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5183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9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53590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517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40936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mk-M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8903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68146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87150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32D626-0130-4667-9893-DB540943B348}" type="datetimeFigureOut">
              <a:rPr lang="mk-MK" smtClean="0"/>
              <a:t>6.4.2025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710C4C-F3AB-4CF9-A52B-382D24A4A52B}" type="slidenum">
              <a:rPr lang="mk-MK" smtClean="0"/>
              <a:t>‹#›</a:t>
            </a:fld>
            <a:endParaRPr lang="mk-M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5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2113-8A28-310D-859F-8F5FBC2B5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426" y="353707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mk-MK" sz="6000" b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Asthma in adolescents, consequences of transition from pediatric to adult pulmonology</a:t>
            </a:r>
            <a:endParaRPr lang="mk-MK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2D663-71E5-6F07-E599-12CA7109F95F}"/>
              </a:ext>
            </a:extLst>
          </p:cNvPr>
          <p:cNvSpPr txBox="1"/>
          <p:nvPr/>
        </p:nvSpPr>
        <p:spPr>
          <a:xfrm>
            <a:off x="5600700" y="4977246"/>
            <a:ext cx="6622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Zafirovski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Deska Dimitrievska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Marija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Zdraveska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PHI University Clinic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Pulmology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Allergy – Skopje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Medical faculty, UKIM, Skopje, Macedonia</a:t>
            </a:r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86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900352-3158-7BF8-89BB-498E7ABB2794}"/>
              </a:ext>
            </a:extLst>
          </p:cNvPr>
          <p:cNvSpPr txBox="1"/>
          <p:nvPr/>
        </p:nvSpPr>
        <p:spPr>
          <a:xfrm>
            <a:off x="571499" y="4267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Adolescent years of the patients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2FDBF-B4F2-8BDB-7104-CEA0C71E78B2}"/>
              </a:ext>
            </a:extLst>
          </p:cNvPr>
          <p:cNvSpPr txBox="1"/>
          <p:nvPr/>
        </p:nvSpPr>
        <p:spPr>
          <a:xfrm>
            <a:off x="666088" y="1880755"/>
            <a:ext cx="115259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can adolescence be a challenging time for asthma?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    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Hormonal changes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 Hormones may affect asthma control especially around puberty.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    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physical activity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 Many teens are involved in sports or other physical activities.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Exercise is often a trigger for asthma flare-ups.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    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pressures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 Some teens may feel embarrassed about using an inhaler in front of friends,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can lead to skipping doses or downplaying symptoms.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    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self-management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 This is the transition period where adolescents are expected to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more responsibility for their health. Understanding medication schedules and avoiding triggers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essential components of asthma management</a:t>
            </a:r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03C9-053F-8369-1903-913DE79E25F7}"/>
              </a:ext>
            </a:extLst>
          </p:cNvPr>
          <p:cNvSpPr txBox="1"/>
          <p:nvPr/>
        </p:nvSpPr>
        <p:spPr>
          <a:xfrm>
            <a:off x="976745" y="800100"/>
            <a:ext cx="247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Patient’s parents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EBF0E-42E1-4394-8BA3-8077E24C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9" y="1392382"/>
            <a:ext cx="6421581" cy="42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D26023-7951-C187-E980-D2B34DE56344}"/>
              </a:ext>
            </a:extLst>
          </p:cNvPr>
          <p:cNvSpPr txBox="1"/>
          <p:nvPr/>
        </p:nvSpPr>
        <p:spPr>
          <a:xfrm>
            <a:off x="800100" y="768927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providers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1D5FF-10CA-488B-97B9-7D5F8ED3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64" y="559546"/>
            <a:ext cx="4229100" cy="55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321552-5CDC-9613-BF12-32955DFD89CA}"/>
              </a:ext>
            </a:extLst>
          </p:cNvPr>
          <p:cNvSpPr txBox="1"/>
          <p:nvPr/>
        </p:nvSpPr>
        <p:spPr>
          <a:xfrm>
            <a:off x="800100" y="1180099"/>
            <a:ext cx="8731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In 1993 the Society for Adolescent Medicine published standards of care for transition, 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the goals being to provide a transition process that was coordinated, uninterrupted,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psychosocially sound, developmentally appropriate, and comprehensive</a:t>
            </a:r>
            <a:endParaRPr lang="mk-M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5B3E6-79F9-49BB-865B-2270D2DED76C}"/>
              </a:ext>
            </a:extLst>
          </p:cNvPr>
          <p:cNvSpPr txBox="1"/>
          <p:nvPr/>
        </p:nvSpPr>
        <p:spPr>
          <a:xfrm>
            <a:off x="800100" y="2440815"/>
            <a:ext cx="10982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In 2011 the American Academy of Pediatrics (AAP) with endorsement of the American Academy of 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Family Physicians (AAFP) and American College of Physician (ACP) published a clinical report that described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preparation for transition, the process of transition and tracking of transition as well as appropriate follow up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post transition</a:t>
            </a:r>
            <a:endParaRPr lang="mk-M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215D3-E260-64BC-04DC-78CA00A51F72}"/>
              </a:ext>
            </a:extLst>
          </p:cNvPr>
          <p:cNvSpPr txBox="1"/>
          <p:nvPr/>
        </p:nvSpPr>
        <p:spPr>
          <a:xfrm>
            <a:off x="800100" y="4132026"/>
            <a:ext cx="10680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This document was updated in 2018. 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The purpose of these documents was to highlight the importance of planning for transition and to provide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a framework or model for transitioning adolescent and young adult patients from pediatric to adult care in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a standardized and effective manner.</a:t>
            </a:r>
            <a:endParaRPr lang="mk-M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A5CC5-C2C2-841D-660D-6539554AECB8}"/>
              </a:ext>
            </a:extLst>
          </p:cNvPr>
          <p:cNvSpPr txBox="1"/>
          <p:nvPr/>
        </p:nvSpPr>
        <p:spPr>
          <a:xfrm>
            <a:off x="987136" y="550718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endParaRPr lang="mk-M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0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80EF5-EC71-CAB3-D160-420EAD0C5E00}"/>
              </a:ext>
            </a:extLst>
          </p:cNvPr>
          <p:cNvSpPr txBox="1"/>
          <p:nvPr/>
        </p:nvSpPr>
        <p:spPr>
          <a:xfrm>
            <a:off x="1163782" y="1184564"/>
            <a:ext cx="9793900" cy="4372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Importance of transition being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youth focused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Emphasis on self-determination,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self-management </a:t>
            </a: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and family/caregiver engagement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Acknowledging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individual difficulties </a:t>
            </a: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and complexities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Recognizing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vulnerabilities</a:t>
            </a: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and the need for a population health approach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Importance of shared accountability and care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co-ordination between pediatric and adult centers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Recognition of the influence of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cultural beliefs</a:t>
            </a: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, attitudes and 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socio-economic status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Emphasis on achieving health equality, eliminating disparities</a:t>
            </a: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Parents</a:t>
            </a: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/caregivers to support young people to develop health knowledge and skills.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82BAC-10C3-1D85-D932-56024F750855}"/>
              </a:ext>
            </a:extLst>
          </p:cNvPr>
          <p:cNvSpPr txBox="1"/>
          <p:nvPr/>
        </p:nvSpPr>
        <p:spPr>
          <a:xfrm>
            <a:off x="945573" y="477982"/>
            <a:ext cx="2535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 points</a:t>
            </a:r>
            <a:endParaRPr lang="mk-M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7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EB4-B78C-554F-9B21-ECE9355F8A2A}"/>
              </a:ext>
            </a:extLst>
          </p:cNvPr>
          <p:cNvSpPr txBox="1"/>
          <p:nvPr/>
        </p:nvSpPr>
        <p:spPr>
          <a:xfrm>
            <a:off x="852055" y="581891"/>
            <a:ext cx="1441420" cy="36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8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6286F-DDE5-8EBA-8201-378F1B03AA35}"/>
              </a:ext>
            </a:extLst>
          </p:cNvPr>
          <p:cNvSpPr txBox="1"/>
          <p:nvPr/>
        </p:nvSpPr>
        <p:spPr>
          <a:xfrm>
            <a:off x="1080655" y="1610591"/>
            <a:ext cx="1092158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Asthma is a complex, heterogenous medical condition which is very common in children and adults.</a:t>
            </a:r>
          </a:p>
          <a:p>
            <a:endParaRPr lang="en-US" dirty="0"/>
          </a:p>
          <a:p>
            <a:r>
              <a:rPr lang="en-US" dirty="0"/>
              <a:t> Transition is “the purposeful, planned movement of adolescents and young adults with chronic physical and </a:t>
            </a:r>
          </a:p>
          <a:p>
            <a:r>
              <a:rPr lang="en-US" dirty="0"/>
              <a:t>medical conditions from child-centered care to adult-oriented health care systems”. </a:t>
            </a:r>
          </a:p>
          <a:p>
            <a:endParaRPr lang="en-US" dirty="0"/>
          </a:p>
          <a:p>
            <a:r>
              <a:rPr lang="en-US" dirty="0"/>
              <a:t>The significant changes in physical and mental health during this time, as well as the many unique developmental </a:t>
            </a:r>
          </a:p>
          <a:p>
            <a:r>
              <a:rPr lang="en-US" dirty="0"/>
              <a:t>and psychosocial challenges that occur during adolescence can complicate and impede transition if not adequately</a:t>
            </a:r>
          </a:p>
          <a:p>
            <a:r>
              <a:rPr lang="en-US" dirty="0"/>
              <a:t>addressed and managed. </a:t>
            </a:r>
          </a:p>
          <a:p>
            <a:endParaRPr lang="en-US" dirty="0"/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successful transition, with minimal consequences, can only be achieved with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continuous cooperation of  pediatric and adult pulmonologists.</a:t>
            </a:r>
          </a:p>
        </p:txBody>
      </p:sp>
    </p:spTree>
    <p:extLst>
      <p:ext uri="{BB962C8B-B14F-4D97-AF65-F5344CB8AC3E}">
        <p14:creationId xmlns:p14="http://schemas.microsoft.com/office/powerpoint/2010/main" val="2068789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10DCA-4084-F95E-F67B-B2BFE5B9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17" y="207817"/>
            <a:ext cx="9081655" cy="57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21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FA94C-34E4-352A-A1BC-BB6CA21FCDD1}"/>
              </a:ext>
            </a:extLst>
          </p:cNvPr>
          <p:cNvSpPr txBox="1"/>
          <p:nvPr/>
        </p:nvSpPr>
        <p:spPr>
          <a:xfrm>
            <a:off x="1667163" y="2105561"/>
            <a:ext cx="94917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sz="400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Asthma is a complex, </a:t>
            </a:r>
            <a:endParaRPr lang="en-US" sz="4000" dirty="0">
              <a:solidFill>
                <a:srgbClr val="282828"/>
              </a:solidFill>
              <a:effectLst/>
              <a:highlight>
                <a:srgbClr val="F7F7F7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mk-MK" sz="400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heterogenous medical condition </a:t>
            </a:r>
            <a:endParaRPr lang="en-US" sz="4000" dirty="0">
              <a:solidFill>
                <a:srgbClr val="282828"/>
              </a:solidFill>
              <a:effectLst/>
              <a:highlight>
                <a:srgbClr val="F7F7F7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mk-MK" sz="400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 is very common in children and adults</a:t>
            </a:r>
            <a:r>
              <a:rPr lang="mk-MK" sz="180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282828"/>
              </a:solidFill>
              <a:effectLst/>
              <a:highlight>
                <a:srgbClr val="F7F7F7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20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E0206-3777-C928-B153-C98723171ADC}"/>
              </a:ext>
            </a:extLst>
          </p:cNvPr>
          <p:cNvSpPr txBox="1"/>
          <p:nvPr/>
        </p:nvSpPr>
        <p:spPr>
          <a:xfrm>
            <a:off x="222559" y="394855"/>
            <a:ext cx="416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Epidemiology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(1-29% GINA-2023)</a:t>
            </a:r>
            <a:endParaRPr lang="mk-M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90C8A-6A3E-E739-BD99-C35E342E0B64}"/>
              </a:ext>
            </a:extLst>
          </p:cNvPr>
          <p:cNvSpPr txBox="1"/>
          <p:nvPr/>
        </p:nvSpPr>
        <p:spPr>
          <a:xfrm>
            <a:off x="222559" y="933007"/>
            <a:ext cx="112016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Asthma is the most common chronic medical condition in children, affecting over 7 billion children in the 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United States of America and about 300 million people worldwide. The</a:t>
            </a:r>
            <a:r>
              <a:rPr lang="en-US" dirty="0"/>
              <a:t> number of deaths annually related</a:t>
            </a:r>
          </a:p>
          <a:p>
            <a:r>
              <a:rPr lang="en-US" dirty="0"/>
              <a:t> to asthma is about 400,000. </a:t>
            </a:r>
          </a:p>
          <a:p>
            <a:r>
              <a:rPr lang="en-US" dirty="0"/>
              <a:t>Most asthma-related deaths occur during asthma exacerbations. The mortality associated with asthma exacerbations </a:t>
            </a:r>
          </a:p>
          <a:p>
            <a:r>
              <a:rPr lang="en-US" dirty="0"/>
              <a:t>highlights the importance of studying asthma and the conditions that limit its occurrence.</a:t>
            </a:r>
            <a:endParaRPr lang="mk-M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272E-1319-39CD-0C68-13BF5754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439" y="2486822"/>
            <a:ext cx="2652280" cy="3536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12560-504F-7D53-727E-9233714AC966}"/>
              </a:ext>
            </a:extLst>
          </p:cNvPr>
          <p:cNvSpPr txBox="1"/>
          <p:nvPr/>
        </p:nvSpPr>
        <p:spPr>
          <a:xfrm>
            <a:off x="779318" y="3086100"/>
            <a:ext cx="391062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Macedonia</a:t>
            </a:r>
          </a:p>
          <a:p>
            <a:endParaRPr lang="en-US" dirty="0"/>
          </a:p>
          <a:p>
            <a:r>
              <a:rPr lang="en-US" dirty="0"/>
              <a:t>Registry of patients with asthma……..No</a:t>
            </a:r>
          </a:p>
          <a:p>
            <a:r>
              <a:rPr lang="en-US" dirty="0"/>
              <a:t>Total </a:t>
            </a:r>
            <a:r>
              <a:rPr lang="en-US" dirty="0" err="1"/>
              <a:t>noumber</a:t>
            </a:r>
            <a:r>
              <a:rPr lang="en-US" dirty="0"/>
              <a:t> of diagnosed …………..No</a:t>
            </a:r>
          </a:p>
          <a:p>
            <a:r>
              <a:rPr lang="en-US" dirty="0"/>
              <a:t>Prevalence: - 3.8%  WHO</a:t>
            </a:r>
          </a:p>
          <a:p>
            <a:r>
              <a:rPr lang="en-US" dirty="0"/>
              <a:t>                      - 4%  (Prof. </a:t>
            </a:r>
            <a:r>
              <a:rPr lang="en-US" dirty="0" err="1"/>
              <a:t>Gjorcev</a:t>
            </a:r>
            <a:r>
              <a:rPr lang="en-US" dirty="0"/>
              <a:t> 1999)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29212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CFCF5-D539-E50B-E58B-21671869F867}"/>
              </a:ext>
            </a:extLst>
          </p:cNvPr>
          <p:cNvSpPr txBox="1"/>
          <p:nvPr/>
        </p:nvSpPr>
        <p:spPr>
          <a:xfrm>
            <a:off x="768927" y="779318"/>
            <a:ext cx="2476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Asthma mortality</a:t>
            </a:r>
            <a:endParaRPr lang="mk-M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ACA0A-5164-3566-EBC6-A127667243A5}"/>
              </a:ext>
            </a:extLst>
          </p:cNvPr>
          <p:cNvSpPr txBox="1"/>
          <p:nvPr/>
        </p:nvSpPr>
        <p:spPr>
          <a:xfrm>
            <a:off x="1132609" y="2400300"/>
            <a:ext cx="3018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Lethal outcome occurs during </a:t>
            </a:r>
          </a:p>
          <a:p>
            <a:r>
              <a:rPr lang="en-US" dirty="0"/>
              <a:t>Exacerbations</a:t>
            </a:r>
          </a:p>
          <a:p>
            <a:r>
              <a:rPr lang="en-US" dirty="0" err="1"/>
              <a:t>Globaly</a:t>
            </a:r>
            <a:r>
              <a:rPr lang="en-US" dirty="0"/>
              <a:t> 400 000/year</a:t>
            </a:r>
          </a:p>
          <a:p>
            <a:r>
              <a:rPr lang="en-US" dirty="0"/>
              <a:t>Macedonia 53/year</a:t>
            </a:r>
            <a:endParaRPr lang="mk-M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26BCA-BCBB-B247-76F5-707202520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974" y="0"/>
            <a:ext cx="2931862" cy="62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8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4FB06-523D-5B45-AE08-6685E00DF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43" y="550718"/>
            <a:ext cx="9986113" cy="53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2FF2D-3EA8-7870-335E-9AB6A2B6B047}"/>
              </a:ext>
            </a:extLst>
          </p:cNvPr>
          <p:cNvSpPr txBox="1"/>
          <p:nvPr/>
        </p:nvSpPr>
        <p:spPr>
          <a:xfrm>
            <a:off x="777868" y="2150919"/>
            <a:ext cx="105857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World Health Organization (WHO) defines </a:t>
            </a:r>
            <a:r>
              <a:rPr lang="en-US" sz="2400" b="0" i="1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adolescence</a:t>
            </a:r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to be within the 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ages of 10 and 19 years  whilst others propose a more extended length of 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10–24 years a more accurate representation . 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Certainly, adolescence embodies young adulthood and a challenging time 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 transition, marked by the  pursuit for independence  and autonomy with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transformations in social, emotional, and physical domains.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Ownership of health and self-care sharpens into focus, </a:t>
            </a:r>
          </a:p>
          <a:p>
            <a:r>
              <a:rPr lang="en-US" sz="24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becoming a greater priority.</a:t>
            </a:r>
            <a:endParaRPr lang="mk-M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5210B-587C-DC08-FC3F-164381C81F6B}"/>
              </a:ext>
            </a:extLst>
          </p:cNvPr>
          <p:cNvSpPr txBox="1"/>
          <p:nvPr/>
        </p:nvSpPr>
        <p:spPr>
          <a:xfrm>
            <a:off x="976745" y="509155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mk-M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9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2894C-FDDD-7F82-8F32-9EFFFDB2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10" y="374073"/>
            <a:ext cx="6483378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9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E38C6-7F97-996F-188D-66CE2AB986FE}"/>
              </a:ext>
            </a:extLst>
          </p:cNvPr>
          <p:cNvSpPr txBox="1"/>
          <p:nvPr/>
        </p:nvSpPr>
        <p:spPr>
          <a:xfrm>
            <a:off x="831273" y="820882"/>
            <a:ext cx="405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Factors that affect transition:</a:t>
            </a:r>
            <a:endParaRPr lang="mk-M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4115C-A7F5-03DC-2513-E2F69B62304E}"/>
              </a:ext>
            </a:extLst>
          </p:cNvPr>
          <p:cNvSpPr txBox="1"/>
          <p:nvPr/>
        </p:nvSpPr>
        <p:spPr>
          <a:xfrm>
            <a:off x="2441864" y="2098964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Nature of the diseases</a:t>
            </a:r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D8EEC-6AF3-8146-AF7E-F9D19365E0A0}"/>
              </a:ext>
            </a:extLst>
          </p:cNvPr>
          <p:cNvSpPr txBox="1"/>
          <p:nvPr/>
        </p:nvSpPr>
        <p:spPr>
          <a:xfrm>
            <a:off x="3990109" y="3147655"/>
            <a:ext cx="3829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Adolescent years of the patients</a:t>
            </a:r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EB38A-7B31-22CD-49E1-CC01F1168211}"/>
              </a:ext>
            </a:extLst>
          </p:cNvPr>
          <p:cNvSpPr txBox="1"/>
          <p:nvPr/>
        </p:nvSpPr>
        <p:spPr>
          <a:xfrm>
            <a:off x="6312151" y="4301836"/>
            <a:ext cx="208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Patient’s parents</a:t>
            </a:r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174FA-FB25-7729-2952-B22397480A2A}"/>
              </a:ext>
            </a:extLst>
          </p:cNvPr>
          <p:cNvSpPr txBox="1"/>
          <p:nvPr/>
        </p:nvSpPr>
        <p:spPr>
          <a:xfrm>
            <a:off x="7938655" y="5330537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Health providers</a:t>
            </a:r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7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643063-872F-C3CC-9630-4C4AEEEEBC35}"/>
              </a:ext>
            </a:extLst>
          </p:cNvPr>
          <p:cNvSpPr txBox="1"/>
          <p:nvPr/>
        </p:nvSpPr>
        <p:spPr>
          <a:xfrm>
            <a:off x="646834" y="490743"/>
            <a:ext cx="6094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Nature of the diseases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491CA-A122-8EB0-A730-8C5B83991848}"/>
              </a:ext>
            </a:extLst>
          </p:cNvPr>
          <p:cNvSpPr txBox="1"/>
          <p:nvPr/>
        </p:nvSpPr>
        <p:spPr>
          <a:xfrm>
            <a:off x="891927" y="1028343"/>
            <a:ext cx="1088996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Adolescence is a time where asthma may </a:t>
            </a:r>
            <a:r>
              <a:rPr lang="en-US" dirty="0">
                <a:solidFill>
                  <a:srgbClr val="FF0000"/>
                </a:solidFill>
              </a:rPr>
              <a:t>change</a:t>
            </a:r>
            <a:r>
              <a:rPr lang="en-US" dirty="0"/>
              <a:t> significantly.</a:t>
            </a:r>
          </a:p>
          <a:p>
            <a:pPr marL="285750" indent="-285750">
              <a:buFontTx/>
              <a:buChar char="-"/>
            </a:pPr>
            <a:r>
              <a:rPr lang="en-US" dirty="0"/>
              <a:t>Longitudinal studies of adolescents and young adults have demonstrated that </a:t>
            </a:r>
            <a:r>
              <a:rPr lang="en-US" dirty="0">
                <a:solidFill>
                  <a:srgbClr val="FF0000"/>
                </a:solidFill>
              </a:rPr>
              <a:t>bronchial hyperreactivity </a:t>
            </a:r>
          </a:p>
          <a:p>
            <a:r>
              <a:rPr lang="en-US" dirty="0"/>
              <a:t>as a child is a strong predictor of persistence of asthma in adult life.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Interestingly, the higher incidence of asthma in </a:t>
            </a:r>
            <a:r>
              <a:rPr lang="en-US" dirty="0">
                <a:solidFill>
                  <a:srgbClr val="FF0000"/>
                </a:solidFill>
              </a:rPr>
              <a:t>boys </a:t>
            </a:r>
            <a:r>
              <a:rPr lang="en-US" dirty="0"/>
              <a:t>compared to girls tends to reverse after adolescence with </a:t>
            </a:r>
          </a:p>
          <a:p>
            <a:r>
              <a:rPr lang="en-US" dirty="0"/>
              <a:t>asthma becoming more common in women than men.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may be related to </a:t>
            </a:r>
            <a:r>
              <a:rPr lang="en-US" dirty="0">
                <a:solidFill>
                  <a:srgbClr val="FF0000"/>
                </a:solidFill>
              </a:rPr>
              <a:t>male sex</a:t>
            </a:r>
            <a:r>
              <a:rPr lang="en-US" dirty="0"/>
              <a:t> being a risk factor for late onset atopy and </a:t>
            </a:r>
            <a:r>
              <a:rPr lang="en-US" dirty="0">
                <a:solidFill>
                  <a:srgbClr val="FF0000"/>
                </a:solidFill>
              </a:rPr>
              <a:t>female sex </a:t>
            </a:r>
            <a:r>
              <a:rPr lang="en-US" dirty="0"/>
              <a:t>a risk factor for later</a:t>
            </a:r>
          </a:p>
          <a:p>
            <a:r>
              <a:rPr lang="en-US" dirty="0"/>
              <a:t>onset bronchial hyperreactivity,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Remission of asthma </a:t>
            </a:r>
            <a:r>
              <a:rPr lang="en-US" dirty="0"/>
              <a:t>can occur during adolescence , with some reporting that “most” children have remission</a:t>
            </a:r>
          </a:p>
          <a:p>
            <a:r>
              <a:rPr lang="en-US" dirty="0"/>
              <a:t> in adolescence and early adulthood,</a:t>
            </a:r>
          </a:p>
          <a:p>
            <a:pPr marL="285750" indent="-285750">
              <a:buFontTx/>
              <a:buChar char="-"/>
            </a:pPr>
            <a:r>
              <a:rPr lang="en-US" dirty="0"/>
              <a:t>Between </a:t>
            </a:r>
            <a:r>
              <a:rPr lang="en-US" dirty="0">
                <a:solidFill>
                  <a:srgbClr val="FF0000"/>
                </a:solidFill>
              </a:rPr>
              <a:t>3–5% of people who wheeze in childhood continue to wheeze </a:t>
            </a:r>
            <a:r>
              <a:rPr lang="en-US" dirty="0"/>
              <a:t>as adults,</a:t>
            </a:r>
          </a:p>
          <a:p>
            <a:pPr marL="285750" indent="-285750">
              <a:buFontTx/>
              <a:buChar char="-"/>
            </a:pPr>
            <a:r>
              <a:rPr lang="en-US" dirty="0"/>
              <a:t> Other groups have demonstrated that persistent asthma in adulthood was </a:t>
            </a:r>
            <a:r>
              <a:rPr lang="en-US" dirty="0">
                <a:solidFill>
                  <a:srgbClr val="FF0000"/>
                </a:solidFill>
              </a:rPr>
              <a:t>associated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lower lung function</a:t>
            </a:r>
          </a:p>
          <a:p>
            <a:r>
              <a:rPr lang="en-US" dirty="0"/>
              <a:t> in childhood, </a:t>
            </a:r>
            <a:r>
              <a:rPr lang="en-US" dirty="0">
                <a:solidFill>
                  <a:srgbClr val="FF0000"/>
                </a:solidFill>
              </a:rPr>
              <a:t>persistence of airway hyperresponsiveness, atopy </a:t>
            </a:r>
            <a:r>
              <a:rPr lang="en-US" dirty="0"/>
              <a:t>by the age of 13 .</a:t>
            </a:r>
          </a:p>
          <a:p>
            <a:pPr marL="285750" indent="-285750">
              <a:buFontTx/>
              <a:buChar char="-"/>
            </a:pPr>
            <a:r>
              <a:rPr lang="en-US" dirty="0"/>
              <a:t>Asthma which has resolved in childhood may </a:t>
            </a:r>
            <a:r>
              <a:rPr lang="en-US" dirty="0">
                <a:solidFill>
                  <a:srgbClr val="FF0000"/>
                </a:solidFill>
              </a:rPr>
              <a:t>relapse later </a:t>
            </a:r>
            <a:r>
              <a:rPr lang="en-US" dirty="0"/>
              <a:t>in life, even if asymptomatic as adolescents or young</a:t>
            </a:r>
          </a:p>
          <a:p>
            <a:r>
              <a:rPr lang="en-US" dirty="0"/>
              <a:t> adults.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Relapse of symptoms in adulthood was associated with smoking (particularly in those who were not atopic), </a:t>
            </a:r>
          </a:p>
          <a:p>
            <a:r>
              <a:rPr lang="en-US" dirty="0"/>
              <a:t>asymptomatic airway hyperresponsiveness at 13 years of age and atopy.</a:t>
            </a:r>
          </a:p>
          <a:p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In severe asthmatic adults, 69% reported asthma symptoms were present before the age of 20 years</a:t>
            </a:r>
            <a:endParaRPr lang="mk-M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123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350</TotalTime>
  <Words>968</Words>
  <Application>Microsoft Office PowerPoint</Application>
  <PresentationFormat>Widescreen</PresentationFormat>
  <Paragraphs>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Source Sans Pro Web</vt:lpstr>
      <vt:lpstr>Times New Roman</vt:lpstr>
      <vt:lpstr>Retrospect</vt:lpstr>
      <vt:lpstr>Asthma in adolescents, consequences of transition from pediatric to adult pulmonology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Deska Dimitrievska</dc:creator>
  <cp:lastModifiedBy>Deska Dimitrievska</cp:lastModifiedBy>
  <cp:revision>23</cp:revision>
  <dcterms:created xsi:type="dcterms:W3CDTF">2025-03-31T20:09:46Z</dcterms:created>
  <dcterms:modified xsi:type="dcterms:W3CDTF">2025-04-06T20:16:43Z</dcterms:modified>
</cp:coreProperties>
</file>