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4660"/>
  </p:normalViewPr>
  <p:slideViewPr>
    <p:cSldViewPr snapToGrid="0">
      <p:cViewPr>
        <p:scale>
          <a:sx n="90" d="100"/>
          <a:sy n="90" d="100"/>
        </p:scale>
        <p:origin x="4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2626D-232B-C24B-A755-F4B65CF214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070D3C-52A7-C485-BAE4-0C56C27EAC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CB4B0A-E7B4-3C5F-95A2-0E1929BCE15C}"/>
              </a:ext>
            </a:extLst>
          </p:cNvPr>
          <p:cNvSpPr>
            <a:spLocks noGrp="1"/>
          </p:cNvSpPr>
          <p:nvPr>
            <p:ph type="dt" sz="half" idx="10"/>
          </p:nvPr>
        </p:nvSpPr>
        <p:spPr/>
        <p:txBody>
          <a:bodyPr/>
          <a:lstStyle/>
          <a:p>
            <a:fld id="{E214DFE8-B418-4577-AA71-51354BF1851B}" type="datetimeFigureOut">
              <a:rPr lang="en-US" smtClean="0"/>
              <a:t>9/26/2023</a:t>
            </a:fld>
            <a:endParaRPr lang="en-US"/>
          </a:p>
        </p:txBody>
      </p:sp>
      <p:sp>
        <p:nvSpPr>
          <p:cNvPr id="5" name="Footer Placeholder 4">
            <a:extLst>
              <a:ext uri="{FF2B5EF4-FFF2-40B4-BE49-F238E27FC236}">
                <a16:creationId xmlns:a16="http://schemas.microsoft.com/office/drawing/2014/main" id="{2554DFDE-1EF3-FE87-4DBE-8C1C1FD8EA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D9F043-E6E6-FF0A-A559-0E3631423C53}"/>
              </a:ext>
            </a:extLst>
          </p:cNvPr>
          <p:cNvSpPr>
            <a:spLocks noGrp="1"/>
          </p:cNvSpPr>
          <p:nvPr>
            <p:ph type="sldNum" sz="quarter" idx="12"/>
          </p:nvPr>
        </p:nvSpPr>
        <p:spPr/>
        <p:txBody>
          <a:bodyPr/>
          <a:lstStyle/>
          <a:p>
            <a:fld id="{3E41F2A1-D53F-424E-9918-428EBB222B1C}" type="slidenum">
              <a:rPr lang="en-US" smtClean="0"/>
              <a:t>‹#›</a:t>
            </a:fld>
            <a:endParaRPr lang="en-US"/>
          </a:p>
        </p:txBody>
      </p:sp>
    </p:spTree>
    <p:extLst>
      <p:ext uri="{BB962C8B-B14F-4D97-AF65-F5344CB8AC3E}">
        <p14:creationId xmlns:p14="http://schemas.microsoft.com/office/powerpoint/2010/main" val="1734021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C2984-E1C0-9BCB-4BB0-23946D679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61A4E8-4BD4-4467-0440-62FEB13D11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5CE4A5-398D-D159-F8B3-169996FF3489}"/>
              </a:ext>
            </a:extLst>
          </p:cNvPr>
          <p:cNvSpPr>
            <a:spLocks noGrp="1"/>
          </p:cNvSpPr>
          <p:nvPr>
            <p:ph type="dt" sz="half" idx="10"/>
          </p:nvPr>
        </p:nvSpPr>
        <p:spPr/>
        <p:txBody>
          <a:bodyPr/>
          <a:lstStyle/>
          <a:p>
            <a:fld id="{E214DFE8-B418-4577-AA71-51354BF1851B}" type="datetimeFigureOut">
              <a:rPr lang="en-US" smtClean="0"/>
              <a:t>9/26/2023</a:t>
            </a:fld>
            <a:endParaRPr lang="en-US"/>
          </a:p>
        </p:txBody>
      </p:sp>
      <p:sp>
        <p:nvSpPr>
          <p:cNvPr id="5" name="Footer Placeholder 4">
            <a:extLst>
              <a:ext uri="{FF2B5EF4-FFF2-40B4-BE49-F238E27FC236}">
                <a16:creationId xmlns:a16="http://schemas.microsoft.com/office/drawing/2014/main" id="{5F532136-ACCE-12CB-28A0-186666FA8A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262246-03A3-6762-B2B2-484890B6B72F}"/>
              </a:ext>
            </a:extLst>
          </p:cNvPr>
          <p:cNvSpPr>
            <a:spLocks noGrp="1"/>
          </p:cNvSpPr>
          <p:nvPr>
            <p:ph type="sldNum" sz="quarter" idx="12"/>
          </p:nvPr>
        </p:nvSpPr>
        <p:spPr/>
        <p:txBody>
          <a:bodyPr/>
          <a:lstStyle/>
          <a:p>
            <a:fld id="{3E41F2A1-D53F-424E-9918-428EBB222B1C}" type="slidenum">
              <a:rPr lang="en-US" smtClean="0"/>
              <a:t>‹#›</a:t>
            </a:fld>
            <a:endParaRPr lang="en-US"/>
          </a:p>
        </p:txBody>
      </p:sp>
    </p:spTree>
    <p:extLst>
      <p:ext uri="{BB962C8B-B14F-4D97-AF65-F5344CB8AC3E}">
        <p14:creationId xmlns:p14="http://schemas.microsoft.com/office/powerpoint/2010/main" val="38567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C62AC-427A-9120-92CE-B953818F87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A729F9-F34F-DB5D-A850-3D13E962F5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D2A984-103A-B4C5-954F-D108E90F25D0}"/>
              </a:ext>
            </a:extLst>
          </p:cNvPr>
          <p:cNvSpPr>
            <a:spLocks noGrp="1"/>
          </p:cNvSpPr>
          <p:nvPr>
            <p:ph type="dt" sz="half" idx="10"/>
          </p:nvPr>
        </p:nvSpPr>
        <p:spPr/>
        <p:txBody>
          <a:bodyPr/>
          <a:lstStyle/>
          <a:p>
            <a:fld id="{E214DFE8-B418-4577-AA71-51354BF1851B}" type="datetimeFigureOut">
              <a:rPr lang="en-US" smtClean="0"/>
              <a:t>9/26/2023</a:t>
            </a:fld>
            <a:endParaRPr lang="en-US"/>
          </a:p>
        </p:txBody>
      </p:sp>
      <p:sp>
        <p:nvSpPr>
          <p:cNvPr id="5" name="Footer Placeholder 4">
            <a:extLst>
              <a:ext uri="{FF2B5EF4-FFF2-40B4-BE49-F238E27FC236}">
                <a16:creationId xmlns:a16="http://schemas.microsoft.com/office/drawing/2014/main" id="{711923CB-936A-E8AF-726D-90710BCED2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F5A768-412B-4E4A-2139-D1824DA985AA}"/>
              </a:ext>
            </a:extLst>
          </p:cNvPr>
          <p:cNvSpPr>
            <a:spLocks noGrp="1"/>
          </p:cNvSpPr>
          <p:nvPr>
            <p:ph type="sldNum" sz="quarter" idx="12"/>
          </p:nvPr>
        </p:nvSpPr>
        <p:spPr/>
        <p:txBody>
          <a:bodyPr/>
          <a:lstStyle/>
          <a:p>
            <a:fld id="{3E41F2A1-D53F-424E-9918-428EBB222B1C}" type="slidenum">
              <a:rPr lang="en-US" smtClean="0"/>
              <a:t>‹#›</a:t>
            </a:fld>
            <a:endParaRPr lang="en-US"/>
          </a:p>
        </p:txBody>
      </p:sp>
    </p:spTree>
    <p:extLst>
      <p:ext uri="{BB962C8B-B14F-4D97-AF65-F5344CB8AC3E}">
        <p14:creationId xmlns:p14="http://schemas.microsoft.com/office/powerpoint/2010/main" val="347027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7E58F-3DF3-64EF-5942-EB22D55412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9F7EC9-5AA1-1C00-0D61-38DD074A9B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7F835-914A-6A93-0F6F-9B46FA644BAB}"/>
              </a:ext>
            </a:extLst>
          </p:cNvPr>
          <p:cNvSpPr>
            <a:spLocks noGrp="1"/>
          </p:cNvSpPr>
          <p:nvPr>
            <p:ph type="dt" sz="half" idx="10"/>
          </p:nvPr>
        </p:nvSpPr>
        <p:spPr/>
        <p:txBody>
          <a:bodyPr/>
          <a:lstStyle/>
          <a:p>
            <a:fld id="{E214DFE8-B418-4577-AA71-51354BF1851B}" type="datetimeFigureOut">
              <a:rPr lang="en-US" smtClean="0"/>
              <a:t>9/26/2023</a:t>
            </a:fld>
            <a:endParaRPr lang="en-US"/>
          </a:p>
        </p:txBody>
      </p:sp>
      <p:sp>
        <p:nvSpPr>
          <p:cNvPr id="5" name="Footer Placeholder 4">
            <a:extLst>
              <a:ext uri="{FF2B5EF4-FFF2-40B4-BE49-F238E27FC236}">
                <a16:creationId xmlns:a16="http://schemas.microsoft.com/office/drawing/2014/main" id="{E99A73B7-D44F-D222-00F7-A2D4930468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B9464B-DFB9-F60A-E4A4-02AC73457A1E}"/>
              </a:ext>
            </a:extLst>
          </p:cNvPr>
          <p:cNvSpPr>
            <a:spLocks noGrp="1"/>
          </p:cNvSpPr>
          <p:nvPr>
            <p:ph type="sldNum" sz="quarter" idx="12"/>
          </p:nvPr>
        </p:nvSpPr>
        <p:spPr/>
        <p:txBody>
          <a:bodyPr/>
          <a:lstStyle/>
          <a:p>
            <a:fld id="{3E41F2A1-D53F-424E-9918-428EBB222B1C}" type="slidenum">
              <a:rPr lang="en-US" smtClean="0"/>
              <a:t>‹#›</a:t>
            </a:fld>
            <a:endParaRPr lang="en-US"/>
          </a:p>
        </p:txBody>
      </p:sp>
    </p:spTree>
    <p:extLst>
      <p:ext uri="{BB962C8B-B14F-4D97-AF65-F5344CB8AC3E}">
        <p14:creationId xmlns:p14="http://schemas.microsoft.com/office/powerpoint/2010/main" val="953311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F4B4-4F06-5C66-4F03-01892116D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ABF299-AAFD-86F5-20CC-3C7A8B51EB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C02754-8289-7A8F-A96C-9C0907336D89}"/>
              </a:ext>
            </a:extLst>
          </p:cNvPr>
          <p:cNvSpPr>
            <a:spLocks noGrp="1"/>
          </p:cNvSpPr>
          <p:nvPr>
            <p:ph type="dt" sz="half" idx="10"/>
          </p:nvPr>
        </p:nvSpPr>
        <p:spPr/>
        <p:txBody>
          <a:bodyPr/>
          <a:lstStyle/>
          <a:p>
            <a:fld id="{E214DFE8-B418-4577-AA71-51354BF1851B}" type="datetimeFigureOut">
              <a:rPr lang="en-US" smtClean="0"/>
              <a:t>9/26/2023</a:t>
            </a:fld>
            <a:endParaRPr lang="en-US"/>
          </a:p>
        </p:txBody>
      </p:sp>
      <p:sp>
        <p:nvSpPr>
          <p:cNvPr id="5" name="Footer Placeholder 4">
            <a:extLst>
              <a:ext uri="{FF2B5EF4-FFF2-40B4-BE49-F238E27FC236}">
                <a16:creationId xmlns:a16="http://schemas.microsoft.com/office/drawing/2014/main" id="{38E4426A-41A5-A8C9-A37F-05CF083B0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671BC-0195-D4A7-65EE-25138E753D33}"/>
              </a:ext>
            </a:extLst>
          </p:cNvPr>
          <p:cNvSpPr>
            <a:spLocks noGrp="1"/>
          </p:cNvSpPr>
          <p:nvPr>
            <p:ph type="sldNum" sz="quarter" idx="12"/>
          </p:nvPr>
        </p:nvSpPr>
        <p:spPr/>
        <p:txBody>
          <a:bodyPr/>
          <a:lstStyle/>
          <a:p>
            <a:fld id="{3E41F2A1-D53F-424E-9918-428EBB222B1C}" type="slidenum">
              <a:rPr lang="en-US" smtClean="0"/>
              <a:t>‹#›</a:t>
            </a:fld>
            <a:endParaRPr lang="en-US"/>
          </a:p>
        </p:txBody>
      </p:sp>
    </p:spTree>
    <p:extLst>
      <p:ext uri="{BB962C8B-B14F-4D97-AF65-F5344CB8AC3E}">
        <p14:creationId xmlns:p14="http://schemas.microsoft.com/office/powerpoint/2010/main" val="755047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94AF-9E80-1036-2353-A25E75C5A6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43F635-91FC-1DFE-B25B-5216C57808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BA7FD0-50B5-0FAD-0AD0-305FC8CE25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F251E5-8A58-159A-D334-4698554B63E1}"/>
              </a:ext>
            </a:extLst>
          </p:cNvPr>
          <p:cNvSpPr>
            <a:spLocks noGrp="1"/>
          </p:cNvSpPr>
          <p:nvPr>
            <p:ph type="dt" sz="half" idx="10"/>
          </p:nvPr>
        </p:nvSpPr>
        <p:spPr/>
        <p:txBody>
          <a:bodyPr/>
          <a:lstStyle/>
          <a:p>
            <a:fld id="{E214DFE8-B418-4577-AA71-51354BF1851B}" type="datetimeFigureOut">
              <a:rPr lang="en-US" smtClean="0"/>
              <a:t>9/26/2023</a:t>
            </a:fld>
            <a:endParaRPr lang="en-US"/>
          </a:p>
        </p:txBody>
      </p:sp>
      <p:sp>
        <p:nvSpPr>
          <p:cNvPr id="6" name="Footer Placeholder 5">
            <a:extLst>
              <a:ext uri="{FF2B5EF4-FFF2-40B4-BE49-F238E27FC236}">
                <a16:creationId xmlns:a16="http://schemas.microsoft.com/office/drawing/2014/main" id="{1FA9A31A-8E2F-EF03-DE21-6B871B83B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CB014-F4A7-C99A-F87A-DE3329B37CBD}"/>
              </a:ext>
            </a:extLst>
          </p:cNvPr>
          <p:cNvSpPr>
            <a:spLocks noGrp="1"/>
          </p:cNvSpPr>
          <p:nvPr>
            <p:ph type="sldNum" sz="quarter" idx="12"/>
          </p:nvPr>
        </p:nvSpPr>
        <p:spPr/>
        <p:txBody>
          <a:bodyPr/>
          <a:lstStyle/>
          <a:p>
            <a:fld id="{3E41F2A1-D53F-424E-9918-428EBB222B1C}" type="slidenum">
              <a:rPr lang="en-US" smtClean="0"/>
              <a:t>‹#›</a:t>
            </a:fld>
            <a:endParaRPr lang="en-US"/>
          </a:p>
        </p:txBody>
      </p:sp>
    </p:spTree>
    <p:extLst>
      <p:ext uri="{BB962C8B-B14F-4D97-AF65-F5344CB8AC3E}">
        <p14:creationId xmlns:p14="http://schemas.microsoft.com/office/powerpoint/2010/main" val="3022367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C978E-58C9-49A3-CB30-73105FDA46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BD4707-0DEB-C93C-3D89-D49D36259C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EC83AB-AA46-367A-E893-3D047211A6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C0C6FA-86C5-2DFE-327A-594A819BC6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9CE27C-C8CF-C190-3F2B-06AC170743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A084AC-48A4-A552-5641-C3F1EB4C809A}"/>
              </a:ext>
            </a:extLst>
          </p:cNvPr>
          <p:cNvSpPr>
            <a:spLocks noGrp="1"/>
          </p:cNvSpPr>
          <p:nvPr>
            <p:ph type="dt" sz="half" idx="10"/>
          </p:nvPr>
        </p:nvSpPr>
        <p:spPr/>
        <p:txBody>
          <a:bodyPr/>
          <a:lstStyle/>
          <a:p>
            <a:fld id="{E214DFE8-B418-4577-AA71-51354BF1851B}" type="datetimeFigureOut">
              <a:rPr lang="en-US" smtClean="0"/>
              <a:t>9/26/2023</a:t>
            </a:fld>
            <a:endParaRPr lang="en-US"/>
          </a:p>
        </p:txBody>
      </p:sp>
      <p:sp>
        <p:nvSpPr>
          <p:cNvPr id="8" name="Footer Placeholder 7">
            <a:extLst>
              <a:ext uri="{FF2B5EF4-FFF2-40B4-BE49-F238E27FC236}">
                <a16:creationId xmlns:a16="http://schemas.microsoft.com/office/drawing/2014/main" id="{D24DE13D-2755-454F-CAE2-1A1AC454CC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DA8970-401C-2B98-615C-B866BDB77B9F}"/>
              </a:ext>
            </a:extLst>
          </p:cNvPr>
          <p:cNvSpPr>
            <a:spLocks noGrp="1"/>
          </p:cNvSpPr>
          <p:nvPr>
            <p:ph type="sldNum" sz="quarter" idx="12"/>
          </p:nvPr>
        </p:nvSpPr>
        <p:spPr/>
        <p:txBody>
          <a:bodyPr/>
          <a:lstStyle/>
          <a:p>
            <a:fld id="{3E41F2A1-D53F-424E-9918-428EBB222B1C}" type="slidenum">
              <a:rPr lang="en-US" smtClean="0"/>
              <a:t>‹#›</a:t>
            </a:fld>
            <a:endParaRPr lang="en-US"/>
          </a:p>
        </p:txBody>
      </p:sp>
    </p:spTree>
    <p:extLst>
      <p:ext uri="{BB962C8B-B14F-4D97-AF65-F5344CB8AC3E}">
        <p14:creationId xmlns:p14="http://schemas.microsoft.com/office/powerpoint/2010/main" val="266492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65A6-77D4-93B2-8A55-591BDDAF47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8B102F-CEB8-687C-D0CE-7FAA48663F00}"/>
              </a:ext>
            </a:extLst>
          </p:cNvPr>
          <p:cNvSpPr>
            <a:spLocks noGrp="1"/>
          </p:cNvSpPr>
          <p:nvPr>
            <p:ph type="dt" sz="half" idx="10"/>
          </p:nvPr>
        </p:nvSpPr>
        <p:spPr/>
        <p:txBody>
          <a:bodyPr/>
          <a:lstStyle/>
          <a:p>
            <a:fld id="{E214DFE8-B418-4577-AA71-51354BF1851B}" type="datetimeFigureOut">
              <a:rPr lang="en-US" smtClean="0"/>
              <a:t>9/26/2023</a:t>
            </a:fld>
            <a:endParaRPr lang="en-US"/>
          </a:p>
        </p:txBody>
      </p:sp>
      <p:sp>
        <p:nvSpPr>
          <p:cNvPr id="4" name="Footer Placeholder 3">
            <a:extLst>
              <a:ext uri="{FF2B5EF4-FFF2-40B4-BE49-F238E27FC236}">
                <a16:creationId xmlns:a16="http://schemas.microsoft.com/office/drawing/2014/main" id="{3E79F56C-DDDB-FBB2-F5D3-0BC8584E61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580B3A-90DB-1BAD-6029-1F0FDFA7CDB9}"/>
              </a:ext>
            </a:extLst>
          </p:cNvPr>
          <p:cNvSpPr>
            <a:spLocks noGrp="1"/>
          </p:cNvSpPr>
          <p:nvPr>
            <p:ph type="sldNum" sz="quarter" idx="12"/>
          </p:nvPr>
        </p:nvSpPr>
        <p:spPr/>
        <p:txBody>
          <a:bodyPr/>
          <a:lstStyle/>
          <a:p>
            <a:fld id="{3E41F2A1-D53F-424E-9918-428EBB222B1C}" type="slidenum">
              <a:rPr lang="en-US" smtClean="0"/>
              <a:t>‹#›</a:t>
            </a:fld>
            <a:endParaRPr lang="en-US"/>
          </a:p>
        </p:txBody>
      </p:sp>
    </p:spTree>
    <p:extLst>
      <p:ext uri="{BB962C8B-B14F-4D97-AF65-F5344CB8AC3E}">
        <p14:creationId xmlns:p14="http://schemas.microsoft.com/office/powerpoint/2010/main" val="2240949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67F2D7-3787-5553-3BBE-A25D340F6884}"/>
              </a:ext>
            </a:extLst>
          </p:cNvPr>
          <p:cNvSpPr>
            <a:spLocks noGrp="1"/>
          </p:cNvSpPr>
          <p:nvPr>
            <p:ph type="dt" sz="half" idx="10"/>
          </p:nvPr>
        </p:nvSpPr>
        <p:spPr/>
        <p:txBody>
          <a:bodyPr/>
          <a:lstStyle/>
          <a:p>
            <a:fld id="{E214DFE8-B418-4577-AA71-51354BF1851B}" type="datetimeFigureOut">
              <a:rPr lang="en-US" smtClean="0"/>
              <a:t>9/26/2023</a:t>
            </a:fld>
            <a:endParaRPr lang="en-US"/>
          </a:p>
        </p:txBody>
      </p:sp>
      <p:sp>
        <p:nvSpPr>
          <p:cNvPr id="3" name="Footer Placeholder 2">
            <a:extLst>
              <a:ext uri="{FF2B5EF4-FFF2-40B4-BE49-F238E27FC236}">
                <a16:creationId xmlns:a16="http://schemas.microsoft.com/office/drawing/2014/main" id="{517DA24B-C275-8AB0-0AF4-4D3E765DED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638D07-AEFE-795D-6D3E-3C7C4C5B51CB}"/>
              </a:ext>
            </a:extLst>
          </p:cNvPr>
          <p:cNvSpPr>
            <a:spLocks noGrp="1"/>
          </p:cNvSpPr>
          <p:nvPr>
            <p:ph type="sldNum" sz="quarter" idx="12"/>
          </p:nvPr>
        </p:nvSpPr>
        <p:spPr/>
        <p:txBody>
          <a:bodyPr/>
          <a:lstStyle/>
          <a:p>
            <a:fld id="{3E41F2A1-D53F-424E-9918-428EBB222B1C}" type="slidenum">
              <a:rPr lang="en-US" smtClean="0"/>
              <a:t>‹#›</a:t>
            </a:fld>
            <a:endParaRPr lang="en-US"/>
          </a:p>
        </p:txBody>
      </p:sp>
    </p:spTree>
    <p:extLst>
      <p:ext uri="{BB962C8B-B14F-4D97-AF65-F5344CB8AC3E}">
        <p14:creationId xmlns:p14="http://schemas.microsoft.com/office/powerpoint/2010/main" val="3386377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EBEC-6BB5-7D99-C5C2-7DD8961A47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3E990B-8621-4697-8C5E-544F7AE283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729C1C-EB6F-C538-B404-D8360C3B6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8A2CBA-0BE8-8469-EC18-57B18C450EE1}"/>
              </a:ext>
            </a:extLst>
          </p:cNvPr>
          <p:cNvSpPr>
            <a:spLocks noGrp="1"/>
          </p:cNvSpPr>
          <p:nvPr>
            <p:ph type="dt" sz="half" idx="10"/>
          </p:nvPr>
        </p:nvSpPr>
        <p:spPr/>
        <p:txBody>
          <a:bodyPr/>
          <a:lstStyle/>
          <a:p>
            <a:fld id="{E214DFE8-B418-4577-AA71-51354BF1851B}" type="datetimeFigureOut">
              <a:rPr lang="en-US" smtClean="0"/>
              <a:t>9/26/2023</a:t>
            </a:fld>
            <a:endParaRPr lang="en-US"/>
          </a:p>
        </p:txBody>
      </p:sp>
      <p:sp>
        <p:nvSpPr>
          <p:cNvPr id="6" name="Footer Placeholder 5">
            <a:extLst>
              <a:ext uri="{FF2B5EF4-FFF2-40B4-BE49-F238E27FC236}">
                <a16:creationId xmlns:a16="http://schemas.microsoft.com/office/drawing/2014/main" id="{9BBF9807-4720-4AE1-2CD4-11E9BE6C4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37843-2583-A864-C0D3-BE0866FB674A}"/>
              </a:ext>
            </a:extLst>
          </p:cNvPr>
          <p:cNvSpPr>
            <a:spLocks noGrp="1"/>
          </p:cNvSpPr>
          <p:nvPr>
            <p:ph type="sldNum" sz="quarter" idx="12"/>
          </p:nvPr>
        </p:nvSpPr>
        <p:spPr/>
        <p:txBody>
          <a:bodyPr/>
          <a:lstStyle/>
          <a:p>
            <a:fld id="{3E41F2A1-D53F-424E-9918-428EBB222B1C}" type="slidenum">
              <a:rPr lang="en-US" smtClean="0"/>
              <a:t>‹#›</a:t>
            </a:fld>
            <a:endParaRPr lang="en-US"/>
          </a:p>
        </p:txBody>
      </p:sp>
    </p:spTree>
    <p:extLst>
      <p:ext uri="{BB962C8B-B14F-4D97-AF65-F5344CB8AC3E}">
        <p14:creationId xmlns:p14="http://schemas.microsoft.com/office/powerpoint/2010/main" val="384000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E14E-C8A4-7FCD-2060-BC5B196B85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087BC8-9623-59A0-857A-4446F2B3C5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EAC6D8-A7DB-FA32-B1EB-8A28EE305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5B2F1A-636E-CCF9-3316-1400AFEAD1FB}"/>
              </a:ext>
            </a:extLst>
          </p:cNvPr>
          <p:cNvSpPr>
            <a:spLocks noGrp="1"/>
          </p:cNvSpPr>
          <p:nvPr>
            <p:ph type="dt" sz="half" idx="10"/>
          </p:nvPr>
        </p:nvSpPr>
        <p:spPr/>
        <p:txBody>
          <a:bodyPr/>
          <a:lstStyle/>
          <a:p>
            <a:fld id="{E214DFE8-B418-4577-AA71-51354BF1851B}" type="datetimeFigureOut">
              <a:rPr lang="en-US" smtClean="0"/>
              <a:t>9/26/2023</a:t>
            </a:fld>
            <a:endParaRPr lang="en-US"/>
          </a:p>
        </p:txBody>
      </p:sp>
      <p:sp>
        <p:nvSpPr>
          <p:cNvPr id="6" name="Footer Placeholder 5">
            <a:extLst>
              <a:ext uri="{FF2B5EF4-FFF2-40B4-BE49-F238E27FC236}">
                <a16:creationId xmlns:a16="http://schemas.microsoft.com/office/drawing/2014/main" id="{6F6D468F-7B70-533D-1AA6-2BCC07662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35D4AB-CE2F-868A-042B-5FE7DFEC0043}"/>
              </a:ext>
            </a:extLst>
          </p:cNvPr>
          <p:cNvSpPr>
            <a:spLocks noGrp="1"/>
          </p:cNvSpPr>
          <p:nvPr>
            <p:ph type="sldNum" sz="quarter" idx="12"/>
          </p:nvPr>
        </p:nvSpPr>
        <p:spPr/>
        <p:txBody>
          <a:bodyPr/>
          <a:lstStyle/>
          <a:p>
            <a:fld id="{3E41F2A1-D53F-424E-9918-428EBB222B1C}" type="slidenum">
              <a:rPr lang="en-US" smtClean="0"/>
              <a:t>‹#›</a:t>
            </a:fld>
            <a:endParaRPr lang="en-US"/>
          </a:p>
        </p:txBody>
      </p:sp>
    </p:spTree>
    <p:extLst>
      <p:ext uri="{BB962C8B-B14F-4D97-AF65-F5344CB8AC3E}">
        <p14:creationId xmlns:p14="http://schemas.microsoft.com/office/powerpoint/2010/main" val="383478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0B4AC-A25B-1BB4-3754-24431E4C61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CA296A-1CD4-821E-B24D-BC1486222A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4A32F-5EB2-0BEA-F5BF-29AEEC719C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14DFE8-B418-4577-AA71-51354BF1851B}" type="datetimeFigureOut">
              <a:rPr lang="en-US" smtClean="0"/>
              <a:t>9/26/2023</a:t>
            </a:fld>
            <a:endParaRPr lang="en-US"/>
          </a:p>
        </p:txBody>
      </p:sp>
      <p:sp>
        <p:nvSpPr>
          <p:cNvPr id="5" name="Footer Placeholder 4">
            <a:extLst>
              <a:ext uri="{FF2B5EF4-FFF2-40B4-BE49-F238E27FC236}">
                <a16:creationId xmlns:a16="http://schemas.microsoft.com/office/drawing/2014/main" id="{39AFAD8F-1AF2-5206-9009-E069098505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733BC8-DB56-20D2-4D23-9D40FCA617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1F2A1-D53F-424E-9918-428EBB222B1C}" type="slidenum">
              <a:rPr lang="en-US" smtClean="0"/>
              <a:t>‹#›</a:t>
            </a:fld>
            <a:endParaRPr lang="en-US"/>
          </a:p>
        </p:txBody>
      </p:sp>
    </p:spTree>
    <p:extLst>
      <p:ext uri="{BB962C8B-B14F-4D97-AF65-F5344CB8AC3E}">
        <p14:creationId xmlns:p14="http://schemas.microsoft.com/office/powerpoint/2010/main" val="2520684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A39AF196-976C-8DB8-1DFD-5C211BEA5093}"/>
              </a:ext>
            </a:extLst>
          </p:cNvPr>
          <p:cNvSpPr/>
          <p:nvPr/>
        </p:nvSpPr>
        <p:spPr>
          <a:xfrm>
            <a:off x="80860" y="5726734"/>
            <a:ext cx="12017833" cy="26926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2549520D-A15C-379E-9B92-06442BE5BF32}"/>
              </a:ext>
            </a:extLst>
          </p:cNvPr>
          <p:cNvSpPr/>
          <p:nvPr/>
        </p:nvSpPr>
        <p:spPr>
          <a:xfrm>
            <a:off x="80861" y="4965027"/>
            <a:ext cx="12030280" cy="28221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94F752F-FDEB-C53C-1729-532FC4C8B4F8}"/>
              </a:ext>
            </a:extLst>
          </p:cNvPr>
          <p:cNvSpPr/>
          <p:nvPr/>
        </p:nvSpPr>
        <p:spPr>
          <a:xfrm>
            <a:off x="87076" y="1716923"/>
            <a:ext cx="12011618" cy="24361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E11C8FC-1908-FF86-20F8-0D8E2573015E}"/>
              </a:ext>
            </a:extLst>
          </p:cNvPr>
          <p:cNvSpPr/>
          <p:nvPr/>
        </p:nvSpPr>
        <p:spPr>
          <a:xfrm>
            <a:off x="87075" y="933624"/>
            <a:ext cx="12011618" cy="26598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624EBA2-6951-5A19-65F4-9EA4425F584F}"/>
              </a:ext>
            </a:extLst>
          </p:cNvPr>
          <p:cNvSpPr/>
          <p:nvPr/>
        </p:nvSpPr>
        <p:spPr>
          <a:xfrm>
            <a:off x="127519" y="90774"/>
            <a:ext cx="11971175" cy="69558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BCE18DF-2197-F07C-5575-D9696A479E04}"/>
              </a:ext>
            </a:extLst>
          </p:cNvPr>
          <p:cNvSpPr txBox="1"/>
          <p:nvPr/>
        </p:nvSpPr>
        <p:spPr>
          <a:xfrm>
            <a:off x="653837" y="135225"/>
            <a:ext cx="11342220" cy="615553"/>
          </a:xfrm>
          <a:prstGeom prst="rect">
            <a:avLst/>
          </a:prstGeom>
          <a:noFill/>
        </p:spPr>
        <p:txBody>
          <a:bodyPr wrap="square" rtlCol="0">
            <a:spAutoFit/>
          </a:bodyPr>
          <a:lstStyle/>
          <a:p>
            <a:pPr algn="ctr"/>
            <a:r>
              <a:rPr lang="en-US" sz="1700" b="1" i="1" dirty="0"/>
              <a:t>     </a:t>
            </a:r>
            <a:r>
              <a:rPr lang="en-US" sz="1700" b="1" i="1" u="sng" dirty="0"/>
              <a:t>NEW-ONSET ATRIAL FIBRILATION IN ACTIVE BREAST CANCER PATIENT: THERAPEUTICAL CHALLENGE – A CASE REPORT</a:t>
            </a:r>
          </a:p>
          <a:p>
            <a:pPr algn="ctr"/>
            <a:r>
              <a:rPr lang="en-US" sz="1700" b="1" i="1" u="sng" dirty="0"/>
              <a:t>Irena </a:t>
            </a:r>
            <a:r>
              <a:rPr lang="en-US" sz="1700" b="1" i="1" u="sng" dirty="0" err="1"/>
              <a:t>Gigovska</a:t>
            </a:r>
            <a:r>
              <a:rPr lang="en-US" sz="1700" b="1" i="1" u="sng" dirty="0"/>
              <a:t> </a:t>
            </a:r>
            <a:r>
              <a:rPr lang="en-US" sz="1700" b="1" i="1" u="sng" dirty="0" err="1"/>
              <a:t>Dimova</a:t>
            </a:r>
            <a:endParaRPr lang="en-US" sz="1700" b="1" i="1" u="sng" dirty="0"/>
          </a:p>
        </p:txBody>
      </p:sp>
      <p:sp>
        <p:nvSpPr>
          <p:cNvPr id="3" name="TextBox 2">
            <a:extLst>
              <a:ext uri="{FF2B5EF4-FFF2-40B4-BE49-F238E27FC236}">
                <a16:creationId xmlns:a16="http://schemas.microsoft.com/office/drawing/2014/main" id="{CC597E72-99CD-18CB-F603-C19769C4748D}"/>
              </a:ext>
            </a:extLst>
          </p:cNvPr>
          <p:cNvSpPr txBox="1"/>
          <p:nvPr/>
        </p:nvSpPr>
        <p:spPr>
          <a:xfrm>
            <a:off x="195943" y="883687"/>
            <a:ext cx="11871644" cy="353943"/>
          </a:xfrm>
          <a:prstGeom prst="rect">
            <a:avLst/>
          </a:prstGeom>
          <a:noFill/>
        </p:spPr>
        <p:txBody>
          <a:bodyPr wrap="square" rtlCol="0">
            <a:spAutoFit/>
          </a:bodyPr>
          <a:lstStyle/>
          <a:p>
            <a:pPr algn="ctr"/>
            <a:r>
              <a:rPr lang="en-US" sz="1700" b="1" dirty="0"/>
              <a:t>INTRODUCTION</a:t>
            </a:r>
          </a:p>
        </p:txBody>
      </p:sp>
      <p:sp>
        <p:nvSpPr>
          <p:cNvPr id="4" name="TextBox 3">
            <a:extLst>
              <a:ext uri="{FF2B5EF4-FFF2-40B4-BE49-F238E27FC236}">
                <a16:creationId xmlns:a16="http://schemas.microsoft.com/office/drawing/2014/main" id="{BEA28AF0-3126-F2CB-4CB2-23A2DFA0404A}"/>
              </a:ext>
            </a:extLst>
          </p:cNvPr>
          <p:cNvSpPr txBox="1"/>
          <p:nvPr/>
        </p:nvSpPr>
        <p:spPr>
          <a:xfrm>
            <a:off x="87075" y="1656348"/>
            <a:ext cx="12011618" cy="353943"/>
          </a:xfrm>
          <a:prstGeom prst="rect">
            <a:avLst/>
          </a:prstGeom>
          <a:noFill/>
        </p:spPr>
        <p:txBody>
          <a:bodyPr wrap="square" rtlCol="0">
            <a:spAutoFit/>
          </a:bodyPr>
          <a:lstStyle/>
          <a:p>
            <a:pPr algn="ctr"/>
            <a:r>
              <a:rPr lang="en-US" sz="1700" b="1" dirty="0"/>
              <a:t>CASE PRESENTATION</a:t>
            </a:r>
          </a:p>
        </p:txBody>
      </p:sp>
      <p:sp>
        <p:nvSpPr>
          <p:cNvPr id="6" name="TextBox 5">
            <a:extLst>
              <a:ext uri="{FF2B5EF4-FFF2-40B4-BE49-F238E27FC236}">
                <a16:creationId xmlns:a16="http://schemas.microsoft.com/office/drawing/2014/main" id="{B5EE76A1-EC43-CC91-F0AC-6E03EFA312CE}"/>
              </a:ext>
            </a:extLst>
          </p:cNvPr>
          <p:cNvSpPr txBox="1"/>
          <p:nvPr/>
        </p:nvSpPr>
        <p:spPr>
          <a:xfrm>
            <a:off x="80861" y="1235754"/>
            <a:ext cx="12024064" cy="461665"/>
          </a:xfrm>
          <a:prstGeom prst="rect">
            <a:avLst/>
          </a:prstGeom>
          <a:noFill/>
        </p:spPr>
        <p:txBody>
          <a:bodyPr wrap="square" rtlCol="0">
            <a:spAutoFit/>
          </a:bodyPr>
          <a:lstStyle/>
          <a:p>
            <a:pPr algn="just"/>
            <a:r>
              <a:rPr lang="en-US" sz="1200" dirty="0"/>
              <a:t>Breast cancer is the most common malignant disease in females. The specific cancer treatment protocol involves drugs with known cardiovascular toxicity. Patients with significant risk of cancer therapy-related cardiovascular toxicity (CRT-CVT) should be reported for cardiology referral.</a:t>
            </a:r>
          </a:p>
        </p:txBody>
      </p:sp>
      <p:sp>
        <p:nvSpPr>
          <p:cNvPr id="7" name="TextBox 6">
            <a:extLst>
              <a:ext uri="{FF2B5EF4-FFF2-40B4-BE49-F238E27FC236}">
                <a16:creationId xmlns:a16="http://schemas.microsoft.com/office/drawing/2014/main" id="{6E20852F-D1D1-B3DC-E0FB-B9F7D65AB7A3}"/>
              </a:ext>
            </a:extLst>
          </p:cNvPr>
          <p:cNvSpPr txBox="1"/>
          <p:nvPr/>
        </p:nvSpPr>
        <p:spPr>
          <a:xfrm>
            <a:off x="30059" y="1989694"/>
            <a:ext cx="6997274" cy="2970044"/>
          </a:xfrm>
          <a:prstGeom prst="rect">
            <a:avLst/>
          </a:prstGeom>
          <a:noFill/>
        </p:spPr>
        <p:txBody>
          <a:bodyPr wrap="square" rtlCol="0">
            <a:spAutoFit/>
          </a:bodyPr>
          <a:lstStyle/>
          <a:p>
            <a:pPr algn="just"/>
            <a:r>
              <a:rPr lang="en-US" sz="1100" dirty="0"/>
              <a:t>         A 70-year-old, obese patient with a previous history of hypertension (HTA) and low normal left ventricular ejection fraction (LVEF) was diagnosed with stage III breast cancer and scheduled for baseline assessment before initiating cardiotoxic cancer treatment protocol. HFA-ICOS risk stratification was referred as high (low normal LVEF 52%, HTA, obesity, age 65-79) and baseline electrocardiogram (ECG) showed sinus rhythm with HR 70/min and left axis deviation. Baseline transthoracic echocardiography (TTE) revealed low-normal ranges of LVEF, lower values of global longitudinal strain (GLS%) with 16,8% and mild mitral regurgitation. Laboratory biomarkers (</a:t>
            </a:r>
            <a:r>
              <a:rPr lang="en-US" sz="1100" dirty="0" err="1"/>
              <a:t>hsTn</a:t>
            </a:r>
            <a:r>
              <a:rPr lang="en-US" sz="1100" dirty="0"/>
              <a:t>) were in reference ranges.</a:t>
            </a:r>
          </a:p>
          <a:p>
            <a:pPr algn="just"/>
            <a:r>
              <a:rPr lang="en-US" sz="1100" dirty="0"/>
              <a:t>        The patient was referred for AC60+taxol treatment protocol. After the 4</a:t>
            </a:r>
            <a:r>
              <a:rPr lang="en-US" sz="1100" baseline="30000" dirty="0"/>
              <a:t>th</a:t>
            </a:r>
            <a:r>
              <a:rPr lang="en-US" sz="1100" dirty="0"/>
              <a:t> cycle of doxorubicin in total cumulative dose of 208,3mg/m2, the patient presented with new-onset paroxysmal atrial fibrillation. TTE did not show significant changes from baseline evaluation and serum biomarkers further excluded the diagnose of cancer therapy-related cardiac dysfunction. Considering the primary goal of completing the cancer treatment, the decision for rate control with beta blockers was not difficult. The decision for anticoagulation was more than challenging; with </a:t>
            </a:r>
            <a:r>
              <a:rPr lang="en-US" sz="1100" dirty="0" err="1"/>
              <a:t>CHA₂DS₂VASc</a:t>
            </a:r>
            <a:r>
              <a:rPr lang="en-US" sz="1100" dirty="0"/>
              <a:t> score 3, although low-molecular-weight heparin (LMWH) was not the preferable guideline-directed medical therapy, it was the only option for short-time anticoagulation where DOACs and </a:t>
            </a:r>
            <a:r>
              <a:rPr lang="en-US" sz="1100" dirty="0" err="1"/>
              <a:t>acenocumarol</a:t>
            </a:r>
            <a:r>
              <a:rPr lang="en-US" sz="1100" dirty="0"/>
              <a:t> were drugs to avoid. One week later the patient’s ECG showed sinus rhythm. Two weeks later, introducing the </a:t>
            </a:r>
            <a:r>
              <a:rPr lang="en-US" sz="1100" dirty="0" err="1"/>
              <a:t>taxol</a:t>
            </a:r>
            <a:r>
              <a:rPr lang="en-US" sz="1100" dirty="0"/>
              <a:t>, we switched the patient to dabigatran as the best therapeutic option. She successfully completed the whole treatment, underwent left-sided radiotherapy with total tumor dose of 41,25Gy, also. Nine months after check-up, revealed stabile cardiac condition, normal sinus rhythm and cancer free evaluation. </a:t>
            </a:r>
          </a:p>
        </p:txBody>
      </p:sp>
      <p:sp>
        <p:nvSpPr>
          <p:cNvPr id="8" name="TextBox 7">
            <a:extLst>
              <a:ext uri="{FF2B5EF4-FFF2-40B4-BE49-F238E27FC236}">
                <a16:creationId xmlns:a16="http://schemas.microsoft.com/office/drawing/2014/main" id="{8026BCCF-E3EF-6CFD-BA90-76DCC7180CA8}"/>
              </a:ext>
            </a:extLst>
          </p:cNvPr>
          <p:cNvSpPr txBox="1"/>
          <p:nvPr/>
        </p:nvSpPr>
        <p:spPr>
          <a:xfrm>
            <a:off x="80860" y="4933693"/>
            <a:ext cx="12024065" cy="353943"/>
          </a:xfrm>
          <a:prstGeom prst="rect">
            <a:avLst/>
          </a:prstGeom>
          <a:noFill/>
        </p:spPr>
        <p:txBody>
          <a:bodyPr wrap="square" rtlCol="0">
            <a:spAutoFit/>
          </a:bodyPr>
          <a:lstStyle/>
          <a:p>
            <a:pPr algn="ctr"/>
            <a:r>
              <a:rPr lang="en-US" sz="1700" b="1" dirty="0"/>
              <a:t>CONCLUSION</a:t>
            </a:r>
          </a:p>
        </p:txBody>
      </p:sp>
      <p:sp>
        <p:nvSpPr>
          <p:cNvPr id="9" name="TextBox 8">
            <a:extLst>
              <a:ext uri="{FF2B5EF4-FFF2-40B4-BE49-F238E27FC236}">
                <a16:creationId xmlns:a16="http://schemas.microsoft.com/office/drawing/2014/main" id="{4B4F76A1-1132-8F39-63D0-787DED137464}"/>
              </a:ext>
            </a:extLst>
          </p:cNvPr>
          <p:cNvSpPr txBox="1"/>
          <p:nvPr/>
        </p:nvSpPr>
        <p:spPr>
          <a:xfrm>
            <a:off x="87075" y="5681293"/>
            <a:ext cx="12011618" cy="353943"/>
          </a:xfrm>
          <a:prstGeom prst="rect">
            <a:avLst/>
          </a:prstGeom>
          <a:noFill/>
        </p:spPr>
        <p:txBody>
          <a:bodyPr wrap="square" rtlCol="0">
            <a:spAutoFit/>
          </a:bodyPr>
          <a:lstStyle/>
          <a:p>
            <a:pPr algn="ctr"/>
            <a:r>
              <a:rPr lang="en-US" sz="1700" b="1" dirty="0"/>
              <a:t>REFERENCES</a:t>
            </a:r>
          </a:p>
        </p:txBody>
      </p:sp>
      <p:sp>
        <p:nvSpPr>
          <p:cNvPr id="10" name="TextBox 9">
            <a:extLst>
              <a:ext uri="{FF2B5EF4-FFF2-40B4-BE49-F238E27FC236}">
                <a16:creationId xmlns:a16="http://schemas.microsoft.com/office/drawing/2014/main" id="{50391793-A26D-525F-AA19-8711A0AAFBAA}"/>
              </a:ext>
            </a:extLst>
          </p:cNvPr>
          <p:cNvSpPr txBox="1"/>
          <p:nvPr/>
        </p:nvSpPr>
        <p:spPr>
          <a:xfrm>
            <a:off x="34198" y="5246134"/>
            <a:ext cx="12076943" cy="461665"/>
          </a:xfrm>
          <a:prstGeom prst="rect">
            <a:avLst/>
          </a:prstGeom>
          <a:noFill/>
        </p:spPr>
        <p:txBody>
          <a:bodyPr wrap="square" rtlCol="0">
            <a:spAutoFit/>
          </a:bodyPr>
          <a:lstStyle/>
          <a:p>
            <a:pPr algn="just"/>
            <a:r>
              <a:rPr lang="en-US" sz="1200" dirty="0"/>
              <a:t>CRT-CVT complications are the second leading cause of death in breast cancer patients. Management of the adverse effects is challenging and complex due to the imperative of completing the cancer treatment and frequent drug-drug interactions. Early detection, multidisciplinary approach and close monitoring are the cornerstone for overall good outcomes.</a:t>
            </a:r>
          </a:p>
        </p:txBody>
      </p:sp>
      <p:sp>
        <p:nvSpPr>
          <p:cNvPr id="11" name="TextBox 10">
            <a:extLst>
              <a:ext uri="{FF2B5EF4-FFF2-40B4-BE49-F238E27FC236}">
                <a16:creationId xmlns:a16="http://schemas.microsoft.com/office/drawing/2014/main" id="{782BF327-F93E-B571-CD0B-8DCA3A302DA8}"/>
              </a:ext>
            </a:extLst>
          </p:cNvPr>
          <p:cNvSpPr txBox="1"/>
          <p:nvPr/>
        </p:nvSpPr>
        <p:spPr>
          <a:xfrm>
            <a:off x="46633" y="6025578"/>
            <a:ext cx="12076942" cy="969496"/>
          </a:xfrm>
          <a:prstGeom prst="rect">
            <a:avLst/>
          </a:prstGeom>
          <a:noFill/>
        </p:spPr>
        <p:txBody>
          <a:bodyPr wrap="square" rtlCol="0">
            <a:spAutoFit/>
          </a:bodyPr>
          <a:lstStyle/>
          <a:p>
            <a:pPr marL="228600" indent="-228600" algn="just">
              <a:buFontTx/>
              <a:buAutoNum type="arabicPeriod"/>
            </a:pPr>
            <a:r>
              <a:rPr lang="en-US" sz="700" dirty="0">
                <a:effectLst/>
              </a:rPr>
              <a:t>Farmakis, D., </a:t>
            </a:r>
            <a:r>
              <a:rPr lang="en-US" sz="700" dirty="0" err="1">
                <a:effectLst/>
              </a:rPr>
              <a:t>Papakotoulas</a:t>
            </a:r>
            <a:r>
              <a:rPr lang="en-US" sz="700" dirty="0">
                <a:effectLst/>
              </a:rPr>
              <a:t>, P., </a:t>
            </a:r>
            <a:r>
              <a:rPr lang="en-US" sz="700" dirty="0" err="1">
                <a:effectLst/>
              </a:rPr>
              <a:t>Angelopoulou</a:t>
            </a:r>
            <a:r>
              <a:rPr lang="en-US" sz="700" dirty="0">
                <a:effectLst/>
              </a:rPr>
              <a:t>, E., &amp; </a:t>
            </a:r>
            <a:r>
              <a:rPr lang="en-US" sz="700" dirty="0" err="1">
                <a:effectLst/>
              </a:rPr>
              <a:t>Bischiniotis</a:t>
            </a:r>
            <a:r>
              <a:rPr lang="en-US" sz="700" dirty="0">
                <a:effectLst/>
              </a:rPr>
              <a:t>, T. (2022). Anticoagulation for atrial fibrillation in active cancer (review). </a:t>
            </a:r>
            <a:r>
              <a:rPr lang="en-US" sz="700" i="1" dirty="0">
                <a:effectLst/>
              </a:rPr>
              <a:t>Oncology Letters</a:t>
            </a:r>
            <a:r>
              <a:rPr lang="en-US" sz="700" dirty="0">
                <a:effectLst/>
              </a:rPr>
              <a:t>, </a:t>
            </a:r>
            <a:r>
              <a:rPr lang="en-US" sz="700" i="1" dirty="0">
                <a:effectLst/>
              </a:rPr>
              <a:t>23</a:t>
            </a:r>
            <a:r>
              <a:rPr lang="en-US" sz="700" dirty="0">
                <a:effectLst/>
              </a:rPr>
              <a:t>(4). https://doi.org/10.3892/ol.2022.13244 </a:t>
            </a:r>
            <a:r>
              <a:rPr lang="en-US" sz="700" dirty="0"/>
              <a:t> </a:t>
            </a:r>
          </a:p>
          <a:p>
            <a:pPr marL="228600" indent="-228600" algn="just">
              <a:buFontTx/>
              <a:buAutoNum type="arabicPeriod"/>
            </a:pPr>
            <a:r>
              <a:rPr lang="en-US" sz="700" dirty="0">
                <a:effectLst/>
              </a:rPr>
              <a:t>López-Fernández, T., Martín-García, A., </a:t>
            </a:r>
            <a:r>
              <a:rPr lang="en-US" sz="700" dirty="0" err="1">
                <a:effectLst/>
              </a:rPr>
              <a:t>Roldán</a:t>
            </a:r>
            <a:r>
              <a:rPr lang="en-US" sz="700" dirty="0">
                <a:effectLst/>
              </a:rPr>
              <a:t> </a:t>
            </a:r>
            <a:r>
              <a:rPr lang="en-US" sz="700" dirty="0" err="1">
                <a:effectLst/>
              </a:rPr>
              <a:t>Rabadán</a:t>
            </a:r>
            <a:r>
              <a:rPr lang="en-US" sz="700" dirty="0">
                <a:effectLst/>
              </a:rPr>
              <a:t>, I., &amp; </a:t>
            </a:r>
            <a:r>
              <a:rPr lang="en-US" sz="700" dirty="0" err="1">
                <a:effectLst/>
              </a:rPr>
              <a:t>Mitroi</a:t>
            </a:r>
            <a:r>
              <a:rPr lang="en-US" sz="700" dirty="0">
                <a:effectLst/>
              </a:rPr>
              <a:t>, C. (2019). Atrial fibrillation in active cancer patients: Expert position paper and recommendations. </a:t>
            </a:r>
            <a:r>
              <a:rPr lang="en-US" sz="700" i="1" dirty="0" err="1">
                <a:effectLst/>
              </a:rPr>
              <a:t>Revista</a:t>
            </a:r>
            <a:r>
              <a:rPr lang="en-US" sz="700" i="1" dirty="0">
                <a:effectLst/>
              </a:rPr>
              <a:t> Española de </a:t>
            </a:r>
            <a:r>
              <a:rPr lang="en-US" sz="700" i="1" dirty="0" err="1">
                <a:effectLst/>
              </a:rPr>
              <a:t>Cardiología</a:t>
            </a:r>
            <a:r>
              <a:rPr lang="en-US" sz="700" i="1" dirty="0">
                <a:effectLst/>
              </a:rPr>
              <a:t> (English Edition)</a:t>
            </a:r>
            <a:r>
              <a:rPr lang="en-US" sz="700" dirty="0">
                <a:effectLst/>
              </a:rPr>
              <a:t>, </a:t>
            </a:r>
            <a:r>
              <a:rPr lang="en-US" sz="700" i="1" dirty="0">
                <a:effectLst/>
              </a:rPr>
              <a:t>72</a:t>
            </a:r>
            <a:r>
              <a:rPr lang="en-US" sz="700" dirty="0">
                <a:effectLst/>
              </a:rPr>
              <a:t>(9), 749–759. https://doi.org/10.1016/j.rec.2019.03.019 </a:t>
            </a:r>
          </a:p>
          <a:p>
            <a:pPr marL="228600" indent="-228600" algn="just">
              <a:buFontTx/>
              <a:buAutoNum type="arabicPeriod"/>
            </a:pPr>
            <a:r>
              <a:rPr lang="en-US" sz="700" dirty="0">
                <a:effectLst/>
              </a:rPr>
              <a:t>Lyon, A. R., López-Fernández, T., Couch, L. S., &amp; </a:t>
            </a:r>
            <a:r>
              <a:rPr lang="en-US" sz="700" dirty="0" err="1">
                <a:effectLst/>
              </a:rPr>
              <a:t>Asteggiano</a:t>
            </a:r>
            <a:r>
              <a:rPr lang="en-US" sz="700" dirty="0">
                <a:effectLst/>
              </a:rPr>
              <a:t>, R. (2022). 2022 ESC guidelines on cardio-oncology developed in collaboration with the European Hematology Association (EHA), the European Society for Therapeutic Radiology and Oncology (ESTRO) and the International Cardio-Oncology Society (IC-OS). </a:t>
            </a:r>
            <a:r>
              <a:rPr lang="en-US" sz="700" i="1" dirty="0">
                <a:effectLst/>
              </a:rPr>
              <a:t>European Heart Journal</a:t>
            </a:r>
            <a:r>
              <a:rPr lang="en-US" sz="700" dirty="0">
                <a:effectLst/>
              </a:rPr>
              <a:t>, </a:t>
            </a:r>
            <a:r>
              <a:rPr lang="en-US" sz="700" i="1" dirty="0">
                <a:effectLst/>
              </a:rPr>
              <a:t>43</a:t>
            </a:r>
            <a:r>
              <a:rPr lang="en-US" sz="700" dirty="0">
                <a:effectLst/>
              </a:rPr>
              <a:t>(41), 4229–4361. https://doi.org/10.1093/eurheartj/ehac244 </a:t>
            </a:r>
          </a:p>
          <a:p>
            <a:pPr marL="228600" indent="-228600" algn="just">
              <a:buFontTx/>
              <a:buAutoNum type="arabicPeriod"/>
            </a:pPr>
            <a:r>
              <a:rPr lang="en-US" sz="700" dirty="0" err="1">
                <a:effectLst/>
              </a:rPr>
              <a:t>Kamaraju</a:t>
            </a:r>
            <a:r>
              <a:rPr lang="en-US" sz="700" dirty="0">
                <a:effectLst/>
              </a:rPr>
              <a:t>, S., Mohan, M., </a:t>
            </a:r>
            <a:r>
              <a:rPr lang="en-US" sz="700" dirty="0" err="1">
                <a:effectLst/>
              </a:rPr>
              <a:t>Zaharova</a:t>
            </a:r>
            <a:r>
              <a:rPr lang="en-US" sz="700" dirty="0">
                <a:effectLst/>
              </a:rPr>
              <a:t>, S., &amp; Wallace, B. (2021). Interactions between cardiology and oncology drugs in Precision Cardio-Oncology. </a:t>
            </a:r>
            <a:r>
              <a:rPr lang="en-US" sz="700" i="1" dirty="0">
                <a:effectLst/>
              </a:rPr>
              <a:t>Clinical Science</a:t>
            </a:r>
            <a:r>
              <a:rPr lang="en-US" sz="700" dirty="0">
                <a:effectLst/>
              </a:rPr>
              <a:t>, </a:t>
            </a:r>
            <a:r>
              <a:rPr lang="en-US" sz="700" i="1" dirty="0">
                <a:effectLst/>
              </a:rPr>
              <a:t>135</a:t>
            </a:r>
            <a:r>
              <a:rPr lang="en-US" sz="700" dirty="0">
                <a:effectLst/>
              </a:rPr>
              <a:t>(11), 1333–1351. https://doi.org/10.1042/cs20200309 </a:t>
            </a:r>
          </a:p>
          <a:p>
            <a:pPr marL="228600" indent="-228600" algn="just">
              <a:buFontTx/>
              <a:buAutoNum type="arabicPeriod"/>
            </a:pPr>
            <a:r>
              <a:rPr lang="en-US" sz="700" dirty="0">
                <a:effectLst/>
              </a:rPr>
              <a:t>Mauro, E., </a:t>
            </a:r>
            <a:r>
              <a:rPr lang="en-US" sz="700" dirty="0" err="1">
                <a:effectLst/>
              </a:rPr>
              <a:t>Lucà</a:t>
            </a:r>
            <a:r>
              <a:rPr lang="en-US" sz="700" dirty="0">
                <a:effectLst/>
              </a:rPr>
              <a:t>, F., </a:t>
            </a:r>
            <a:r>
              <a:rPr lang="en-US" sz="700" dirty="0" err="1">
                <a:effectLst/>
              </a:rPr>
              <a:t>Tetta</a:t>
            </a:r>
            <a:r>
              <a:rPr lang="en-US" sz="700" dirty="0">
                <a:effectLst/>
              </a:rPr>
              <a:t>, C., &amp; Parise, O. (2022). Breast cancer and atrial fibrillation. </a:t>
            </a:r>
            <a:r>
              <a:rPr lang="en-US" sz="700" i="1" dirty="0">
                <a:effectLst/>
              </a:rPr>
              <a:t>Journal of Clinical Medicine</a:t>
            </a:r>
            <a:r>
              <a:rPr lang="en-US" sz="700" dirty="0">
                <a:effectLst/>
              </a:rPr>
              <a:t>, </a:t>
            </a:r>
            <a:r>
              <a:rPr lang="en-US" sz="700" i="1" dirty="0">
                <a:effectLst/>
              </a:rPr>
              <a:t>11</a:t>
            </a:r>
            <a:r>
              <a:rPr lang="en-US" sz="700" dirty="0">
                <a:effectLst/>
              </a:rPr>
              <a:t>(5), 1417. https://doi.org/10.3390/jcm11051417 </a:t>
            </a:r>
            <a:endParaRPr lang="en-US" sz="700" dirty="0"/>
          </a:p>
          <a:p>
            <a:pPr marL="228600" indent="-228600" algn="just">
              <a:buFontTx/>
              <a:buAutoNum type="arabicPeriod"/>
            </a:pPr>
            <a:r>
              <a:rPr lang="en-US" sz="700" dirty="0" err="1">
                <a:effectLst/>
              </a:rPr>
              <a:t>Delluc</a:t>
            </a:r>
            <a:r>
              <a:rPr lang="en-US" sz="700" dirty="0">
                <a:effectLst/>
              </a:rPr>
              <a:t>, A., Wang, T., Yap, E., &amp; Ay, C. (2019). Anticoagulation of cancer patients with non‐valvular atrial fibrillation receiving chemotherapy: Guidance from the SSC OF THE ISTH. </a:t>
            </a:r>
            <a:r>
              <a:rPr lang="en-US" sz="700" i="1" dirty="0">
                <a:effectLst/>
              </a:rPr>
              <a:t>Journal of Thrombosis and </a:t>
            </a:r>
            <a:r>
              <a:rPr lang="en-US" sz="700" i="1" dirty="0" err="1">
                <a:effectLst/>
              </a:rPr>
              <a:t>Haemostasis</a:t>
            </a:r>
            <a:r>
              <a:rPr lang="en-US" sz="700" dirty="0">
                <a:effectLst/>
              </a:rPr>
              <a:t>, </a:t>
            </a:r>
            <a:r>
              <a:rPr lang="en-US" sz="700" i="1" dirty="0">
                <a:effectLst/>
              </a:rPr>
              <a:t>17</a:t>
            </a:r>
            <a:r>
              <a:rPr lang="en-US" sz="700" dirty="0">
                <a:effectLst/>
              </a:rPr>
              <a:t>(8), 1247–1252. https://doi.org/10.1111/jth.14478 </a:t>
            </a:r>
          </a:p>
          <a:p>
            <a:pPr algn="just"/>
            <a:r>
              <a:rPr lang="en-US" sz="700" dirty="0">
                <a:effectLst/>
              </a:rPr>
              <a:t> </a:t>
            </a:r>
          </a:p>
        </p:txBody>
      </p:sp>
      <p:pic>
        <p:nvPicPr>
          <p:cNvPr id="22" name="Picture 21">
            <a:extLst>
              <a:ext uri="{FF2B5EF4-FFF2-40B4-BE49-F238E27FC236}">
                <a16:creationId xmlns:a16="http://schemas.microsoft.com/office/drawing/2014/main" id="{E8FDAF26-CE83-3B1D-76CB-679BB1B38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5526" y="3396720"/>
            <a:ext cx="3640663" cy="1408419"/>
          </a:xfrm>
          <a:prstGeom prst="rect">
            <a:avLst/>
          </a:prstGeom>
        </p:spPr>
      </p:pic>
      <p:pic>
        <p:nvPicPr>
          <p:cNvPr id="24" name="Picture 23">
            <a:extLst>
              <a:ext uri="{FF2B5EF4-FFF2-40B4-BE49-F238E27FC236}">
                <a16:creationId xmlns:a16="http://schemas.microsoft.com/office/drawing/2014/main" id="{7EDDA0C9-A17D-56E7-7AA1-FC3CE0B88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2573" y="2067231"/>
            <a:ext cx="1651002" cy="1237901"/>
          </a:xfrm>
          <a:prstGeom prst="rect">
            <a:avLst/>
          </a:prstGeom>
        </p:spPr>
      </p:pic>
      <p:pic>
        <p:nvPicPr>
          <p:cNvPr id="26" name="Picture 25">
            <a:extLst>
              <a:ext uri="{FF2B5EF4-FFF2-40B4-BE49-F238E27FC236}">
                <a16:creationId xmlns:a16="http://schemas.microsoft.com/office/drawing/2014/main" id="{BBB96DA3-F3A0-615B-1809-74E60EC98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5896" y="2052130"/>
            <a:ext cx="1651002" cy="1237196"/>
          </a:xfrm>
          <a:prstGeom prst="rect">
            <a:avLst/>
          </a:prstGeom>
        </p:spPr>
      </p:pic>
      <p:pic>
        <p:nvPicPr>
          <p:cNvPr id="28" name="Picture 27">
            <a:extLst>
              <a:ext uri="{FF2B5EF4-FFF2-40B4-BE49-F238E27FC236}">
                <a16:creationId xmlns:a16="http://schemas.microsoft.com/office/drawing/2014/main" id="{328DFB8B-CB56-EBCE-95B0-674869FB46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5662" y="2067231"/>
            <a:ext cx="1632629" cy="1220293"/>
          </a:xfrm>
          <a:prstGeom prst="rect">
            <a:avLst/>
          </a:prstGeom>
        </p:spPr>
      </p:pic>
      <p:pic>
        <p:nvPicPr>
          <p:cNvPr id="31" name="Picture 30">
            <a:extLst>
              <a:ext uri="{FF2B5EF4-FFF2-40B4-BE49-F238E27FC236}">
                <a16:creationId xmlns:a16="http://schemas.microsoft.com/office/drawing/2014/main" id="{4314C38B-67B5-2A87-6A75-28E1813873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33" y="205083"/>
            <a:ext cx="1477367" cy="525158"/>
          </a:xfrm>
          <a:prstGeom prst="rect">
            <a:avLst/>
          </a:prstGeom>
        </p:spPr>
      </p:pic>
      <p:pic>
        <p:nvPicPr>
          <p:cNvPr id="33" name="Picture 32">
            <a:extLst>
              <a:ext uri="{FF2B5EF4-FFF2-40B4-BE49-F238E27FC236}">
                <a16:creationId xmlns:a16="http://schemas.microsoft.com/office/drawing/2014/main" id="{DF058AC8-4F64-DDF8-D005-9339BB03525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99036" y="112925"/>
            <a:ext cx="428098" cy="354942"/>
          </a:xfrm>
          <a:prstGeom prst="rect">
            <a:avLst/>
          </a:prstGeom>
        </p:spPr>
      </p:pic>
      <p:pic>
        <p:nvPicPr>
          <p:cNvPr id="35" name="Picture 34">
            <a:extLst>
              <a:ext uri="{FF2B5EF4-FFF2-40B4-BE49-F238E27FC236}">
                <a16:creationId xmlns:a16="http://schemas.microsoft.com/office/drawing/2014/main" id="{C5058EA7-8135-6C19-121A-BAA5B25DAB2A}"/>
              </a:ext>
            </a:extLst>
          </p:cNvPr>
          <p:cNvPicPr>
            <a:picLocks noChangeAspect="1"/>
          </p:cNvPicPr>
          <p:nvPr/>
        </p:nvPicPr>
        <p:blipFill rotWithShape="1">
          <a:blip r:embed="rId8">
            <a:extLst>
              <a:ext uri="{28A0092B-C50C-407E-A947-70E740481C1C}">
                <a14:useLocalDpi xmlns:a14="http://schemas.microsoft.com/office/drawing/2010/main" val="0"/>
              </a:ext>
            </a:extLst>
          </a:blip>
          <a:srcRect b="50000"/>
          <a:stretch/>
        </p:blipFill>
        <p:spPr>
          <a:xfrm>
            <a:off x="10430937" y="453052"/>
            <a:ext cx="1585297" cy="353861"/>
          </a:xfrm>
          <a:prstGeom prst="rect">
            <a:avLst/>
          </a:prstGeom>
        </p:spPr>
      </p:pic>
    </p:spTree>
    <p:extLst>
      <p:ext uri="{BB962C8B-B14F-4D97-AF65-F5344CB8AC3E}">
        <p14:creationId xmlns:p14="http://schemas.microsoft.com/office/powerpoint/2010/main" val="2766429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4707</TotalTime>
  <Words>773</Words>
  <Application>Microsoft Office PowerPoint</Application>
  <PresentationFormat>Widescreen</PresentationFormat>
  <Paragraphs>17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Irena</dc:creator>
  <cp:lastModifiedBy>Irena</cp:lastModifiedBy>
  <cp:revision>28</cp:revision>
  <dcterms:created xsi:type="dcterms:W3CDTF">2023-09-26T13:58:24Z</dcterms:created>
  <dcterms:modified xsi:type="dcterms:W3CDTF">2023-09-29T20:26:20Z</dcterms:modified>
</cp:coreProperties>
</file>