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26"/>
  </p:notesMasterIdLst>
  <p:sldIdLst>
    <p:sldId id="256" r:id="rId5"/>
    <p:sldId id="257" r:id="rId6"/>
    <p:sldId id="259" r:id="rId7"/>
    <p:sldId id="260" r:id="rId8"/>
    <p:sldId id="268" r:id="rId9"/>
    <p:sldId id="265" r:id="rId10"/>
    <p:sldId id="271" r:id="rId11"/>
    <p:sldId id="267" r:id="rId12"/>
    <p:sldId id="266" r:id="rId13"/>
    <p:sldId id="264" r:id="rId14"/>
    <p:sldId id="263" r:id="rId15"/>
    <p:sldId id="261" r:id="rId16"/>
    <p:sldId id="270" r:id="rId17"/>
    <p:sldId id="269" r:id="rId18"/>
    <p:sldId id="272" r:id="rId19"/>
    <p:sldId id="273" r:id="rId20"/>
    <p:sldId id="274" r:id="rId21"/>
    <p:sldId id="275" r:id="rId22"/>
    <p:sldId id="276"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0A0D5-8F98-4CC1-A28E-021F0B6B475C}" type="datetimeFigureOut">
              <a:rPr lang="en-US" smtClean="0"/>
              <a:t>10/23/2023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3C52C-5E29-41AF-BAA3-8217E886DA08}" type="slidenum">
              <a:rPr lang="en-US" smtClean="0"/>
              <a:t>‹#›</a:t>
            </a:fld>
            <a:endParaRPr lang="en-US" dirty="0"/>
          </a:p>
        </p:txBody>
      </p:sp>
    </p:spTree>
    <p:extLst>
      <p:ext uri="{BB962C8B-B14F-4D97-AF65-F5344CB8AC3E}">
        <p14:creationId xmlns:p14="http://schemas.microsoft.com/office/powerpoint/2010/main" val="196196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7909561" y="4314328"/>
            <a:ext cx="2910840" cy="374642"/>
          </a:xfrm>
        </p:spPr>
        <p:txBody>
          <a:bodyPr/>
          <a:lstStyle/>
          <a:p>
            <a:fld id="{3A750590-9F9A-443B-9295-A3931D8194B1}" type="datetime1">
              <a:rPr lang="en-US" smtClean="0"/>
              <a:t>10/23/2023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F35805F-452B-497C-9BD6-2CDB6902F369}" type="datetime1">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D3F7C6B-C82D-4D42-9929-D6E7E11D9A64}" type="datetime1">
              <a:rPr lang="en-US" smtClean="0"/>
              <a:t>10/23/2023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0CF4779-62E8-4B21-A5D7-0AFB9DBD4358}" type="datetime1">
              <a:rPr lang="en-US" smtClean="0"/>
              <a:t>10/23/2023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F9D3375-5CD0-4576-BF96-ADFF24726FF8}" type="datetime1">
              <a:rPr lang="en-US" smtClean="0"/>
              <a:t>10/23/2023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FACD1F8-971E-4F8C-8737-750C12E93E08}" type="datetime1">
              <a:rPr lang="en-US" smtClean="0"/>
              <a:t>10/23/2023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C7D1621-FA30-4D98-85E5-1409E6BEECDC}" type="datetime1">
              <a:rPr lang="en-US" smtClean="0"/>
              <a:t>10/23/2023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96F347-1B2F-4097-AEB5-4A26FB45D67A}" type="datetime1">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CC1DEE0-34E5-4E0F-BEC1-4B8835F82CD1}" type="datetime1">
              <a:rPr lang="en-US" smtClean="0"/>
              <a:t>10/23/2023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75B4BE-627A-4EC1-99E1-6F1AA97AB802}" type="datetime1">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8BFACF8-E63D-4673-A128-83547867BB7A}" type="datetime1">
              <a:rPr lang="en-US" smtClean="0"/>
              <a:t>10/23/2023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BED6AC-4FBA-40BD-BE75-20DB64DA4BAD}" type="datetime1">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933C87-D201-458A-93C0-8EDD9AC92D93}" type="datetime1">
              <a:rPr lang="en-US" smtClean="0"/>
              <a:t>10/23/2023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CE6829-5A25-485A-91B1-5D6D58BB9F23}" type="datetime1">
              <a:rPr lang="en-US" smtClean="0"/>
              <a:t>10/23/2023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2F5CD-23D0-4DD1-85B1-71F1825FB3EC}" type="datetime1">
              <a:rPr lang="en-US" smtClean="0"/>
              <a:t>10/23/2023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BA5035-C284-496A-B076-BA73A8FA5D8B}" type="datetime1">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0EB420-1875-490A-8C4B-7AAB939FBE08}" type="datetime1">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9359126-4846-4E88-BDD9-5585CC877E47}" type="datetime1">
              <a:rPr lang="en-US" smtClean="0"/>
              <a:t>10/23/2023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galeks63@hot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0496C6C-A85F-426B-9ED1-3444166CE4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8DE5CD8D-E704-46A1-BC3E-9A644A9FFD4E}"/>
              </a:ext>
            </a:extLst>
          </p:cNvPr>
          <p:cNvSpPr>
            <a:spLocks noGrp="1"/>
          </p:cNvSpPr>
          <p:nvPr>
            <p:ph type="ctrTitle"/>
          </p:nvPr>
        </p:nvSpPr>
        <p:spPr>
          <a:xfrm>
            <a:off x="792483" y="493777"/>
            <a:ext cx="6504429" cy="5549606"/>
          </a:xfrm>
        </p:spPr>
        <p:txBody>
          <a:bodyPr anchor="ctr">
            <a:normAutofit/>
          </a:bodyPr>
          <a:lstStyle/>
          <a:p>
            <a:pPr algn="ctr"/>
            <a:r>
              <a:rPr lang="pl-PL" sz="1200" b="1" dirty="0">
                <a:latin typeface="Tahoma" panose="020B0604030504040204" pitchFamily="34" charset="0"/>
                <a:ea typeface="Tahoma" panose="020B0604030504040204" pitchFamily="34" charset="0"/>
                <a:cs typeface="Tahoma" panose="020B0604030504040204" pitchFamily="34" charset="0"/>
              </a:rPr>
              <a:t>Międzynarodowa Konferencja </a:t>
            </a:r>
            <a:r>
              <a:rPr lang="pl-PL" sz="1200" b="1" dirty="0" smtClean="0">
                <a:latin typeface="Tahoma" panose="020B0604030504040204" pitchFamily="34" charset="0"/>
                <a:ea typeface="Tahoma" panose="020B0604030504040204" pitchFamily="34" charset="0"/>
                <a:cs typeface="Tahoma" panose="020B0604030504040204" pitchFamily="34" charset="0"/>
              </a:rPr>
              <a:t>Naukowa</a:t>
            </a:r>
            <a:r>
              <a:rPr lang="mk-MK" sz="1200" b="1" dirty="0" smtClean="0">
                <a:latin typeface="Tahoma" panose="020B0604030504040204" pitchFamily="34" charset="0"/>
                <a:ea typeface="Tahoma" panose="020B0604030504040204" pitchFamily="34" charset="0"/>
                <a:cs typeface="Tahoma" panose="020B0604030504040204" pitchFamily="34" charset="0"/>
              </a:rPr>
              <a:t/>
            </a:r>
            <a:br>
              <a:rPr lang="mk-MK" sz="1200" b="1" dirty="0" smtClean="0">
                <a:latin typeface="Tahoma" panose="020B0604030504040204" pitchFamily="34" charset="0"/>
                <a:ea typeface="Tahoma" panose="020B0604030504040204" pitchFamily="34" charset="0"/>
                <a:cs typeface="Tahoma" panose="020B0604030504040204" pitchFamily="34" charset="0"/>
              </a:rPr>
            </a:br>
            <a:r>
              <a:rPr lang="pl-PL" sz="1200" b="1" dirty="0" smtClean="0">
                <a:latin typeface="Tahoma" panose="020B0604030504040204" pitchFamily="34" charset="0"/>
                <a:ea typeface="Tahoma" panose="020B0604030504040204" pitchFamily="34" charset="0"/>
                <a:cs typeface="Tahoma" panose="020B0604030504040204" pitchFamily="34" charset="0"/>
              </a:rPr>
              <a:t>WROCŁAWSKIE </a:t>
            </a:r>
            <a:r>
              <a:rPr lang="pl-PL" sz="1200" b="1" dirty="0">
                <a:latin typeface="Tahoma" panose="020B0604030504040204" pitchFamily="34" charset="0"/>
                <a:ea typeface="Tahoma" panose="020B0604030504040204" pitchFamily="34" charset="0"/>
                <a:cs typeface="Tahoma" panose="020B0604030504040204" pitchFamily="34" charset="0"/>
              </a:rPr>
              <a:t>SPOTKANIA MACEDONISTYCZNE</a:t>
            </a:r>
            <a:br>
              <a:rPr lang="pl-PL" sz="1200" b="1" dirty="0">
                <a:latin typeface="Tahoma" panose="020B0604030504040204" pitchFamily="34" charset="0"/>
                <a:ea typeface="Tahoma" panose="020B0604030504040204" pitchFamily="34" charset="0"/>
                <a:cs typeface="Tahoma" panose="020B0604030504040204" pitchFamily="34" charset="0"/>
              </a:rPr>
            </a:br>
            <a:r>
              <a:rPr lang="pl-PL" sz="1200" b="1" dirty="0">
                <a:latin typeface="Tahoma" panose="020B0604030504040204" pitchFamily="34" charset="0"/>
                <a:ea typeface="Tahoma" panose="020B0604030504040204" pitchFamily="34" charset="0"/>
                <a:cs typeface="Tahoma" panose="020B0604030504040204" pitchFamily="34" charset="0"/>
              </a:rPr>
              <a:t>JĘZYK, LITERATURA, KULTURA</a:t>
            </a:r>
            <a:br>
              <a:rPr lang="pl-PL" sz="1200" b="1" dirty="0">
                <a:latin typeface="Tahoma" panose="020B0604030504040204" pitchFamily="34" charset="0"/>
                <a:ea typeface="Tahoma" panose="020B0604030504040204" pitchFamily="34" charset="0"/>
                <a:cs typeface="Tahoma" panose="020B0604030504040204" pitchFamily="34" charset="0"/>
              </a:rPr>
            </a:br>
            <a:r>
              <a:rPr lang="pl-PL" sz="1200" b="1" dirty="0">
                <a:latin typeface="Tahoma" panose="020B0604030504040204" pitchFamily="34" charset="0"/>
                <a:ea typeface="Tahoma" panose="020B0604030504040204" pitchFamily="34" charset="0"/>
                <a:cs typeface="Tahoma" panose="020B0604030504040204" pitchFamily="34" charset="0"/>
              </a:rPr>
              <a:t>26–27 października 2023 r</a:t>
            </a:r>
            <a:r>
              <a:rPr lang="pl-PL" sz="1200" b="1" dirty="0" smtClean="0">
                <a:latin typeface="Tahoma" panose="020B0604030504040204" pitchFamily="34" charset="0"/>
                <a:ea typeface="Tahoma" panose="020B0604030504040204" pitchFamily="34" charset="0"/>
                <a:cs typeface="Tahoma" panose="020B0604030504040204" pitchFamily="34" charset="0"/>
              </a:rPr>
              <a:t>.</a:t>
            </a:r>
            <a:r>
              <a:rPr lang="mk-MK" sz="1200" b="1" dirty="0" smtClean="0">
                <a:latin typeface="Tahoma" panose="020B0604030504040204" pitchFamily="34" charset="0"/>
                <a:ea typeface="Tahoma" panose="020B0604030504040204" pitchFamily="34" charset="0"/>
                <a:cs typeface="Tahoma" panose="020B0604030504040204" pitchFamily="34" charset="0"/>
              </a:rPr>
              <a:t/>
            </a:r>
            <a:br>
              <a:rPr lang="mk-MK" sz="1200" b="1" dirty="0" smtClean="0">
                <a:latin typeface="Tahoma" panose="020B0604030504040204" pitchFamily="34" charset="0"/>
                <a:ea typeface="Tahoma" panose="020B0604030504040204" pitchFamily="34" charset="0"/>
                <a:cs typeface="Tahoma" panose="020B0604030504040204" pitchFamily="34" charset="0"/>
              </a:rPr>
            </a:br>
            <a:r>
              <a:rPr lang="mk-MK" sz="1200" b="1" dirty="0">
                <a:latin typeface="Tahoma" panose="020B0604030504040204" pitchFamily="34" charset="0"/>
                <a:ea typeface="Tahoma" panose="020B0604030504040204" pitchFamily="34" charset="0"/>
                <a:cs typeface="Tahoma" panose="020B0604030504040204" pitchFamily="34" charset="0"/>
              </a:rPr>
              <a:t/>
            </a:r>
            <a:br>
              <a:rPr lang="mk-MK" sz="1200" b="1" dirty="0">
                <a:latin typeface="Tahoma" panose="020B0604030504040204" pitchFamily="34" charset="0"/>
                <a:ea typeface="Tahoma" panose="020B0604030504040204" pitchFamily="34" charset="0"/>
                <a:cs typeface="Tahoma" panose="020B0604030504040204" pitchFamily="34" charset="0"/>
              </a:rPr>
            </a:br>
            <a:r>
              <a:rPr lang="mk-MK" sz="1200" b="1" dirty="0" smtClean="0">
                <a:latin typeface="Tahoma" panose="020B0604030504040204" pitchFamily="34" charset="0"/>
                <a:ea typeface="Tahoma" panose="020B0604030504040204" pitchFamily="34" charset="0"/>
                <a:cs typeface="Tahoma" panose="020B0604030504040204" pitchFamily="34" charset="0"/>
              </a:rPr>
              <a:t/>
            </a:r>
            <a:br>
              <a:rPr lang="mk-MK" sz="1200" b="1" dirty="0" smtClean="0">
                <a:latin typeface="Tahoma" panose="020B0604030504040204" pitchFamily="34" charset="0"/>
                <a:ea typeface="Tahoma" panose="020B0604030504040204" pitchFamily="34" charset="0"/>
                <a:cs typeface="Tahoma" panose="020B0604030504040204" pitchFamily="34" charset="0"/>
              </a:rPr>
            </a:br>
            <a:r>
              <a:rPr lang="mk-MK" sz="1200" b="1" dirty="0">
                <a:latin typeface="Tahoma" panose="020B0604030504040204" pitchFamily="34" charset="0"/>
                <a:ea typeface="Tahoma" panose="020B0604030504040204" pitchFamily="34" charset="0"/>
                <a:cs typeface="Tahoma" panose="020B0604030504040204" pitchFamily="34" charset="0"/>
              </a:rPr>
              <a:t/>
            </a:r>
            <a:br>
              <a:rPr lang="mk-MK" sz="1200" b="1" dirty="0">
                <a:latin typeface="Tahoma" panose="020B0604030504040204" pitchFamily="34" charset="0"/>
                <a:ea typeface="Tahoma" panose="020B0604030504040204" pitchFamily="34" charset="0"/>
                <a:cs typeface="Tahoma" panose="020B0604030504040204" pitchFamily="34" charset="0"/>
              </a:rPr>
            </a:br>
            <a:r>
              <a:rPr lang="mk-MK" sz="1200" b="1" dirty="0" smtClean="0">
                <a:latin typeface="Tahoma" panose="020B0604030504040204" pitchFamily="34" charset="0"/>
                <a:ea typeface="Tahoma" panose="020B0604030504040204" pitchFamily="34" charset="0"/>
                <a:cs typeface="Tahoma" panose="020B0604030504040204" pitchFamily="34" charset="0"/>
              </a:rPr>
              <a:t/>
            </a:r>
            <a:br>
              <a:rPr lang="mk-MK" sz="1200" b="1" dirty="0" smtClean="0">
                <a:latin typeface="Tahoma" panose="020B0604030504040204" pitchFamily="34" charset="0"/>
                <a:ea typeface="Tahoma" panose="020B0604030504040204" pitchFamily="34" charset="0"/>
                <a:cs typeface="Tahoma" panose="020B0604030504040204" pitchFamily="34" charset="0"/>
              </a:rPr>
            </a:br>
            <a:r>
              <a:rPr lang="mk-MK" sz="1600" b="1" dirty="0" smtClean="0">
                <a:latin typeface="Tahoma" panose="020B0604030504040204" pitchFamily="34" charset="0"/>
                <a:ea typeface="Tahoma" panose="020B0604030504040204" pitchFamily="34" charset="0"/>
                <a:cs typeface="Tahoma" panose="020B0604030504040204" pitchFamily="34" charset="0"/>
              </a:rPr>
              <a:t>ЛИНГВОСТИЛИСТИЧКАТА </a:t>
            </a:r>
            <a:r>
              <a:rPr lang="mk-MK" sz="1600" b="1" dirty="0">
                <a:latin typeface="Tahoma" panose="020B0604030504040204" pitchFamily="34" charset="0"/>
                <a:ea typeface="Tahoma" panose="020B0604030504040204" pitchFamily="34" charset="0"/>
                <a:cs typeface="Tahoma" panose="020B0604030504040204" pitchFamily="34" charset="0"/>
              </a:rPr>
              <a:t>И </a:t>
            </a:r>
            <a:r>
              <a:rPr lang="mk-MK" sz="1600" b="1" dirty="0" smtClean="0">
                <a:latin typeface="Tahoma" panose="020B0604030504040204" pitchFamily="34" charset="0"/>
                <a:ea typeface="Tahoma" panose="020B0604030504040204" pitchFamily="34" charset="0"/>
                <a:cs typeface="Tahoma" panose="020B0604030504040204" pitchFamily="34" charset="0"/>
              </a:rPr>
              <a:t>ДОКУМЕНТАРНАТА </a:t>
            </a:r>
            <a:r>
              <a:rPr lang="mk-MK" sz="1600" b="1" dirty="0">
                <a:latin typeface="Tahoma" panose="020B0604030504040204" pitchFamily="34" charset="0"/>
                <a:ea typeface="Tahoma" panose="020B0604030504040204" pitchFamily="34" charset="0"/>
                <a:cs typeface="Tahoma" panose="020B0604030504040204" pitchFamily="34" charset="0"/>
              </a:rPr>
              <a:t>РАМКА </a:t>
            </a:r>
            <a:r>
              <a:rPr lang="en-US" sz="1600" dirty="0">
                <a:latin typeface="Tahoma" panose="020B0604030504040204" pitchFamily="34" charset="0"/>
                <a:ea typeface="Tahoma" panose="020B0604030504040204" pitchFamily="34" charset="0"/>
                <a:cs typeface="Tahoma" panose="020B0604030504040204" pitchFamily="34" charset="0"/>
              </a:rPr>
              <a:t/>
            </a:r>
            <a:br>
              <a:rPr lang="en-US" sz="1600" dirty="0">
                <a:latin typeface="Tahoma" panose="020B0604030504040204" pitchFamily="34" charset="0"/>
                <a:ea typeface="Tahoma" panose="020B0604030504040204" pitchFamily="34" charset="0"/>
                <a:cs typeface="Tahoma" panose="020B0604030504040204" pitchFamily="34" charset="0"/>
              </a:rPr>
            </a:br>
            <a:r>
              <a:rPr lang="mk-MK" sz="1600" b="1" dirty="0">
                <a:latin typeface="Tahoma" panose="020B0604030504040204" pitchFamily="34" charset="0"/>
                <a:ea typeface="Tahoma" panose="020B0604030504040204" pitchFamily="34" charset="0"/>
                <a:cs typeface="Tahoma" panose="020B0604030504040204" pitchFamily="34" charset="0"/>
              </a:rPr>
              <a:t>НА КНИГАТА „ВАРШАВА ГО ИСЦРТУВА СКОПЈЕ</a:t>
            </a:r>
            <a:r>
              <a:rPr lang="mk-MK" sz="1600" b="1" dirty="0" smtClean="0">
                <a:latin typeface="Tahoma" panose="020B0604030504040204" pitchFamily="34" charset="0"/>
                <a:ea typeface="Tahoma" panose="020B0604030504040204" pitchFamily="34" charset="0"/>
                <a:cs typeface="Tahoma" panose="020B0604030504040204" pitchFamily="34" charset="0"/>
              </a:rPr>
              <a:t>“</a:t>
            </a:r>
            <a:br>
              <a:rPr lang="mk-MK" sz="1600" b="1" dirty="0" smtClean="0">
                <a:latin typeface="Tahoma" panose="020B0604030504040204" pitchFamily="34" charset="0"/>
                <a:ea typeface="Tahoma" panose="020B0604030504040204" pitchFamily="34" charset="0"/>
                <a:cs typeface="Tahoma" panose="020B0604030504040204" pitchFamily="34" charset="0"/>
              </a:rPr>
            </a:br>
            <a:r>
              <a:rPr lang="mk-MK" sz="1600" b="1" dirty="0" smtClean="0">
                <a:latin typeface="Tahoma" panose="020B0604030504040204" pitchFamily="34" charset="0"/>
                <a:ea typeface="Tahoma" panose="020B0604030504040204" pitchFamily="34" charset="0"/>
                <a:cs typeface="Tahoma" panose="020B0604030504040204" pitchFamily="34" charset="0"/>
              </a:rPr>
              <a:t/>
            </a:r>
            <a:br>
              <a:rPr lang="mk-MK" sz="1600" b="1" dirty="0" smtClean="0">
                <a:latin typeface="Tahoma" panose="020B0604030504040204" pitchFamily="34" charset="0"/>
                <a:ea typeface="Tahoma" panose="020B0604030504040204" pitchFamily="34" charset="0"/>
                <a:cs typeface="Tahoma" panose="020B0604030504040204" pitchFamily="34" charset="0"/>
              </a:rPr>
            </a:br>
            <a:r>
              <a:rPr lang="mk-MK" sz="1200" dirty="0" smtClean="0">
                <a:latin typeface="Tahoma" panose="020B0604030504040204" pitchFamily="34" charset="0"/>
                <a:ea typeface="Tahoma" panose="020B0604030504040204" pitchFamily="34" charset="0"/>
                <a:cs typeface="Tahoma" panose="020B0604030504040204" pitchFamily="34" charset="0"/>
              </a:rPr>
              <a:t>[</a:t>
            </a:r>
            <a:r>
              <a:rPr lang="mk-MK" sz="1200" dirty="0">
                <a:latin typeface="Tahoma" panose="020B0604030504040204" pitchFamily="34" charset="0"/>
                <a:ea typeface="Tahoma" panose="020B0604030504040204" pitchFamily="34" charset="0"/>
                <a:cs typeface="Tahoma" panose="020B0604030504040204" pitchFamily="34" charset="0"/>
              </a:rPr>
              <a:t>Кинга Нетман-Мултановска; (превод од полски јазик Филип Димевски). </a:t>
            </a:r>
            <a:r>
              <a:rPr lang="en-US" sz="1200" dirty="0">
                <a:latin typeface="Tahoma" panose="020B0604030504040204" pitchFamily="34" charset="0"/>
                <a:ea typeface="Tahoma" panose="020B0604030504040204" pitchFamily="34" charset="0"/>
                <a:cs typeface="Tahoma" panose="020B0604030504040204" pitchFamily="34" charset="0"/>
              </a:rPr>
              <a:t/>
            </a:r>
            <a:br>
              <a:rPr lang="en-US" sz="1200" dirty="0">
                <a:latin typeface="Tahoma" panose="020B0604030504040204" pitchFamily="34" charset="0"/>
                <a:ea typeface="Tahoma" panose="020B0604030504040204" pitchFamily="34" charset="0"/>
                <a:cs typeface="Tahoma" panose="020B0604030504040204" pitchFamily="34" charset="0"/>
              </a:rPr>
            </a:br>
            <a:r>
              <a:rPr lang="mk-MK" sz="1200" dirty="0">
                <a:latin typeface="Tahoma" panose="020B0604030504040204" pitchFamily="34" charset="0"/>
                <a:ea typeface="Tahoma" panose="020B0604030504040204" pitchFamily="34" charset="0"/>
                <a:cs typeface="Tahoma" panose="020B0604030504040204" pitchFamily="34" charset="0"/>
              </a:rPr>
              <a:t>Скопје: Бегемот, 2023. – 480 стр.]</a:t>
            </a:r>
            <a:endParaRPr lang="en-US" sz="1200" dirty="0">
              <a:effectLst/>
              <a:latin typeface="Tahoma" panose="020B0604030504040204" pitchFamily="34" charset="0"/>
              <a:ea typeface="Tahoma" panose="020B0604030504040204" pitchFamily="34" charset="0"/>
              <a:cs typeface="Tahoma" panose="020B0604030504040204" pitchFamily="34" charset="0"/>
            </a:endParaRPr>
          </a:p>
        </p:txBody>
      </p:sp>
      <p:cxnSp>
        <p:nvCxnSpPr>
          <p:cNvPr id="19" name="Straight Connector 18">
            <a:extLst>
              <a:ext uri="{FF2B5EF4-FFF2-40B4-BE49-F238E27FC236}">
                <a16:creationId xmlns:a16="http://schemas.microsoft.com/office/drawing/2014/main" id="{AD0EF22F-5D3C-4240-8C32-1B20803E5A8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97108" y="1923563"/>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E309A740-48C5-4AE5-879B-F567D3D7ACDC}"/>
              </a:ext>
            </a:extLst>
          </p:cNvPr>
          <p:cNvSpPr>
            <a:spLocks noGrp="1"/>
          </p:cNvSpPr>
          <p:nvPr>
            <p:ph type="subTitle" idx="1"/>
          </p:nvPr>
        </p:nvSpPr>
        <p:spPr>
          <a:xfrm>
            <a:off x="7497305" y="821265"/>
            <a:ext cx="4106431" cy="5222117"/>
          </a:xfrm>
        </p:spPr>
        <p:txBody>
          <a:bodyPr anchor="ctr">
            <a:normAutofit/>
          </a:bodyPr>
          <a:lstStyle/>
          <a:p>
            <a:pPr>
              <a:lnSpc>
                <a:spcPct val="100000"/>
              </a:lnSpc>
            </a:pPr>
            <a:r>
              <a:rPr lang="mk-MK" sz="1400" b="1" dirty="0">
                <a:latin typeface="Tahoma" panose="020B0604030504040204" pitchFamily="34" charset="0"/>
                <a:ea typeface="Tahoma" panose="020B0604030504040204" pitchFamily="34" charset="0"/>
                <a:cs typeface="Tahoma" panose="020B0604030504040204" pitchFamily="34" charset="0"/>
              </a:rPr>
              <a:t>Гордана </a:t>
            </a:r>
            <a:r>
              <a:rPr lang="mk-MK" sz="1400" b="1" dirty="0" smtClean="0">
                <a:latin typeface="Tahoma" panose="020B0604030504040204" pitchFamily="34" charset="0"/>
                <a:ea typeface="Tahoma" panose="020B0604030504040204" pitchFamily="34" charset="0"/>
                <a:cs typeface="Tahoma" panose="020B0604030504040204" pitchFamily="34" charset="0"/>
              </a:rPr>
              <a:t>Алексова</a:t>
            </a:r>
          </a:p>
          <a:p>
            <a:pPr>
              <a:lnSpc>
                <a:spcPct val="100000"/>
              </a:lnSpc>
            </a:pPr>
            <a:r>
              <a:rPr lang="mk-MK" sz="1400" b="1" dirty="0" smtClean="0">
                <a:latin typeface="Tahoma" panose="020B0604030504040204" pitchFamily="34" charset="0"/>
                <a:ea typeface="Tahoma" panose="020B0604030504040204" pitchFamily="34" charset="0"/>
                <a:cs typeface="Tahoma" panose="020B0604030504040204" pitchFamily="34" charset="0"/>
              </a:rPr>
              <a:t>Филолошки </a:t>
            </a:r>
            <a:r>
              <a:rPr lang="mk-MK" sz="1400" b="1" dirty="0">
                <a:latin typeface="Tahoma" panose="020B0604030504040204" pitchFamily="34" charset="0"/>
                <a:ea typeface="Tahoma" panose="020B0604030504040204" pitchFamily="34" charset="0"/>
                <a:cs typeface="Tahoma" panose="020B0604030504040204" pitchFamily="34" charset="0"/>
              </a:rPr>
              <a:t>факултет „Блаже Конески“ </a:t>
            </a:r>
            <a:endParaRPr lang="en-US" sz="1400" b="1"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mk-MK" sz="1400" b="1" dirty="0">
                <a:latin typeface="Tahoma" panose="020B0604030504040204" pitchFamily="34" charset="0"/>
                <a:ea typeface="Tahoma" panose="020B0604030504040204" pitchFamily="34" charset="0"/>
                <a:cs typeface="Tahoma" panose="020B0604030504040204" pitchFamily="34" charset="0"/>
              </a:rPr>
              <a:t>Универзитет „Св. Кирил и Методиј“ во Скопје</a:t>
            </a:r>
            <a:endParaRPr lang="en-US" sz="1400" b="1"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US" sz="1400" b="1" u="sng" dirty="0">
                <a:latin typeface="Tahoma" panose="020B0604030504040204" pitchFamily="34" charset="0"/>
                <a:ea typeface="Tahoma" panose="020B0604030504040204" pitchFamily="34" charset="0"/>
                <a:cs typeface="Tahoma" panose="020B0604030504040204" pitchFamily="34" charset="0"/>
                <a:hlinkClick r:id="rId2"/>
              </a:rPr>
              <a:t>galeks63@hotmail.com</a:t>
            </a:r>
            <a:endParaRPr lang="en-US" sz="1400" b="1" dirty="0">
              <a:effectLst/>
              <a:latin typeface="Tahoma" panose="020B0604030504040204" pitchFamily="34" charset="0"/>
              <a:ea typeface="Tahoma" panose="020B0604030504040204" pitchFamily="34" charset="0"/>
              <a:cs typeface="Tahoma" panose="020B0604030504040204" pitchFamily="34" charset="0"/>
            </a:endParaRPr>
          </a:p>
        </p:txBody>
      </p:sp>
      <p:pic>
        <p:nvPicPr>
          <p:cNvPr id="21" name="Picture 20">
            <a:extLst>
              <a:ext uri="{FF2B5EF4-FFF2-40B4-BE49-F238E27FC236}">
                <a16:creationId xmlns:a16="http://schemas.microsoft.com/office/drawing/2014/main" id="{D912EF34-0253-41FD-9940-D8FBB7DE74B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7545075" y="2187578"/>
            <a:ext cx="6857999" cy="2482850"/>
          </a:xfrm>
          <a:prstGeom prst="rect">
            <a:avLst/>
          </a:prstGeom>
        </p:spPr>
      </p:pic>
    </p:spTree>
    <p:extLst>
      <p:ext uri="{BB962C8B-B14F-4D97-AF65-F5344CB8AC3E}">
        <p14:creationId xmlns:p14="http://schemas.microsoft.com/office/powerpoint/2010/main" val="375466494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3529585" y="64008"/>
            <a:ext cx="8229600" cy="6528816"/>
          </a:xfrm>
        </p:spPr>
        <p:txBody>
          <a:bodyPr>
            <a:noAutofit/>
          </a:bodyPr>
          <a:lstStyle/>
          <a:p>
            <a:pPr marL="0" indent="0">
              <a:lnSpc>
                <a:spcPct val="100000"/>
              </a:lnSpc>
              <a:buNone/>
            </a:pPr>
            <a:endParaRPr lang="mk-MK"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mk-MK" sz="2000" dirty="0" smtClean="0">
                <a:latin typeface="Tahoma" panose="020B0604030504040204" pitchFamily="34" charset="0"/>
                <a:ea typeface="Tahoma" panose="020B0604030504040204" pitchFamily="34" charset="0"/>
                <a:cs typeface="Tahoma" panose="020B0604030504040204" pitchFamily="34" charset="0"/>
              </a:rPr>
              <a:t> Административен </a:t>
            </a:r>
            <a:r>
              <a:rPr lang="mk-MK" sz="2000" dirty="0">
                <a:latin typeface="Tahoma" panose="020B0604030504040204" pitchFamily="34" charset="0"/>
                <a:ea typeface="Tahoma" panose="020B0604030504040204" pitchFamily="34" charset="0"/>
                <a:cs typeface="Tahoma" panose="020B0604030504040204" pitchFamily="34" charset="0"/>
              </a:rPr>
              <a:t>функционален </a:t>
            </a:r>
            <a:r>
              <a:rPr lang="mk-MK" sz="2000" dirty="0" smtClean="0">
                <a:latin typeface="Tahoma" panose="020B0604030504040204" pitchFamily="34" charset="0"/>
                <a:ea typeface="Tahoma" panose="020B0604030504040204" pitchFamily="34" charset="0"/>
                <a:cs typeface="Tahoma" panose="020B0604030504040204" pitchFamily="34" charset="0"/>
              </a:rPr>
              <a:t>стил</a:t>
            </a:r>
            <a:r>
              <a:rPr lang="mk-MK" sz="1600" dirty="0">
                <a:latin typeface="Tahoma" panose="020B0604030504040204" pitchFamily="34" charset="0"/>
                <a:ea typeface="Tahoma" panose="020B0604030504040204" pitchFamily="34" charset="0"/>
                <a:cs typeface="Tahoma" panose="020B0604030504040204" pitchFamily="34" charset="0"/>
              </a:rPr>
              <a:t> </a:t>
            </a: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1400" i="1" dirty="0" smtClean="0">
                <a:latin typeface="Tahoma" panose="020B0604030504040204" pitchFamily="34" charset="0"/>
                <a:ea typeface="Tahoma" panose="020B0604030504040204" pitchFamily="34" charset="0"/>
                <a:cs typeface="Tahoma" panose="020B0604030504040204" pitchFamily="34" charset="0"/>
              </a:rPr>
              <a:t>Колку </a:t>
            </a:r>
            <a:r>
              <a:rPr lang="mk-MK" sz="1400" i="1" dirty="0">
                <a:latin typeface="Tahoma" panose="020B0604030504040204" pitchFamily="34" charset="0"/>
                <a:ea typeface="Tahoma" panose="020B0604030504040204" pitchFamily="34" charset="0"/>
                <a:cs typeface="Tahoma" panose="020B0604030504040204" pitchFamily="34" charset="0"/>
              </a:rPr>
              <a:t>семејства живеат во станот што моментално го населувате?</a:t>
            </a: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1400" i="1" dirty="0" smtClean="0">
                <a:latin typeface="Tahoma" panose="020B0604030504040204" pitchFamily="34" charset="0"/>
                <a:ea typeface="Tahoma" panose="020B0604030504040204" pitchFamily="34" charset="0"/>
                <a:cs typeface="Tahoma" panose="020B0604030504040204" pitchFamily="34" charset="0"/>
              </a:rPr>
              <a:t>Дали </a:t>
            </a:r>
            <a:r>
              <a:rPr lang="mk-MK" sz="1400" i="1" dirty="0">
                <a:latin typeface="Tahoma" panose="020B0604030504040204" pitchFamily="34" charset="0"/>
                <a:ea typeface="Tahoma" panose="020B0604030504040204" pitchFamily="34" charset="0"/>
                <a:cs typeface="Tahoma" panose="020B0604030504040204" pitchFamily="34" charset="0"/>
              </a:rPr>
              <a:t>Вашето семејство поседува: велосипед, радио, машина за шиење, фрижидер, </a:t>
            </a:r>
            <a:r>
              <a:rPr lang="mk-MK" sz="1400" i="1" dirty="0" smtClean="0">
                <a:latin typeface="Tahoma" panose="020B0604030504040204" pitchFamily="34" charset="0"/>
                <a:ea typeface="Tahoma" panose="020B0604030504040204" pitchFamily="34" charset="0"/>
                <a:cs typeface="Tahoma" panose="020B0604030504040204" pitchFamily="34" charset="0"/>
              </a:rPr>
              <a:t>машина </a:t>
            </a:r>
            <a:r>
              <a:rPr lang="mk-MK" sz="1400" i="1" dirty="0">
                <a:latin typeface="Tahoma" panose="020B0604030504040204" pitchFamily="34" charset="0"/>
                <a:ea typeface="Tahoma" panose="020B0604030504040204" pitchFamily="34" charset="0"/>
                <a:cs typeface="Tahoma" panose="020B0604030504040204" pitchFamily="34" charset="0"/>
              </a:rPr>
              <a:t>за перење алишта, телевизор, телефон, мотор, автомобил</a:t>
            </a:r>
            <a:r>
              <a:rPr lang="mk-MK" sz="1400" i="1" dirty="0" smtClean="0">
                <a:latin typeface="Tahoma" panose="020B0604030504040204" pitchFamily="34" charset="0"/>
                <a:ea typeface="Tahoma" panose="020B0604030504040204" pitchFamily="34" charset="0"/>
                <a:cs typeface="Tahoma" panose="020B0604030504040204" pitchFamily="34" charset="0"/>
              </a:rPr>
              <a:t>?</a:t>
            </a:r>
            <a:endParaRPr lang="mk-MK" sz="14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1400" i="1" dirty="0" smtClean="0">
                <a:latin typeface="Tahoma" panose="020B0604030504040204" pitchFamily="34" charset="0"/>
                <a:ea typeface="Tahoma" panose="020B0604030504040204" pitchFamily="34" charset="0"/>
                <a:cs typeface="Tahoma" panose="020B0604030504040204" pitchFamily="34" charset="0"/>
              </a:rPr>
              <a:t>Каде </a:t>
            </a:r>
            <a:r>
              <a:rPr lang="mk-MK" sz="1400" i="1" dirty="0">
                <a:latin typeface="Tahoma" panose="020B0604030504040204" pitchFamily="34" charset="0"/>
                <a:ea typeface="Tahoma" panose="020B0604030504040204" pitchFamily="34" charset="0"/>
                <a:cs typeface="Tahoma" panose="020B0604030504040204" pitchFamily="34" charset="0"/>
              </a:rPr>
              <a:t>најчесто купувате прехранбени производи?</a:t>
            </a: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1400" i="1" dirty="0" smtClean="0">
                <a:latin typeface="Tahoma" panose="020B0604030504040204" pitchFamily="34" charset="0"/>
                <a:ea typeface="Tahoma" panose="020B0604030504040204" pitchFamily="34" charset="0"/>
                <a:cs typeface="Tahoma" panose="020B0604030504040204" pitchFamily="34" charset="0"/>
              </a:rPr>
              <a:t>Ако </a:t>
            </a:r>
            <a:r>
              <a:rPr lang="mk-MK" sz="1400" i="1" dirty="0">
                <a:latin typeface="Tahoma" panose="020B0604030504040204" pitchFamily="34" charset="0"/>
                <a:ea typeface="Tahoma" panose="020B0604030504040204" pitchFamily="34" charset="0"/>
                <a:cs typeface="Tahoma" panose="020B0604030504040204" pitchFamily="34" charset="0"/>
              </a:rPr>
              <a:t>имате деца помали од седум години, кој се грижи за нив кога сте на работа? </a:t>
            </a:r>
            <a:endParaRPr lang="mk-MK" sz="14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1400" i="1" dirty="0" smtClean="0">
                <a:latin typeface="Tahoma" panose="020B0604030504040204" pitchFamily="34" charset="0"/>
                <a:ea typeface="Tahoma" panose="020B0604030504040204" pitchFamily="34" charset="0"/>
                <a:cs typeface="Tahoma" panose="020B0604030504040204" pitchFamily="34" charset="0"/>
              </a:rPr>
              <a:t>(...)“</a:t>
            </a:r>
            <a:r>
              <a:rPr lang="mk-MK" sz="1400" dirty="0" smtClean="0">
                <a:latin typeface="Tahoma" panose="020B0604030504040204" pitchFamily="34" charset="0"/>
                <a:ea typeface="Tahoma" panose="020B0604030504040204" pitchFamily="34" charset="0"/>
                <a:cs typeface="Tahoma" panose="020B0604030504040204" pitchFamily="34" charset="0"/>
              </a:rPr>
              <a:t>  </a:t>
            </a:r>
            <a:r>
              <a:rPr lang="mk-MK" sz="1400" dirty="0">
                <a:latin typeface="Tahoma" panose="020B0604030504040204" pitchFamily="34" charset="0"/>
                <a:ea typeface="Tahoma" panose="020B0604030504040204" pitchFamily="34" charset="0"/>
                <a:cs typeface="Tahoma" panose="020B0604030504040204" pitchFamily="34" charset="0"/>
              </a:rPr>
              <a:t>(210)</a:t>
            </a: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1600" dirty="0">
                <a:latin typeface="Tahoma" panose="020B0604030504040204" pitchFamily="34" charset="0"/>
                <a:ea typeface="Tahoma" panose="020B0604030504040204" pitchFamily="34" charset="0"/>
                <a:cs typeface="Tahoma" panose="020B0604030504040204" pitchFamily="34" charset="0"/>
              </a:rPr>
              <a:t> </a:t>
            </a:r>
            <a:r>
              <a:rPr lang="mk-MK" sz="1600" dirty="0" smtClean="0">
                <a:latin typeface="Tahoma" panose="020B0604030504040204" pitchFamily="34" charset="0"/>
                <a:ea typeface="Tahoma" panose="020B0604030504040204" pitchFamily="34" charset="0"/>
                <a:cs typeface="Tahoma" panose="020B0604030504040204" pitchFamily="34" charset="0"/>
              </a:rPr>
              <a:t> </a:t>
            </a:r>
            <a:endParaRPr lang="en-US"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mk-MK" sz="2000" dirty="0" smtClean="0">
                <a:latin typeface="Tahoma" panose="020B0604030504040204" pitchFamily="34" charset="0"/>
                <a:ea typeface="Tahoma" panose="020B0604030504040204" pitchFamily="34" charset="0"/>
                <a:cs typeface="Tahoma" panose="020B0604030504040204" pitchFamily="34" charset="0"/>
              </a:rPr>
              <a:t> Научен </a:t>
            </a:r>
            <a:r>
              <a:rPr lang="mk-MK" sz="2000" dirty="0">
                <a:latin typeface="Tahoma" panose="020B0604030504040204" pitchFamily="34" charset="0"/>
                <a:ea typeface="Tahoma" panose="020B0604030504040204" pitchFamily="34" charset="0"/>
                <a:cs typeface="Tahoma" panose="020B0604030504040204" pitchFamily="34" charset="0"/>
              </a:rPr>
              <a:t>функционален </a:t>
            </a:r>
            <a:r>
              <a:rPr lang="mk-MK" sz="2000" dirty="0" smtClean="0">
                <a:latin typeface="Tahoma" panose="020B0604030504040204" pitchFamily="34" charset="0"/>
                <a:ea typeface="Tahoma" panose="020B0604030504040204" pitchFamily="34" charset="0"/>
                <a:cs typeface="Tahoma" panose="020B0604030504040204" pitchFamily="34" charset="0"/>
              </a:rPr>
              <a:t>стил</a:t>
            </a:r>
            <a:endParaRPr lang="en-US" sz="2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1600" dirty="0">
                <a:latin typeface="Tahoma" panose="020B0604030504040204" pitchFamily="34" charset="0"/>
                <a:ea typeface="Tahoma" panose="020B0604030504040204" pitchFamily="34" charset="0"/>
                <a:cs typeface="Tahoma" panose="020B0604030504040204" pitchFamily="34" charset="0"/>
              </a:rPr>
              <a:t> </a:t>
            </a:r>
            <a:r>
              <a:rPr lang="mk-MK" sz="1400" i="1" dirty="0" smtClean="0">
                <a:latin typeface="Tahoma" panose="020B0604030504040204" pitchFamily="34" charset="0"/>
                <a:ea typeface="Tahoma" panose="020B0604030504040204" pitchFamily="34" charset="0"/>
                <a:cs typeface="Tahoma" panose="020B0604030504040204" pitchFamily="34" charset="0"/>
              </a:rPr>
              <a:t>Лекција 23</a:t>
            </a: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1400" i="1" dirty="0" smtClean="0">
                <a:latin typeface="Tahoma" panose="020B0604030504040204" pitchFamily="34" charset="0"/>
                <a:ea typeface="Tahoma" panose="020B0604030504040204" pitchFamily="34" charset="0"/>
                <a:cs typeface="Tahoma" panose="020B0604030504040204" pitchFamily="34" charset="0"/>
              </a:rPr>
              <a:t>Граматичка тема: Деклинација на именки од женски род во еднина</a:t>
            </a: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1400" i="1" dirty="0" smtClean="0">
                <a:latin typeface="Tahoma" panose="020B0604030504040204" pitchFamily="34" charset="0"/>
                <a:ea typeface="Tahoma" panose="020B0604030504040204" pitchFamily="34" charset="0"/>
                <a:cs typeface="Tahoma" panose="020B0604030504040204" pitchFamily="34" charset="0"/>
              </a:rPr>
              <a:t>Лексичка тема</a:t>
            </a:r>
          </a:p>
          <a:p>
            <a:pPr marL="0" indent="0">
              <a:buNone/>
            </a:pPr>
            <a:r>
              <a:rPr lang="mk-MK" sz="1400" i="1" dirty="0"/>
              <a:t>(...)</a:t>
            </a:r>
            <a:endParaRPr lang="mk-MK" sz="1400" i="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1400" i="1" dirty="0" smtClean="0">
                <a:latin typeface="Tahoma" panose="020B0604030504040204" pitchFamily="34" charset="0"/>
                <a:ea typeface="Tahoma" panose="020B0604030504040204" pitchFamily="34" charset="0"/>
                <a:cs typeface="Tahoma" panose="020B0604030504040204" pitchFamily="34" charset="0"/>
              </a:rPr>
              <a:t>Лекција </a:t>
            </a:r>
            <a:r>
              <a:rPr lang="mk-MK" sz="1400" i="1" dirty="0">
                <a:latin typeface="Tahoma" panose="020B0604030504040204" pitchFamily="34" charset="0"/>
                <a:ea typeface="Tahoma" panose="020B0604030504040204" pitchFamily="34" charset="0"/>
                <a:cs typeface="Tahoma" panose="020B0604030504040204" pitchFamily="34" charset="0"/>
              </a:rPr>
              <a:t>45</a:t>
            </a: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1400" i="1" dirty="0">
                <a:latin typeface="Tahoma" panose="020B0604030504040204" pitchFamily="34" charset="0"/>
                <a:ea typeface="Tahoma" panose="020B0604030504040204" pitchFamily="34" charset="0"/>
                <a:cs typeface="Tahoma" panose="020B0604030504040204" pitchFamily="34" charset="0"/>
              </a:rPr>
              <a:t>Граматичка тема: Видови синтагми</a:t>
            </a: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1400" i="1" dirty="0">
                <a:latin typeface="Tahoma" panose="020B0604030504040204" pitchFamily="34" charset="0"/>
                <a:ea typeface="Tahoma" panose="020B0604030504040204" pitchFamily="34" charset="0"/>
                <a:cs typeface="Tahoma" panose="020B0604030504040204" pitchFamily="34" charset="0"/>
              </a:rPr>
              <a:t>Лексичка тема: Варшава</a:t>
            </a: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1400" i="1" dirty="0">
                <a:latin typeface="Tahoma" panose="020B0604030504040204" pitchFamily="34" charset="0"/>
                <a:ea typeface="Tahoma" panose="020B0604030504040204" pitchFamily="34" charset="0"/>
                <a:cs typeface="Tahoma" panose="020B0604030504040204" pitchFamily="34" charset="0"/>
              </a:rPr>
              <a:t>(...) </a:t>
            </a:r>
            <a:endParaRPr lang="mk-MK" sz="1400" i="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1400" dirty="0" smtClean="0">
                <a:latin typeface="Tahoma" panose="020B0604030504040204" pitchFamily="34" charset="0"/>
                <a:ea typeface="Tahoma" panose="020B0604030504040204" pitchFamily="34" charset="0"/>
                <a:cs typeface="Tahoma" panose="020B0604030504040204" pitchFamily="34" charset="0"/>
              </a:rPr>
              <a:t>Влоѓимјеж Пјанка, </a:t>
            </a:r>
            <a:r>
              <a:rPr lang="mk-MK" sz="1400" i="1" dirty="0" smtClean="0">
                <a:latin typeface="Tahoma" panose="020B0604030504040204" pitchFamily="34" charset="0"/>
                <a:ea typeface="Tahoma" panose="020B0604030504040204" pitchFamily="34" charset="0"/>
                <a:cs typeface="Tahoma" panose="020B0604030504040204" pitchFamily="34" charset="0"/>
              </a:rPr>
              <a:t>Учебник по полски јазик, </a:t>
            </a:r>
            <a:r>
              <a:rPr lang="mk-MK" sz="1400" dirty="0" smtClean="0">
                <a:latin typeface="Tahoma" panose="020B0604030504040204" pitchFamily="34" charset="0"/>
                <a:ea typeface="Tahoma" panose="020B0604030504040204" pitchFamily="34" charset="0"/>
                <a:cs typeface="Tahoma" panose="020B0604030504040204" pitchFamily="34" charset="0"/>
              </a:rPr>
              <a:t>Универзитет во Скопје 1969 (превод од полскиот оригинал). (149)</a:t>
            </a: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70199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3502152" y="128016"/>
            <a:ext cx="8689848" cy="6528816"/>
          </a:xfrm>
        </p:spPr>
        <p:txBody>
          <a:bodyPr>
            <a:normAutofit/>
          </a:bodyPr>
          <a:lstStyle/>
          <a:p>
            <a:pPr>
              <a:lnSpc>
                <a:spcPct val="100000"/>
              </a:lnSpc>
            </a:pPr>
            <a:r>
              <a:rPr lang="mk-MK" sz="2000" b="1" dirty="0" smtClean="0">
                <a:latin typeface="Tahoma" panose="020B0604030504040204" pitchFamily="34" charset="0"/>
                <a:ea typeface="Tahoma" panose="020B0604030504040204" pitchFamily="34" charset="0"/>
                <a:cs typeface="Tahoma" panose="020B0604030504040204" pitchFamily="34" charset="0"/>
              </a:rPr>
              <a:t>фотографиите </a:t>
            </a:r>
            <a:r>
              <a:rPr lang="mk-MK" sz="2000" b="1" dirty="0">
                <a:latin typeface="Tahoma" panose="020B0604030504040204" pitchFamily="34" charset="0"/>
                <a:ea typeface="Tahoma" panose="020B0604030504040204" pitchFamily="34" charset="0"/>
                <a:cs typeface="Tahoma" panose="020B0604030504040204" pitchFamily="34" charset="0"/>
              </a:rPr>
              <a:t>и фототипната </a:t>
            </a:r>
            <a:r>
              <a:rPr lang="mk-MK" sz="2000" b="1" dirty="0" smtClean="0">
                <a:latin typeface="Tahoma" panose="020B0604030504040204" pitchFamily="34" charset="0"/>
                <a:ea typeface="Tahoma" panose="020B0604030504040204" pitchFamily="34" charset="0"/>
                <a:cs typeface="Tahoma" panose="020B0604030504040204" pitchFamily="34" charset="0"/>
              </a:rPr>
              <a:t>документација                      како документарна граѓа </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descr="https://scontent.fskp4-1.fna.fbcdn.net/v/t39.30808-6/395122753_10228196257505932_8447077459037602330_n.jpg?stp=dst-jpg_s600x600&amp;_nc_cat=103&amp;ccb=1-7&amp;_nc_sid=5f2048&amp;_nc_ohc=8C-SRWbKFAwAX_edguw&amp;_nc_ht=scontent.fskp4-1.fna&amp;oh=00_AfDoKeJftrTA9qQgKTP-PBS4xIeithZ0PAYmpqMy4gZ1ow&amp;oe=653B8C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3023" y="1014983"/>
            <a:ext cx="1859954" cy="269748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ay be an image of text that says 'fotokemika folokemika KRMTOYO 1964 H македонија 1964 1966, слајдови од приватната архива на адолф циборовски, благодарение на мубезноста на Makej циборовск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832" y="969262"/>
            <a:ext cx="1859954" cy="276148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ay be an image of tex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063" y="1028699"/>
            <a:ext cx="1916861" cy="269748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May be an image of text that says 'плоштадот маршал тито BO моментов плоштад македонија). kpaj на 0-те одини. поштенска раз- гледница, архива авторката панорама натумна рин пат noc сит ce што OKO On културниот центар на левиот брег вардар во изградба. дел д центарот зданието кацин, Jypaj театар 1972- 1981) дело словенечките проектанти: штефан Make- богдан спиндлер, Mapjah ршич (биро 1). поштенска разгледница, архива авторката'"/>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0313" y="3959353"/>
            <a:ext cx="1779447" cy="250376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May be an image of tex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6680" y="3959353"/>
            <a:ext cx="1737395" cy="2504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5265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3628099" y="214884"/>
            <a:ext cx="8330183" cy="6428232"/>
          </a:xfrm>
        </p:spPr>
        <p:txBody>
          <a:bodyPr>
            <a:normAutofit/>
          </a:bodyPr>
          <a:lstStyle/>
          <a:p>
            <a:pPr>
              <a:lnSpc>
                <a:spcPct val="100000"/>
              </a:lnSpc>
            </a:pPr>
            <a:endParaRPr lang="mk-MK" b="1" dirty="0" smtClean="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mk-MK" b="1" dirty="0" smtClean="0">
                <a:latin typeface="Tahoma" panose="020B0604030504040204" pitchFamily="34" charset="0"/>
                <a:ea typeface="Tahoma" panose="020B0604030504040204" pitchFamily="34" charset="0"/>
                <a:cs typeface="Tahoma" panose="020B0604030504040204" pitchFamily="34" charset="0"/>
              </a:rPr>
              <a:t>бројни </a:t>
            </a:r>
            <a:r>
              <a:rPr lang="mk-MK" b="1" dirty="0">
                <a:latin typeface="Tahoma" panose="020B0604030504040204" pitchFamily="34" charset="0"/>
                <a:ea typeface="Tahoma" panose="020B0604030504040204" pitchFamily="34" charset="0"/>
                <a:cs typeface="Tahoma" panose="020B0604030504040204" pitchFamily="34" charset="0"/>
              </a:rPr>
              <a:t>историски податоци </a:t>
            </a:r>
            <a:r>
              <a:rPr lang="mk-MK" b="1" dirty="0" smtClean="0">
                <a:latin typeface="Tahoma" panose="020B0604030504040204" pitchFamily="34" charset="0"/>
                <a:ea typeface="Tahoma" panose="020B0604030504040204" pitchFamily="34" charset="0"/>
                <a:cs typeface="Tahoma" panose="020B0604030504040204" pitchFamily="34" charset="0"/>
              </a:rPr>
              <a:t>од </a:t>
            </a:r>
            <a:r>
              <a:rPr lang="mk-MK" b="1" dirty="0">
                <a:latin typeface="Tahoma" panose="020B0604030504040204" pitchFamily="34" charset="0"/>
                <a:ea typeface="Tahoma" panose="020B0604030504040204" pitchFamily="34" charset="0"/>
                <a:cs typeface="Tahoma" panose="020B0604030504040204" pitchFamily="34" charset="0"/>
              </a:rPr>
              <a:t>различни </a:t>
            </a:r>
            <a:r>
              <a:rPr lang="mk-MK" b="1" dirty="0" smtClean="0">
                <a:latin typeface="Tahoma" panose="020B0604030504040204" pitchFamily="34" charset="0"/>
                <a:ea typeface="Tahoma" panose="020B0604030504040204" pitchFamily="34" charset="0"/>
                <a:cs typeface="Tahoma" panose="020B0604030504040204" pitchFamily="34" charset="0"/>
              </a:rPr>
              <a:t>периоди</a:t>
            </a:r>
          </a:p>
          <a:p>
            <a:pPr>
              <a:lnSpc>
                <a:spcPct val="100000"/>
              </a:lnSpc>
            </a:pPr>
            <a:endParaRPr lang="mk-MK" b="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mk-MK" i="1" dirty="0" smtClean="0"/>
              <a:t>„</a:t>
            </a:r>
            <a:r>
              <a:rPr lang="mk-MK" sz="1700" i="1" dirty="0" smtClean="0">
                <a:latin typeface="Tahoma" panose="020B0604030504040204" pitchFamily="34" charset="0"/>
                <a:ea typeface="Tahoma" panose="020B0604030504040204" pitchFamily="34" charset="0"/>
                <a:cs typeface="Tahoma" panose="020B0604030504040204" pitchFamily="34" charset="0"/>
              </a:rPr>
              <a:t>Годините </a:t>
            </a:r>
            <a:r>
              <a:rPr lang="mk-MK" sz="1700" i="1" dirty="0">
                <a:latin typeface="Tahoma" panose="020B0604030504040204" pitchFamily="34" charset="0"/>
                <a:ea typeface="Tahoma" panose="020B0604030504040204" pitchFamily="34" charset="0"/>
                <a:cs typeface="Tahoma" panose="020B0604030504040204" pitchFamily="34" charset="0"/>
              </a:rPr>
              <a:t>1968 – 1970, исто така, биле тежок период во внатрешната политика за самиот Тито – социјалните немири започнати со истапите на студентите во Белград, Љубљана, Загреб, Ниш и Сараево, народносните немири во Косово (...), опаѓачкиот животен стандард, девалвацијата на динарот, растечката невработеност (...). Од полската амбасада во Белград до Варшава пристигнувале критички коментари. Се гледало дека политиката на југословенските власти не била успешна ниту во областа на стопанството, ниту во економијата, ниту во социјалните прешања. Тито станувал очаен, за што признал во разговорите – како за време на посетата на Полска во 1972 година, кога се изразил на следниов начин</a:t>
            </a:r>
            <a:r>
              <a:rPr lang="mk-MK" sz="1700" i="1" u="sng" dirty="0">
                <a:latin typeface="Tahoma" panose="020B0604030504040204" pitchFamily="34" charset="0"/>
                <a:ea typeface="Tahoma" panose="020B0604030504040204" pitchFamily="34" charset="0"/>
                <a:cs typeface="Tahoma" panose="020B0604030504040204" pitchFamily="34" charset="0"/>
              </a:rPr>
              <a:t>: „Имате еден народ и тоа е ваша среќа. А што да правиме ние, кај нас луѓето со векови живеат таму каде што историјата беснее безглаво </a:t>
            </a:r>
            <a:r>
              <a:rPr lang="mk-MK" sz="1700" i="1" dirty="0">
                <a:latin typeface="Tahoma" panose="020B0604030504040204" pitchFamily="34" charset="0"/>
                <a:ea typeface="Tahoma" panose="020B0604030504040204" pitchFamily="34" charset="0"/>
                <a:cs typeface="Tahoma" panose="020B0604030504040204" pitchFamily="34" charset="0"/>
              </a:rPr>
              <a:t>(...)“. </a:t>
            </a:r>
            <a:r>
              <a:rPr lang="mk-MK" sz="1700" dirty="0">
                <a:latin typeface="Tahoma" panose="020B0604030504040204" pitchFamily="34" charset="0"/>
                <a:ea typeface="Tahoma" panose="020B0604030504040204" pitchFamily="34" charset="0"/>
                <a:cs typeface="Tahoma" panose="020B0604030504040204" pitchFamily="34" charset="0"/>
              </a:rPr>
              <a:t>(329)</a:t>
            </a:r>
            <a:endParaRPr lang="en-US" sz="17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1700" dirty="0">
                <a:latin typeface="Tahoma" panose="020B0604030504040204" pitchFamily="34" charset="0"/>
                <a:ea typeface="Tahoma" panose="020B0604030504040204" pitchFamily="34" charset="0"/>
                <a:cs typeface="Tahoma" panose="020B0604030504040204" pitchFamily="34" charset="0"/>
              </a:rPr>
              <a:t> </a:t>
            </a:r>
            <a:endParaRPr lang="en-US" sz="17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1700" i="1" dirty="0">
                <a:latin typeface="Tahoma" panose="020B0604030504040204" pitchFamily="34" charset="0"/>
                <a:ea typeface="Tahoma" panose="020B0604030504040204" pitchFamily="34" charset="0"/>
                <a:cs typeface="Tahoma" panose="020B0604030504040204" pitchFamily="34" charset="0"/>
              </a:rPr>
              <a:t>„</a:t>
            </a:r>
            <a:r>
              <a:rPr lang="mk-MK" sz="1700" i="1" u="sng" dirty="0">
                <a:latin typeface="Tahoma" panose="020B0604030504040204" pitchFamily="34" charset="0"/>
                <a:ea typeface="Tahoma" panose="020B0604030504040204" pitchFamily="34" charset="0"/>
                <a:cs typeface="Tahoma" panose="020B0604030504040204" pitchFamily="34" charset="0"/>
              </a:rPr>
              <a:t>Балканот им повеќе историја одошто може да свари</a:t>
            </a:r>
            <a:r>
              <a:rPr lang="mk-MK" sz="1700" i="1" dirty="0">
                <a:latin typeface="Tahoma" panose="020B0604030504040204" pitchFamily="34" charset="0"/>
                <a:ea typeface="Tahoma" panose="020B0604030504040204" pitchFamily="34" charset="0"/>
                <a:cs typeface="Tahoma" panose="020B0604030504040204" pitchFamily="34" charset="0"/>
              </a:rPr>
              <a:t>“ – ќе рече британскиот премиер Винстон Черчил, по читањето на првото издание  на книгата на патничката и новинарка Ребека Вест,</a:t>
            </a:r>
            <a:r>
              <a:rPr lang="en-US" sz="1700" i="1" dirty="0">
                <a:latin typeface="Tahoma" panose="020B0604030504040204" pitchFamily="34" charset="0"/>
                <a:ea typeface="Tahoma" panose="020B0604030504040204" pitchFamily="34" charset="0"/>
                <a:cs typeface="Tahoma" panose="020B0604030504040204" pitchFamily="34" charset="0"/>
              </a:rPr>
              <a:t> Black lamb and Grey Falcon. A Journey through Yugoslavia (1941), </a:t>
            </a:r>
            <a:r>
              <a:rPr lang="mk-MK" sz="1700" i="1" dirty="0">
                <a:latin typeface="Tahoma" panose="020B0604030504040204" pitchFamily="34" charset="0"/>
                <a:ea typeface="Tahoma" panose="020B0604030504040204" pitchFamily="34" charset="0"/>
                <a:cs typeface="Tahoma" panose="020B0604030504040204" pitchFamily="34" charset="0"/>
              </a:rPr>
              <a:t>репортажа од нејзиното речиси двомесечно патување по Балканот.</a:t>
            </a:r>
            <a:r>
              <a:rPr lang="mk-MK" sz="1700" dirty="0">
                <a:latin typeface="Tahoma" panose="020B0604030504040204" pitchFamily="34" charset="0"/>
                <a:ea typeface="Tahoma" panose="020B0604030504040204" pitchFamily="34" charset="0"/>
                <a:cs typeface="Tahoma" panose="020B0604030504040204" pitchFamily="34" charset="0"/>
              </a:rPr>
              <a:t> (329)  </a:t>
            </a:r>
            <a:endParaRPr lang="en-US" sz="17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7360115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3621024" y="356616"/>
            <a:ext cx="8394191" cy="5862069"/>
          </a:xfrm>
        </p:spPr>
        <p:txBody>
          <a:bodyPr>
            <a:normAutofit/>
          </a:bodyPr>
          <a:lstStyle/>
          <a:p>
            <a:pPr marL="0" indent="0">
              <a:lnSpc>
                <a:spcPct val="100000"/>
              </a:lnSpc>
              <a:buNone/>
            </a:pPr>
            <a:endParaRPr lang="mk-MK" dirty="0" smtClean="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mk-MK" b="1" dirty="0" smtClean="0">
                <a:latin typeface="Tahoma" panose="020B0604030504040204" pitchFamily="34" charset="0"/>
                <a:ea typeface="Tahoma" panose="020B0604030504040204" pitchFamily="34" charset="0"/>
                <a:cs typeface="Tahoma" panose="020B0604030504040204" pitchFamily="34" charset="0"/>
              </a:rPr>
              <a:t>додаток на крајот од книгата</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4098" name="Picture 2" descr="May be an image of text that says '410 индекс на личности PPENDIX 418 APPENDIX2 419 APPENDIX 3 420 APPENDIX4 424 APPENDIX5 426 APPENDIX 428 APPENDIX7 428 APPENDIX 429 APPENDIX9 431 список Ha скратеници и скратувана избрана библиографила 437 скратени професионални биографии HA членовите на тимот CKONJE- разговорниците на авторката 467 скратени професионални биографии на адолф циборовски на станислав јанковски 471 полската помош за CKOпJE 1963 1970. календар HA поважните случувана 473 благодарност 478 4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5737" y="1444753"/>
            <a:ext cx="6836752" cy="5023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218172"/>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3545712" y="150876"/>
            <a:ext cx="8646288" cy="6556248"/>
          </a:xfrm>
        </p:spPr>
        <p:txBody>
          <a:bodyPr>
            <a:normAutofit/>
          </a:bodyPr>
          <a:lstStyle/>
          <a:p>
            <a:pPr marL="0" indent="0">
              <a:lnSpc>
                <a:spcPct val="100000"/>
              </a:lnSpc>
              <a:buNone/>
            </a:pPr>
            <a:endParaRPr lang="mk-MK" dirty="0" smtClean="0">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None/>
            </a:pPr>
            <a:endParaRPr lang="mk-MK" dirty="0" smtClean="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mk-MK" b="1" dirty="0" smtClean="0">
                <a:latin typeface="Tahoma" panose="020B0604030504040204" pitchFamily="34" charset="0"/>
                <a:ea typeface="Tahoma" panose="020B0604030504040204" pitchFamily="34" charset="0"/>
                <a:cs typeface="Tahoma" panose="020B0604030504040204" pitchFamily="34" charset="0"/>
              </a:rPr>
              <a:t>јазичностилски елементи – лексички, морфолошки, синтаксички, текстуални </a:t>
            </a:r>
            <a:r>
              <a:rPr lang="mk-MK" b="1" dirty="0">
                <a:latin typeface="Tahoma" panose="020B0604030504040204" pitchFamily="34" charset="0"/>
                <a:ea typeface="Tahoma" panose="020B0604030504040204" pitchFamily="34" charset="0"/>
                <a:cs typeface="Tahoma" panose="020B0604030504040204" pitchFamily="34" charset="0"/>
              </a:rPr>
              <a:t>и </a:t>
            </a:r>
            <a:r>
              <a:rPr lang="mk-MK" b="1" dirty="0" smtClean="0">
                <a:latin typeface="Tahoma" panose="020B0604030504040204" pitchFamily="34" charset="0"/>
                <a:ea typeface="Tahoma" panose="020B0604030504040204" pitchFamily="34" charset="0"/>
                <a:cs typeface="Tahoma" panose="020B0604030504040204" pitchFamily="34" charset="0"/>
              </a:rPr>
              <a:t>ортографски</a:t>
            </a:r>
          </a:p>
          <a:p>
            <a:pPr marL="0" indent="0">
              <a:lnSpc>
                <a:spcPct val="100000"/>
              </a:lnSpc>
              <a:buNone/>
            </a:pPr>
            <a:endParaRPr lang="mk-MK" sz="2000" b="1" dirty="0" smtClean="0">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None/>
            </a:pPr>
            <a:endParaRPr lang="mk-MK" sz="2000" b="1"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mk-MK" b="1" dirty="0" smtClean="0"/>
              <a:t> </a:t>
            </a:r>
            <a:r>
              <a:rPr lang="mk-MK" sz="2000" b="1" dirty="0"/>
              <a:t>ц</a:t>
            </a:r>
            <a:r>
              <a:rPr lang="mk-MK" sz="2000" b="1" dirty="0" smtClean="0"/>
              <a:t>итат </a:t>
            </a:r>
            <a:r>
              <a:rPr lang="mk-MK" sz="2000" b="1" dirty="0"/>
              <a:t>од авторката</a:t>
            </a:r>
            <a:r>
              <a:rPr lang="mk-MK" sz="2000" dirty="0"/>
              <a:t>    </a:t>
            </a:r>
            <a:endParaRPr lang="mk-MK" sz="2000" dirty="0" smtClean="0"/>
          </a:p>
          <a:p>
            <a:pPr marL="0" indent="0">
              <a:buNone/>
            </a:pPr>
            <a:endParaRPr lang="en-US" dirty="0"/>
          </a:p>
          <a:p>
            <a:pPr marL="0" indent="0">
              <a:buNone/>
            </a:pPr>
            <a:r>
              <a:rPr lang="mk-MK" sz="2000" i="1" dirty="0"/>
              <a:t>„На овие наративни стремежи им годи македонскиот јазик. Во неговата структура, имено, имаме два начина на раскажување за минати случки: начинот на сведокот на случката и начинот на личноста што ја знае случката само од туѓи кажувања – сето тоа изразено во граматичмки форми. За мене тоа секогаш беше стапица. Што ќе се случи ако згрешиме? Тогаш се преместуваме за денови, месеци, години, децении. Непланирано и неочекувано патуваме низ времето.“ </a:t>
            </a:r>
            <a:r>
              <a:rPr lang="mk-MK" sz="2000" dirty="0"/>
              <a:t>(9)</a:t>
            </a:r>
            <a:endParaRPr lang="en-US" sz="2000" dirty="0"/>
          </a:p>
          <a:p>
            <a:pPr>
              <a:lnSpc>
                <a:spcPct val="100000"/>
              </a:lnSpc>
            </a:pP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3721570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3529584" y="932688"/>
            <a:ext cx="8662416" cy="6702552"/>
          </a:xfrm>
        </p:spPr>
        <p:txBody>
          <a:bodyPr>
            <a:normAutofit/>
          </a:bodyPr>
          <a:lstStyle/>
          <a:p>
            <a:endParaRPr lang="mk-MK" b="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mk-MK" b="1" dirty="0" smtClean="0">
                <a:latin typeface="Tahoma" panose="020B0604030504040204" pitchFamily="34" charset="0"/>
                <a:ea typeface="Tahoma" panose="020B0604030504040204" pitchFamily="34" charset="0"/>
                <a:cs typeface="Tahoma" panose="020B0604030504040204" pitchFamily="34" charset="0"/>
              </a:rPr>
              <a:t>1</a:t>
            </a:r>
            <a:r>
              <a:rPr lang="mk-MK" b="1" dirty="0">
                <a:latin typeface="Tahoma" panose="020B0604030504040204" pitchFamily="34" charset="0"/>
                <a:ea typeface="Tahoma" panose="020B0604030504040204" pitchFamily="34" charset="0"/>
                <a:cs typeface="Tahoma" panose="020B0604030504040204" pitchFamily="34" charset="0"/>
              </a:rPr>
              <a:t>. </a:t>
            </a:r>
            <a:r>
              <a:rPr lang="mk-MK" b="1" dirty="0" smtClean="0">
                <a:latin typeface="Tahoma" panose="020B0604030504040204" pitchFamily="34" charset="0"/>
                <a:ea typeface="Tahoma" panose="020B0604030504040204" pitchFamily="34" charset="0"/>
                <a:cs typeface="Tahoma" panose="020B0604030504040204" pitchFamily="34" charset="0"/>
              </a:rPr>
              <a:t>Глаголски времиња</a:t>
            </a:r>
          </a:p>
          <a:p>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1800" i="1" dirty="0" smtClean="0">
                <a:latin typeface="Tahoma" panose="020B0604030504040204" pitchFamily="34" charset="0"/>
                <a:ea typeface="Tahoma" panose="020B0604030504040204" pitchFamily="34" charset="0"/>
                <a:cs typeface="Tahoma" panose="020B0604030504040204" pitchFamily="34" charset="0"/>
              </a:rPr>
              <a:t>„</a:t>
            </a:r>
            <a:r>
              <a:rPr lang="mk-MK" sz="1800" i="1" dirty="0">
                <a:latin typeface="Tahoma" panose="020B0604030504040204" pitchFamily="34" charset="0"/>
                <a:ea typeface="Tahoma" panose="020B0604030504040204" pitchFamily="34" charset="0"/>
                <a:cs typeface="Tahoma" panose="020B0604030504040204" pitchFamily="34" charset="0"/>
              </a:rPr>
              <a:t>Окупациските спомени на варшавските архитекти и урбанисти јасно покажуваат дека Варшава никогаш </a:t>
            </a:r>
            <a:r>
              <a:rPr lang="mk-MK" sz="1800" b="1" i="1" dirty="0">
                <a:latin typeface="Tahoma" panose="020B0604030504040204" pitchFamily="34" charset="0"/>
                <a:ea typeface="Tahoma" panose="020B0604030504040204" pitchFamily="34" charset="0"/>
                <a:cs typeface="Tahoma" panose="020B0604030504040204" pitchFamily="34" charset="0"/>
              </a:rPr>
              <a:t>не престанала да биде</a:t>
            </a:r>
            <a:r>
              <a:rPr lang="mk-MK" sz="1800" i="1" dirty="0">
                <a:latin typeface="Tahoma" panose="020B0604030504040204" pitchFamily="34" charset="0"/>
                <a:ea typeface="Tahoma" panose="020B0604030504040204" pitchFamily="34" charset="0"/>
                <a:cs typeface="Tahoma" panose="020B0604030504040204" pitchFamily="34" charset="0"/>
              </a:rPr>
              <a:t> тема на нивните студии и испитувања, дури и во толку екстремен периуод, кога </a:t>
            </a:r>
            <a:r>
              <a:rPr lang="mk-MK" sz="1800" b="1" i="1" dirty="0">
                <a:latin typeface="Tahoma" panose="020B0604030504040204" pitchFamily="34" charset="0"/>
                <a:ea typeface="Tahoma" panose="020B0604030504040204" pitchFamily="34" charset="0"/>
                <a:cs typeface="Tahoma" panose="020B0604030504040204" pitchFamily="34" charset="0"/>
              </a:rPr>
              <a:t>најважно било да се истрае и да се преживее. </a:t>
            </a:r>
            <a:r>
              <a:rPr lang="mk-MK" sz="1800" i="1" dirty="0">
                <a:latin typeface="Tahoma" panose="020B0604030504040204" pitchFamily="34" charset="0"/>
                <a:ea typeface="Tahoma" panose="020B0604030504040204" pitchFamily="34" charset="0"/>
                <a:cs typeface="Tahoma" panose="020B0604030504040204" pitchFamily="34" charset="0"/>
              </a:rPr>
              <a:t>Тогаш дури посилно од кога било </a:t>
            </a:r>
            <a:r>
              <a:rPr lang="mk-MK" sz="1800" b="1" i="1" dirty="0">
                <a:latin typeface="Tahoma" panose="020B0604030504040204" pitchFamily="34" charset="0"/>
                <a:ea typeface="Tahoma" panose="020B0604030504040204" pitchFamily="34" charset="0"/>
                <a:cs typeface="Tahoma" panose="020B0604030504040204" pitchFamily="34" charset="0"/>
              </a:rPr>
              <a:t>биле фокусирани </a:t>
            </a:r>
            <a:r>
              <a:rPr lang="mk-MK" sz="1800" i="1" dirty="0">
                <a:latin typeface="Tahoma" panose="020B0604030504040204" pitchFamily="34" charset="0"/>
                <a:ea typeface="Tahoma" panose="020B0604030504040204" pitchFamily="34" charset="0"/>
                <a:cs typeface="Tahoma" panose="020B0604030504040204" pitchFamily="34" charset="0"/>
              </a:rPr>
              <a:t>на градот</a:t>
            </a:r>
            <a:r>
              <a:rPr lang="mk-MK" sz="1800" b="1" i="1" dirty="0">
                <a:latin typeface="Tahoma" panose="020B0604030504040204" pitchFamily="34" charset="0"/>
                <a:ea typeface="Tahoma" panose="020B0604030504040204" pitchFamily="34" charset="0"/>
                <a:cs typeface="Tahoma" panose="020B0604030504040204" pitchFamily="34" charset="0"/>
              </a:rPr>
              <a:t>, исцртувале</a:t>
            </a:r>
            <a:r>
              <a:rPr lang="mk-MK" sz="1800" i="1" dirty="0">
                <a:latin typeface="Tahoma" panose="020B0604030504040204" pitchFamily="34" charset="0"/>
                <a:ea typeface="Tahoma" panose="020B0604030504040204" pitchFamily="34" charset="0"/>
                <a:cs typeface="Tahoma" panose="020B0604030504040204" pitchFamily="34" charset="0"/>
              </a:rPr>
              <a:t> планови за во иднина и </a:t>
            </a:r>
            <a:r>
              <a:rPr lang="mk-MK" sz="1800" b="1" i="1" dirty="0">
                <a:latin typeface="Tahoma" panose="020B0604030504040204" pitchFamily="34" charset="0"/>
                <a:ea typeface="Tahoma" panose="020B0604030504040204" pitchFamily="34" charset="0"/>
                <a:cs typeface="Tahoma" panose="020B0604030504040204" pitchFamily="34" charset="0"/>
              </a:rPr>
              <a:t>се обидувале</a:t>
            </a:r>
            <a:r>
              <a:rPr lang="mk-MK" sz="1800" i="1" dirty="0">
                <a:latin typeface="Tahoma" panose="020B0604030504040204" pitchFamily="34" charset="0"/>
                <a:ea typeface="Tahoma" panose="020B0604030504040204" pitchFamily="34" charset="0"/>
                <a:cs typeface="Tahoma" panose="020B0604030504040204" pitchFamily="34" charset="0"/>
              </a:rPr>
              <a:t> да го спасат барем споменот на тоа што уште </a:t>
            </a:r>
            <a:r>
              <a:rPr lang="mk-MK" sz="1800" b="1" i="1" dirty="0">
                <a:latin typeface="Tahoma" panose="020B0604030504040204" pitchFamily="34" charset="0"/>
                <a:ea typeface="Tahoma" panose="020B0604030504040204" pitchFamily="34" charset="0"/>
                <a:cs typeface="Tahoma" panose="020B0604030504040204" pitchFamily="34" charset="0"/>
              </a:rPr>
              <a:t>можело да се измери</a:t>
            </a:r>
            <a:r>
              <a:rPr lang="mk-MK" sz="1800" i="1" dirty="0">
                <a:latin typeface="Tahoma" panose="020B0604030504040204" pitchFamily="34" charset="0"/>
                <a:ea typeface="Tahoma" panose="020B0604030504040204" pitchFamily="34" charset="0"/>
                <a:cs typeface="Tahoma" panose="020B0604030504040204" pitchFamily="34" charset="0"/>
              </a:rPr>
              <a:t>, </a:t>
            </a:r>
            <a:r>
              <a:rPr lang="mk-MK" sz="1800" b="1" i="1" dirty="0">
                <a:latin typeface="Tahoma" panose="020B0604030504040204" pitchFamily="34" charset="0"/>
                <a:ea typeface="Tahoma" panose="020B0604030504040204" pitchFamily="34" charset="0"/>
                <a:cs typeface="Tahoma" panose="020B0604030504040204" pitchFamily="34" charset="0"/>
              </a:rPr>
              <a:t>да се исцрта, да се прецрта</a:t>
            </a:r>
            <a:r>
              <a:rPr lang="mk-MK" sz="1800" i="1" dirty="0">
                <a:latin typeface="Tahoma" panose="020B0604030504040204" pitchFamily="34" charset="0"/>
                <a:ea typeface="Tahoma" panose="020B0604030504040204" pitchFamily="34" charset="0"/>
                <a:cs typeface="Tahoma" panose="020B0604030504040204" pitchFamily="34" charset="0"/>
              </a:rPr>
              <a:t>.“ </a:t>
            </a:r>
            <a:r>
              <a:rPr lang="mk-MK" sz="1800" dirty="0">
                <a:latin typeface="Tahoma" panose="020B0604030504040204" pitchFamily="34" charset="0"/>
                <a:ea typeface="Tahoma" panose="020B0604030504040204" pitchFamily="34" charset="0"/>
                <a:cs typeface="Tahoma" panose="020B0604030504040204" pitchFamily="34" charset="0"/>
              </a:rPr>
              <a:t>(134</a:t>
            </a:r>
            <a:r>
              <a:rPr lang="mk-MK" sz="1800" dirty="0" smtClean="0">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1800" i="1" dirty="0" smtClean="0">
                <a:latin typeface="Tahoma" panose="020B0604030504040204" pitchFamily="34" charset="0"/>
                <a:ea typeface="Tahoma" panose="020B0604030504040204" pitchFamily="34" charset="0"/>
                <a:cs typeface="Tahoma" panose="020B0604030504040204" pitchFamily="34" charset="0"/>
              </a:rPr>
              <a:t>„</a:t>
            </a:r>
            <a:r>
              <a:rPr lang="mk-MK" sz="1800" b="1" i="1" dirty="0">
                <a:latin typeface="Tahoma" panose="020B0604030504040204" pitchFamily="34" charset="0"/>
                <a:ea typeface="Tahoma" panose="020B0604030504040204" pitchFamily="34" charset="0"/>
                <a:cs typeface="Tahoma" panose="020B0604030504040204" pitchFamily="34" charset="0"/>
              </a:rPr>
              <a:t>Минуваат </a:t>
            </a:r>
            <a:r>
              <a:rPr lang="mk-MK" sz="1800" i="1" dirty="0" smtClean="0">
                <a:latin typeface="Tahoma" panose="020B0604030504040204" pitchFamily="34" charset="0"/>
                <a:ea typeface="Tahoma" panose="020B0604030504040204" pitchFamily="34" charset="0"/>
                <a:cs typeface="Tahoma" panose="020B0604030504040204" pitchFamily="34" charset="0"/>
              </a:rPr>
              <a:t>следните </a:t>
            </a:r>
            <a:r>
              <a:rPr lang="mk-MK" sz="1800" i="1" dirty="0">
                <a:latin typeface="Tahoma" panose="020B0604030504040204" pitchFamily="34" charset="0"/>
                <a:ea typeface="Tahoma" panose="020B0604030504040204" pitchFamily="34" charset="0"/>
                <a:cs typeface="Tahoma" panose="020B0604030504040204" pitchFamily="34" charset="0"/>
              </a:rPr>
              <a:t>часови. Горештината </a:t>
            </a:r>
            <a:r>
              <a:rPr lang="mk-MK" sz="1800" b="1" i="1" dirty="0">
                <a:latin typeface="Tahoma" panose="020B0604030504040204" pitchFamily="34" charset="0"/>
                <a:ea typeface="Tahoma" panose="020B0604030504040204" pitchFamily="34" charset="0"/>
                <a:cs typeface="Tahoma" panose="020B0604030504040204" pitchFamily="34" charset="0"/>
              </a:rPr>
              <a:t>исцрпува</a:t>
            </a:r>
            <a:r>
              <a:rPr lang="mk-MK" sz="1800" i="1" dirty="0">
                <a:latin typeface="Tahoma" panose="020B0604030504040204" pitchFamily="34" charset="0"/>
                <a:ea typeface="Tahoma" panose="020B0604030504040204" pitchFamily="34" charset="0"/>
                <a:cs typeface="Tahoma" panose="020B0604030504040204" pitchFamily="34" charset="0"/>
              </a:rPr>
              <a:t>. </a:t>
            </a:r>
            <a:r>
              <a:rPr lang="mk-MK" sz="1800" b="1" i="1" dirty="0">
                <a:latin typeface="Tahoma" panose="020B0604030504040204" pitchFamily="34" charset="0"/>
                <a:ea typeface="Tahoma" panose="020B0604030504040204" pitchFamily="34" charset="0"/>
                <a:cs typeface="Tahoma" panose="020B0604030504040204" pitchFamily="34" charset="0"/>
              </a:rPr>
              <a:t>Се појавуваат</a:t>
            </a:r>
            <a:r>
              <a:rPr lang="mk-MK" sz="1800" i="1" dirty="0">
                <a:latin typeface="Tahoma" panose="020B0604030504040204" pitchFamily="34" charset="0"/>
                <a:ea typeface="Tahoma" panose="020B0604030504040204" pitchFamily="34" charset="0"/>
                <a:cs typeface="Tahoma" panose="020B0604030504040204" pitchFamily="34" charset="0"/>
              </a:rPr>
              <a:t> првите пунктови за дистрибуција на храна. Селаните од околните села со коли впрегнати со магариња, како и обично, </a:t>
            </a:r>
            <a:r>
              <a:rPr lang="mk-MK" sz="1800" b="1" i="1" dirty="0">
                <a:latin typeface="Tahoma" panose="020B0604030504040204" pitchFamily="34" charset="0"/>
                <a:ea typeface="Tahoma" panose="020B0604030504040204" pitchFamily="34" charset="0"/>
                <a:cs typeface="Tahoma" panose="020B0604030504040204" pitchFamily="34" charset="0"/>
              </a:rPr>
              <a:t>довезуваат </a:t>
            </a:r>
            <a:r>
              <a:rPr lang="mk-MK" sz="1800" i="1" dirty="0">
                <a:latin typeface="Tahoma" panose="020B0604030504040204" pitchFamily="34" charset="0"/>
                <a:ea typeface="Tahoma" panose="020B0604030504040204" pitchFamily="34" charset="0"/>
                <a:cs typeface="Tahoma" panose="020B0604030504040204" pitchFamily="34" charset="0"/>
              </a:rPr>
              <a:t>во градот зеленчуци и овошје, но овојпат, наместо да го продаваат на пазар, им ги </a:t>
            </a:r>
            <a:r>
              <a:rPr lang="mk-MK" sz="1800" b="1" i="1" dirty="0">
                <a:latin typeface="Tahoma" panose="020B0604030504040204" pitchFamily="34" charset="0"/>
                <a:ea typeface="Tahoma" panose="020B0604030504040204" pitchFamily="34" charset="0"/>
                <a:cs typeface="Tahoma" panose="020B0604030504040204" pitchFamily="34" charset="0"/>
              </a:rPr>
              <a:t>раздаваат</a:t>
            </a:r>
            <a:r>
              <a:rPr lang="mk-MK" sz="1800" i="1" dirty="0">
                <a:latin typeface="Tahoma" panose="020B0604030504040204" pitchFamily="34" charset="0"/>
                <a:ea typeface="Tahoma" panose="020B0604030504040204" pitchFamily="34" charset="0"/>
                <a:cs typeface="Tahoma" panose="020B0604030504040204" pitchFamily="34" charset="0"/>
              </a:rPr>
              <a:t> на граѓаните. Луѓе масовно </a:t>
            </a:r>
            <a:r>
              <a:rPr lang="mk-MK" sz="1800" b="1" i="1" dirty="0">
                <a:latin typeface="Tahoma" panose="020B0604030504040204" pitchFamily="34" charset="0"/>
                <a:ea typeface="Tahoma" panose="020B0604030504040204" pitchFamily="34" charset="0"/>
                <a:cs typeface="Tahoma" panose="020B0604030504040204" pitchFamily="34" charset="0"/>
              </a:rPr>
              <a:t>даруваат </a:t>
            </a:r>
            <a:r>
              <a:rPr lang="mk-MK" sz="1800" i="1" dirty="0">
                <a:latin typeface="Tahoma" panose="020B0604030504040204" pitchFamily="34" charset="0"/>
                <a:ea typeface="Tahoma" panose="020B0604030504040204" pitchFamily="34" charset="0"/>
                <a:cs typeface="Tahoma" panose="020B0604030504040204" pitchFamily="34" charset="0"/>
              </a:rPr>
              <a:t>крв во Скопје, во целата Југославија, во Европа. Пред да го напуштат урнатиот град, на пиунктот за крводарителство </a:t>
            </a:r>
            <a:r>
              <a:rPr lang="mk-MK" sz="1800" b="1" i="1" dirty="0">
                <a:latin typeface="Tahoma" panose="020B0604030504040204" pitchFamily="34" charset="0"/>
                <a:ea typeface="Tahoma" panose="020B0604030504040204" pitchFamily="34" charset="0"/>
                <a:cs typeface="Tahoma" panose="020B0604030504040204" pitchFamily="34" charset="0"/>
              </a:rPr>
              <a:t>се пријавуваат</a:t>
            </a:r>
            <a:r>
              <a:rPr lang="mk-MK" sz="1800" i="1" dirty="0">
                <a:latin typeface="Tahoma" panose="020B0604030504040204" pitchFamily="34" charset="0"/>
                <a:ea typeface="Tahoma" panose="020B0604030504040204" pitchFamily="34" charset="0"/>
                <a:cs typeface="Tahoma" panose="020B0604030504040204" pitchFamily="34" charset="0"/>
              </a:rPr>
              <a:t> шестмина студенти од Полска, кои </a:t>
            </a:r>
            <a:r>
              <a:rPr lang="mk-MK" sz="1800" b="1" i="1" dirty="0">
                <a:latin typeface="Tahoma" panose="020B0604030504040204" pitchFamily="34" charset="0"/>
                <a:ea typeface="Tahoma" panose="020B0604030504040204" pitchFamily="34" charset="0"/>
                <a:cs typeface="Tahoma" panose="020B0604030504040204" pitchFamily="34" charset="0"/>
              </a:rPr>
              <a:t>престојуваат</a:t>
            </a:r>
            <a:r>
              <a:rPr lang="mk-MK" sz="1800" i="1" dirty="0">
                <a:latin typeface="Tahoma" panose="020B0604030504040204" pitchFamily="34" charset="0"/>
                <a:ea typeface="Tahoma" panose="020B0604030504040204" pitchFamily="34" charset="0"/>
                <a:cs typeface="Tahoma" panose="020B0604030504040204" pitchFamily="34" charset="0"/>
              </a:rPr>
              <a:t> овде на летна пракса. (...) </a:t>
            </a:r>
            <a:r>
              <a:rPr lang="mk-MK" sz="1800" dirty="0">
                <a:latin typeface="Tahoma" panose="020B0604030504040204" pitchFamily="34" charset="0"/>
                <a:ea typeface="Tahoma" panose="020B0604030504040204" pitchFamily="34" charset="0"/>
                <a:cs typeface="Tahoma" panose="020B0604030504040204" pitchFamily="34" charset="0"/>
              </a:rPr>
              <a:t>(21)</a:t>
            </a:r>
            <a:endParaRPr lang="en-US"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36450023"/>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3529584" y="164592"/>
            <a:ext cx="8662416" cy="7470648"/>
          </a:xfrm>
        </p:spPr>
        <p:txBody>
          <a:bodyPr>
            <a:normAutofit/>
          </a:bodyPr>
          <a:lstStyle/>
          <a:p>
            <a:pPr marL="0" indent="0">
              <a:buNone/>
            </a:pPr>
            <a:endParaRPr lang="mk-MK" b="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mk-MK" b="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mk-MK"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b="1" dirty="0" smtClean="0">
                <a:latin typeface="Tahoma" panose="020B0604030504040204" pitchFamily="34" charset="0"/>
                <a:ea typeface="Tahoma" panose="020B0604030504040204" pitchFamily="34" charset="0"/>
                <a:cs typeface="Tahoma" panose="020B0604030504040204" pitchFamily="34" charset="0"/>
              </a:rPr>
              <a:t>2</a:t>
            </a:r>
            <a:r>
              <a:rPr lang="mk-MK" b="1" dirty="0">
                <a:latin typeface="Tahoma" panose="020B0604030504040204" pitchFamily="34" charset="0"/>
                <a:ea typeface="Tahoma" panose="020B0604030504040204" pitchFamily="34" charset="0"/>
                <a:cs typeface="Tahoma" panose="020B0604030504040204" pitchFamily="34" charset="0"/>
              </a:rPr>
              <a:t>.</a:t>
            </a:r>
            <a:r>
              <a:rPr lang="mk-MK" dirty="0">
                <a:latin typeface="Tahoma" panose="020B0604030504040204" pitchFamily="34" charset="0"/>
                <a:ea typeface="Tahoma" panose="020B0604030504040204" pitchFamily="34" charset="0"/>
                <a:cs typeface="Tahoma" panose="020B0604030504040204" pitchFamily="34" charset="0"/>
              </a:rPr>
              <a:t> </a:t>
            </a:r>
            <a:r>
              <a:rPr lang="mk-MK" b="1" dirty="0" smtClean="0">
                <a:latin typeface="Tahoma" panose="020B0604030504040204" pitchFamily="34" charset="0"/>
                <a:ea typeface="Tahoma" panose="020B0604030504040204" pitchFamily="34" charset="0"/>
                <a:cs typeface="Tahoma" panose="020B0604030504040204" pitchFamily="34" charset="0"/>
              </a:rPr>
              <a:t>Реченица</a:t>
            </a:r>
          </a:p>
          <a:p>
            <a:pPr marL="0" indent="0">
              <a:buNone/>
            </a:pPr>
            <a:endParaRPr lang="mk-MK" sz="2000" b="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2000" dirty="0">
                <a:latin typeface="Tahoma" panose="020B0604030504040204" pitchFamily="34" charset="0"/>
                <a:ea typeface="Tahoma" panose="020B0604030504040204" pitchFamily="34" charset="0"/>
                <a:cs typeface="Tahoma" panose="020B0604030504040204" pitchFamily="34" charset="0"/>
              </a:rPr>
              <a:t>а) </a:t>
            </a:r>
            <a:r>
              <a:rPr lang="mk-MK" sz="2000" i="1" dirty="0">
                <a:latin typeface="Tahoma" panose="020B0604030504040204" pitchFamily="34" charset="0"/>
                <a:ea typeface="Tahoma" panose="020B0604030504040204" pitchFamily="34" charset="0"/>
                <a:cs typeface="Tahoma" panose="020B0604030504040204" pitchFamily="34" charset="0"/>
              </a:rPr>
              <a:t>Знаат и дека предност на конкуренцијата ѝ обезбедуваат подоброто познавање на теренот и работата на самото место. </a:t>
            </a:r>
            <a:r>
              <a:rPr lang="mk-MK" sz="2000" dirty="0">
                <a:latin typeface="Tahoma" panose="020B0604030504040204" pitchFamily="34" charset="0"/>
                <a:ea typeface="Tahoma" panose="020B0604030504040204" pitchFamily="34" charset="0"/>
                <a:cs typeface="Tahoma" panose="020B0604030504040204" pitchFamily="34" charset="0"/>
              </a:rPr>
              <a:t>(106</a:t>
            </a:r>
            <a:r>
              <a:rPr lang="mk-MK" sz="2000" dirty="0" smtClean="0">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2000" dirty="0">
                <a:latin typeface="Tahoma" panose="020B0604030504040204" pitchFamily="34" charset="0"/>
                <a:ea typeface="Tahoma" panose="020B0604030504040204" pitchFamily="34" charset="0"/>
                <a:cs typeface="Tahoma" panose="020B0604030504040204" pitchFamily="34" charset="0"/>
              </a:rPr>
              <a:t>б) </a:t>
            </a:r>
            <a:r>
              <a:rPr lang="mk-MK" sz="2000" i="1" dirty="0">
                <a:latin typeface="Tahoma" panose="020B0604030504040204" pitchFamily="34" charset="0"/>
                <a:ea typeface="Tahoma" panose="020B0604030504040204" pitchFamily="34" charset="0"/>
                <a:cs typeface="Tahoma" panose="020B0604030504040204" pitchFamily="34" charset="0"/>
              </a:rPr>
              <a:t>Болка по загубениот град. Тага по стариот, погребан во руините, сонот за нов, можеби поинаков, можеби помалку познат, но исто така драг, бидејќи е создаден со мисла на оној што веќе го нема – и тоа како добро познато чувство за варшавјаните. </a:t>
            </a:r>
            <a:r>
              <a:rPr lang="mk-MK" sz="2000" dirty="0">
                <a:latin typeface="Tahoma" panose="020B0604030504040204" pitchFamily="34" charset="0"/>
                <a:ea typeface="Tahoma" panose="020B0604030504040204" pitchFamily="34" charset="0"/>
                <a:cs typeface="Tahoma" panose="020B0604030504040204" pitchFamily="34" charset="0"/>
              </a:rPr>
              <a:t>(53</a:t>
            </a:r>
            <a:r>
              <a:rPr lang="mk-MK" sz="2000" dirty="0" smtClean="0">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2000" dirty="0">
                <a:latin typeface="Tahoma" panose="020B0604030504040204" pitchFamily="34" charset="0"/>
                <a:ea typeface="Tahoma" panose="020B0604030504040204" pitchFamily="34" charset="0"/>
                <a:cs typeface="Tahoma" panose="020B0604030504040204" pitchFamily="34" charset="0"/>
              </a:rPr>
              <a:t>в) </a:t>
            </a:r>
            <a:r>
              <a:rPr lang="mk-MK" sz="2000" i="1" dirty="0">
                <a:latin typeface="Tahoma" panose="020B0604030504040204" pitchFamily="34" charset="0"/>
                <a:ea typeface="Tahoma" panose="020B0604030504040204" pitchFamily="34" charset="0"/>
                <a:cs typeface="Tahoma" panose="020B0604030504040204" pitchFamily="34" charset="0"/>
              </a:rPr>
              <a:t>(...) Телото не можеш да го излажеш. Тоа памети. Како да се дејствува рационално? Како да се слуша разумот, ако сè наоколу подлежи на деформации потполно неразбирливи за мозокот? (...)</a:t>
            </a:r>
            <a:r>
              <a:rPr lang="mk-MK" sz="2000" dirty="0">
                <a:latin typeface="Tahoma" panose="020B0604030504040204" pitchFamily="34" charset="0"/>
                <a:ea typeface="Tahoma" panose="020B0604030504040204" pitchFamily="34" charset="0"/>
                <a:cs typeface="Tahoma" panose="020B0604030504040204" pitchFamily="34" charset="0"/>
              </a:rPr>
              <a:t> (29) </a:t>
            </a:r>
            <a:endParaRPr lang="en-US" sz="20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93395276"/>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3467988" y="265176"/>
            <a:ext cx="8662416" cy="6391656"/>
          </a:xfrm>
        </p:spPr>
        <p:txBody>
          <a:bodyPr>
            <a:normAutofit/>
          </a:bodyPr>
          <a:lstStyle/>
          <a:p>
            <a:endParaRPr lang="mk-MK" b="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mk-MK" b="1" dirty="0">
                <a:latin typeface="Tahoma" panose="020B0604030504040204" pitchFamily="34" charset="0"/>
                <a:ea typeface="Tahoma" panose="020B0604030504040204" pitchFamily="34" charset="0"/>
                <a:cs typeface="Tahoma" panose="020B0604030504040204" pitchFamily="34" charset="0"/>
              </a:rPr>
              <a:t>2.</a:t>
            </a:r>
            <a:r>
              <a:rPr lang="mk-MK" dirty="0">
                <a:latin typeface="Tahoma" panose="020B0604030504040204" pitchFamily="34" charset="0"/>
                <a:ea typeface="Tahoma" panose="020B0604030504040204" pitchFamily="34" charset="0"/>
                <a:cs typeface="Tahoma" panose="020B0604030504040204" pitchFamily="34" charset="0"/>
              </a:rPr>
              <a:t> </a:t>
            </a:r>
            <a:r>
              <a:rPr lang="mk-MK" b="1" dirty="0" smtClean="0">
                <a:latin typeface="Tahoma" panose="020B0604030504040204" pitchFamily="34" charset="0"/>
                <a:ea typeface="Tahoma" panose="020B0604030504040204" pitchFamily="34" charset="0"/>
                <a:cs typeface="Tahoma" panose="020B0604030504040204" pitchFamily="34" charset="0"/>
              </a:rPr>
              <a:t>Реченица</a:t>
            </a:r>
          </a:p>
          <a:p>
            <a:pPr marL="0" indent="0">
              <a:buNone/>
            </a:pPr>
            <a:endParaRPr lang="mk-MK"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2000" dirty="0">
                <a:latin typeface="Tahoma" panose="020B0604030504040204" pitchFamily="34" charset="0"/>
                <a:ea typeface="Tahoma" panose="020B0604030504040204" pitchFamily="34" charset="0"/>
                <a:cs typeface="Tahoma" panose="020B0604030504040204" pitchFamily="34" charset="0"/>
              </a:rPr>
              <a:t>г) </a:t>
            </a:r>
            <a:r>
              <a:rPr lang="mk-MK" sz="2000" i="1" dirty="0">
                <a:latin typeface="Tahoma" panose="020B0604030504040204" pitchFamily="34" charset="0"/>
                <a:ea typeface="Tahoma" panose="020B0604030504040204" pitchFamily="34" charset="0"/>
                <a:cs typeface="Tahoma" panose="020B0604030504040204" pitchFamily="34" charset="0"/>
              </a:rPr>
              <a:t>(...) До свеста допира само сигналот. Во главата светнува црвената светилка за трвога. И толку, Страв и ужас. Ништо повеќе. Премногу кратко за да се размисли. Доволно долго за да се преплашиш како животно. Ама не смее да се бега. (...) </a:t>
            </a:r>
            <a:r>
              <a:rPr lang="mk-MK" sz="2000" dirty="0">
                <a:latin typeface="Tahoma" panose="020B0604030504040204" pitchFamily="34" charset="0"/>
                <a:ea typeface="Tahoma" panose="020B0604030504040204" pitchFamily="34" charset="0"/>
                <a:cs typeface="Tahoma" panose="020B0604030504040204" pitchFamily="34" charset="0"/>
              </a:rPr>
              <a:t>(28)</a:t>
            </a:r>
            <a:r>
              <a:rPr lang="mk-MK" sz="2000" i="1" dirty="0">
                <a:latin typeface="Tahoma" panose="020B0604030504040204" pitchFamily="34" charset="0"/>
                <a:ea typeface="Tahoma" panose="020B0604030504040204" pitchFamily="34" charset="0"/>
                <a:cs typeface="Tahoma" panose="020B0604030504040204" pitchFamily="34" charset="0"/>
              </a:rPr>
              <a:t>  </a:t>
            </a:r>
            <a:endParaRPr lang="mk-MK" sz="2000" i="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2000" dirty="0">
                <a:latin typeface="Tahoma" panose="020B0604030504040204" pitchFamily="34" charset="0"/>
                <a:ea typeface="Tahoma" panose="020B0604030504040204" pitchFamily="34" charset="0"/>
                <a:cs typeface="Tahoma" panose="020B0604030504040204" pitchFamily="34" charset="0"/>
              </a:rPr>
              <a:t>д) </a:t>
            </a:r>
            <a:r>
              <a:rPr lang="mk-MK" sz="2000" i="1" dirty="0">
                <a:latin typeface="Tahoma" panose="020B0604030504040204" pitchFamily="34" charset="0"/>
                <a:ea typeface="Tahoma" panose="020B0604030504040204" pitchFamily="34" charset="0"/>
                <a:cs typeface="Tahoma" panose="020B0604030504040204" pitchFamily="34" charset="0"/>
              </a:rPr>
              <a:t>Работниот ден, </a:t>
            </a:r>
            <a:r>
              <a:rPr lang="mk-MK" sz="2000" b="1" i="1" dirty="0">
                <a:latin typeface="Tahoma" panose="020B0604030504040204" pitchFamily="34" charset="0"/>
                <a:ea typeface="Tahoma" panose="020B0604030504040204" pitchFamily="34" charset="0"/>
                <a:cs typeface="Tahoma" panose="020B0604030504040204" pitchFamily="34" charset="0"/>
              </a:rPr>
              <a:t>за разлика од целата канцеларија на заводот, која доаѓала во седум и пол часот</a:t>
            </a:r>
            <a:r>
              <a:rPr lang="mk-MK" sz="2000" i="1" dirty="0">
                <a:latin typeface="Tahoma" panose="020B0604030504040204" pitchFamily="34" charset="0"/>
                <a:ea typeface="Tahoma" panose="020B0604030504040204" pitchFamily="34" charset="0"/>
                <a:cs typeface="Tahoma" panose="020B0604030504040204" pitchFamily="34" charset="0"/>
              </a:rPr>
              <a:t>, „тимот центар“ го започнувал во 9:00 ч., но завршувал, некојпат доцна. </a:t>
            </a:r>
            <a:r>
              <a:rPr lang="mk-MK" sz="2000" dirty="0">
                <a:latin typeface="Tahoma" panose="020B0604030504040204" pitchFamily="34" charset="0"/>
                <a:ea typeface="Tahoma" panose="020B0604030504040204" pitchFamily="34" charset="0"/>
                <a:cs typeface="Tahoma" panose="020B0604030504040204" pitchFamily="34" charset="0"/>
              </a:rPr>
              <a:t>(318</a:t>
            </a:r>
            <a:r>
              <a:rPr lang="mk-MK" sz="2000" dirty="0" smtClean="0">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2000" dirty="0">
                <a:latin typeface="Tahoma" panose="020B0604030504040204" pitchFamily="34" charset="0"/>
                <a:ea typeface="Tahoma" panose="020B0604030504040204" pitchFamily="34" charset="0"/>
                <a:cs typeface="Tahoma" panose="020B0604030504040204" pitchFamily="34" charset="0"/>
              </a:rPr>
              <a:t>ѓ) </a:t>
            </a:r>
            <a:r>
              <a:rPr lang="mk-MK" sz="2000" b="1" i="1" dirty="0">
                <a:latin typeface="Tahoma" panose="020B0604030504040204" pitchFamily="34" charset="0"/>
                <a:ea typeface="Tahoma" panose="020B0604030504040204" pitchFamily="34" charset="0"/>
                <a:cs typeface="Tahoma" panose="020B0604030504040204" pitchFamily="34" charset="0"/>
              </a:rPr>
              <a:t>Каква цел ја водеше акцијава?</a:t>
            </a:r>
            <a:r>
              <a:rPr lang="mk-MK" sz="2000" i="1" dirty="0">
                <a:latin typeface="Tahoma" panose="020B0604030504040204" pitchFamily="34" charset="0"/>
                <a:ea typeface="Tahoma" panose="020B0604030504040204" pitchFamily="34" charset="0"/>
                <a:cs typeface="Tahoma" panose="020B0604030504040204" pitchFamily="34" charset="0"/>
              </a:rPr>
              <a:t> Промена </a:t>
            </a:r>
            <a:r>
              <a:rPr lang="mk-MK" sz="2000" i="1" dirty="0" smtClean="0">
                <a:latin typeface="Tahoma" panose="020B0604030504040204" pitchFamily="34" charset="0"/>
                <a:ea typeface="Tahoma" panose="020B0604030504040204" pitchFamily="34" charset="0"/>
                <a:cs typeface="Tahoma" panose="020B0604030504040204" pitchFamily="34" charset="0"/>
              </a:rPr>
              <a:t>на </a:t>
            </a:r>
            <a:r>
              <a:rPr lang="mk-MK" sz="2000" i="1" dirty="0">
                <a:latin typeface="Tahoma" panose="020B0604030504040204" pitchFamily="34" charset="0"/>
                <a:ea typeface="Tahoma" panose="020B0604030504040204" pitchFamily="34" charset="0"/>
                <a:cs typeface="Tahoma" panose="020B0604030504040204" pitchFamily="34" charset="0"/>
              </a:rPr>
              <a:t>пристапот спрема незаштитеното културно наследство... </a:t>
            </a:r>
            <a:r>
              <a:rPr lang="mk-MK" sz="2000" dirty="0">
                <a:latin typeface="Tahoma" panose="020B0604030504040204" pitchFamily="34" charset="0"/>
                <a:ea typeface="Tahoma" panose="020B0604030504040204" pitchFamily="34" charset="0"/>
                <a:cs typeface="Tahoma" panose="020B0604030504040204" pitchFamily="34" charset="0"/>
              </a:rPr>
              <a:t>(405)</a:t>
            </a:r>
            <a:endParaRPr lang="en-US" sz="2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2000" b="1" i="1" dirty="0" smtClean="0">
                <a:latin typeface="Tahoma" panose="020B0604030504040204" pitchFamily="34" charset="0"/>
                <a:ea typeface="Tahoma" panose="020B0604030504040204" pitchFamily="34" charset="0"/>
                <a:cs typeface="Tahoma" panose="020B0604030504040204" pitchFamily="34" charset="0"/>
              </a:rPr>
              <a:t>   Што </a:t>
            </a:r>
            <a:r>
              <a:rPr lang="mk-MK" sz="2000" b="1" i="1" dirty="0">
                <a:latin typeface="Tahoma" panose="020B0604030504040204" pitchFamily="34" charset="0"/>
                <a:ea typeface="Tahoma" panose="020B0604030504040204" pitchFamily="34" charset="0"/>
                <a:cs typeface="Tahoma" panose="020B0604030504040204" pitchFamily="34" charset="0"/>
              </a:rPr>
              <a:t>се однесува до трговијата и пазарот</a:t>
            </a:r>
            <a:r>
              <a:rPr lang="mk-MK" sz="2000" i="1" dirty="0">
                <a:latin typeface="Tahoma" panose="020B0604030504040204" pitchFamily="34" charset="0"/>
                <a:ea typeface="Tahoma" panose="020B0604030504040204" pitchFamily="34" charset="0"/>
                <a:cs typeface="Tahoma" panose="020B0604030504040204" pitchFamily="34" charset="0"/>
              </a:rPr>
              <a:t>, дознаваме дека „словенското население“... </a:t>
            </a:r>
            <a:r>
              <a:rPr lang="mk-MK" sz="2000" dirty="0">
                <a:latin typeface="Tahoma" panose="020B0604030504040204" pitchFamily="34" charset="0"/>
                <a:ea typeface="Tahoma" panose="020B0604030504040204" pitchFamily="34" charset="0"/>
                <a:cs typeface="Tahoma" panose="020B0604030504040204" pitchFamily="34" charset="0"/>
              </a:rPr>
              <a:t>(39)</a:t>
            </a:r>
            <a:endParaRPr lang="en-US" sz="2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2000" b="1" i="1" dirty="0" smtClean="0">
                <a:latin typeface="Tahoma" panose="020B0604030504040204" pitchFamily="34" charset="0"/>
                <a:ea typeface="Tahoma" panose="020B0604030504040204" pitchFamily="34" charset="0"/>
                <a:cs typeface="Tahoma" panose="020B0604030504040204" pitchFamily="34" charset="0"/>
              </a:rPr>
              <a:t>   Згора </a:t>
            </a:r>
            <a:r>
              <a:rPr lang="mk-MK" sz="2000" b="1" i="1" dirty="0">
                <a:latin typeface="Tahoma" panose="020B0604030504040204" pitchFamily="34" charset="0"/>
                <a:ea typeface="Tahoma" panose="020B0604030504040204" pitchFamily="34" charset="0"/>
                <a:cs typeface="Tahoma" panose="020B0604030504040204" pitchFamily="34" charset="0"/>
              </a:rPr>
              <a:t>на тоа,</a:t>
            </a:r>
            <a:r>
              <a:rPr lang="mk-MK" sz="2000" i="1" dirty="0">
                <a:latin typeface="Tahoma" panose="020B0604030504040204" pitchFamily="34" charset="0"/>
                <a:ea typeface="Tahoma" panose="020B0604030504040204" pitchFamily="34" charset="0"/>
                <a:cs typeface="Tahoma" panose="020B0604030504040204" pitchFamily="34" charset="0"/>
              </a:rPr>
              <a:t> тука биле уште новопристигнатите жители... </a:t>
            </a:r>
            <a:r>
              <a:rPr lang="mk-MK" sz="2000" i="1" dirty="0" smtClean="0">
                <a:latin typeface="Tahoma" panose="020B0604030504040204" pitchFamily="34" charset="0"/>
                <a:ea typeface="Tahoma" panose="020B0604030504040204" pitchFamily="34" charset="0"/>
                <a:cs typeface="Tahoma" panose="020B0604030504040204" pitchFamily="34" charset="0"/>
              </a:rPr>
              <a:t> </a:t>
            </a:r>
            <a:r>
              <a:rPr lang="mk-MK" sz="2000" dirty="0" smtClean="0">
                <a:latin typeface="Tahoma" panose="020B0604030504040204" pitchFamily="34" charset="0"/>
                <a:ea typeface="Tahoma" panose="020B0604030504040204" pitchFamily="34" charset="0"/>
                <a:cs typeface="Tahoma" panose="020B0604030504040204" pitchFamily="34" charset="0"/>
              </a:rPr>
              <a:t>(</a:t>
            </a:r>
            <a:r>
              <a:rPr lang="mk-MK" sz="2000" dirty="0">
                <a:latin typeface="Tahoma" panose="020B0604030504040204" pitchFamily="34" charset="0"/>
                <a:ea typeface="Tahoma" panose="020B0604030504040204" pitchFamily="34" charset="0"/>
                <a:cs typeface="Tahoma" panose="020B0604030504040204" pitchFamily="34" charset="0"/>
              </a:rPr>
              <a:t>214)</a:t>
            </a:r>
            <a:endParaRPr lang="en-US" sz="20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mk-MK"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6145503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3541866" y="155448"/>
            <a:ext cx="8720238" cy="6702552"/>
          </a:xfrm>
        </p:spPr>
        <p:txBody>
          <a:bodyPr>
            <a:normAutofit lnSpcReduction="10000"/>
          </a:bodyPr>
          <a:lstStyle/>
          <a:p>
            <a:pPr marL="0" indent="0">
              <a:buNone/>
            </a:pPr>
            <a:r>
              <a:rPr lang="mk-MK" b="1" dirty="0" smtClean="0">
                <a:latin typeface="Tahoma" panose="020B0604030504040204" pitchFamily="34" charset="0"/>
                <a:ea typeface="Tahoma" panose="020B0604030504040204" pitchFamily="34" charset="0"/>
                <a:cs typeface="Tahoma" panose="020B0604030504040204" pitchFamily="34" charset="0"/>
              </a:rPr>
              <a:t>3. </a:t>
            </a:r>
            <a:r>
              <a:rPr lang="mk-MK" b="1" dirty="0">
                <a:latin typeface="Tahoma" panose="020B0604030504040204" pitchFamily="34" charset="0"/>
                <a:ea typeface="Tahoma" panose="020B0604030504040204" pitchFamily="34" charset="0"/>
                <a:cs typeface="Tahoma" panose="020B0604030504040204" pitchFamily="34" charset="0"/>
              </a:rPr>
              <a:t>Лексика</a:t>
            </a:r>
            <a:r>
              <a:rPr lang="mk-MK" dirty="0">
                <a:latin typeface="Tahoma" panose="020B0604030504040204" pitchFamily="34" charset="0"/>
                <a:ea typeface="Tahoma" panose="020B0604030504040204" pitchFamily="34" charset="0"/>
                <a:cs typeface="Tahoma" panose="020B0604030504040204" pitchFamily="34" charset="0"/>
              </a:rPr>
              <a:t> </a:t>
            </a:r>
            <a:endParaRPr lang="mk-MK"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mk-MK"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1900" dirty="0" smtClean="0">
                <a:latin typeface="Tahoma" panose="020B0604030504040204" pitchFamily="34" charset="0"/>
                <a:ea typeface="Tahoma" panose="020B0604030504040204" pitchFamily="34" charset="0"/>
                <a:cs typeface="Tahoma" panose="020B0604030504040204" pitchFamily="34" charset="0"/>
              </a:rPr>
              <a:t>а</a:t>
            </a:r>
            <a:r>
              <a:rPr lang="mk-MK" sz="1900" dirty="0">
                <a:latin typeface="Tahoma" panose="020B0604030504040204" pitchFamily="34" charset="0"/>
                <a:ea typeface="Tahoma" panose="020B0604030504040204" pitchFamily="34" charset="0"/>
                <a:cs typeface="Tahoma" panose="020B0604030504040204" pitchFamily="34" charset="0"/>
              </a:rPr>
              <a:t>) </a:t>
            </a:r>
            <a:r>
              <a:rPr lang="mk-MK" sz="1900" i="1" dirty="0">
                <a:latin typeface="Tahoma" panose="020B0604030504040204" pitchFamily="34" charset="0"/>
                <a:ea typeface="Tahoma" panose="020B0604030504040204" pitchFamily="34" charset="0"/>
                <a:cs typeface="Tahoma" panose="020B0604030504040204" pitchFamily="34" charset="0"/>
              </a:rPr>
              <a:t>Полјаците и Грците, главните меѓународни проектанти на Основниот урбанистички план на Скопје, со поддршка на</a:t>
            </a:r>
            <a:r>
              <a:rPr lang="mk-MK" sz="1900" b="1" i="1" dirty="0">
                <a:latin typeface="Tahoma" panose="020B0604030504040204" pitchFamily="34" charset="0"/>
                <a:ea typeface="Tahoma" panose="020B0604030504040204" pitchFamily="34" charset="0"/>
                <a:cs typeface="Tahoma" panose="020B0604030504040204" pitchFamily="34" charset="0"/>
              </a:rPr>
              <a:t> локалните </a:t>
            </a:r>
            <a:r>
              <a:rPr lang="mk-MK" sz="1900" i="1" dirty="0">
                <a:latin typeface="Tahoma" panose="020B0604030504040204" pitchFamily="34" charset="0"/>
                <a:ea typeface="Tahoma" panose="020B0604030504040204" pitchFamily="34" charset="0"/>
                <a:cs typeface="Tahoma" panose="020B0604030504040204" pitchFamily="34" charset="0"/>
              </a:rPr>
              <a:t>стручњаци од ЗУАС, требало да создадат основа за градење делотворен и </a:t>
            </a:r>
            <a:r>
              <a:rPr lang="mk-MK" sz="1900" b="1" i="1" dirty="0">
                <a:latin typeface="Tahoma" panose="020B0604030504040204" pitchFamily="34" charset="0"/>
                <a:ea typeface="Tahoma" panose="020B0604030504040204" pitchFamily="34" charset="0"/>
                <a:cs typeface="Tahoma" panose="020B0604030504040204" pitchFamily="34" charset="0"/>
              </a:rPr>
              <a:t>ефективно</a:t>
            </a:r>
            <a:r>
              <a:rPr lang="mk-MK" sz="1900" i="1" dirty="0">
                <a:latin typeface="Tahoma" panose="020B0604030504040204" pitchFamily="34" charset="0"/>
                <a:ea typeface="Tahoma" panose="020B0604030504040204" pitchFamily="34" charset="0"/>
                <a:cs typeface="Tahoma" panose="020B0604030504040204" pitchFamily="34" charset="0"/>
              </a:rPr>
              <a:t> </a:t>
            </a:r>
            <a:r>
              <a:rPr lang="mk-MK" sz="1900" b="1" i="1" dirty="0">
                <a:latin typeface="Tahoma" panose="020B0604030504040204" pitchFamily="34" charset="0"/>
                <a:ea typeface="Tahoma" panose="020B0604030504040204" pitchFamily="34" charset="0"/>
                <a:cs typeface="Tahoma" panose="020B0604030504040204" pitchFamily="34" charset="0"/>
              </a:rPr>
              <a:t>функционален</a:t>
            </a:r>
            <a:r>
              <a:rPr lang="mk-MK" sz="1900" i="1" dirty="0">
                <a:latin typeface="Tahoma" panose="020B0604030504040204" pitchFamily="34" charset="0"/>
                <a:ea typeface="Tahoma" panose="020B0604030504040204" pitchFamily="34" charset="0"/>
                <a:cs typeface="Tahoma" panose="020B0604030504040204" pitchFamily="34" charset="0"/>
              </a:rPr>
              <a:t> град, пријатен за живот за околу и педесет илјади жители во </a:t>
            </a:r>
            <a:r>
              <a:rPr lang="mk-MK" sz="1900" b="1" i="1" dirty="0">
                <a:latin typeface="Tahoma" panose="020B0604030504040204" pitchFamily="34" charset="0"/>
                <a:ea typeface="Tahoma" panose="020B0604030504040204" pitchFamily="34" charset="0"/>
                <a:cs typeface="Tahoma" panose="020B0604030504040204" pitchFamily="34" charset="0"/>
              </a:rPr>
              <a:t>перспектива</a:t>
            </a:r>
            <a:r>
              <a:rPr lang="mk-MK" sz="1900" i="1" dirty="0">
                <a:latin typeface="Tahoma" panose="020B0604030504040204" pitchFamily="34" charset="0"/>
                <a:ea typeface="Tahoma" panose="020B0604030504040204" pitchFamily="34" charset="0"/>
                <a:cs typeface="Tahoma" panose="020B0604030504040204" pitchFamily="34" charset="0"/>
              </a:rPr>
              <a:t> на најблиските петнаесет години. </a:t>
            </a:r>
            <a:r>
              <a:rPr lang="mk-MK" sz="1900" dirty="0">
                <a:latin typeface="Tahoma" panose="020B0604030504040204" pitchFamily="34" charset="0"/>
                <a:ea typeface="Tahoma" panose="020B0604030504040204" pitchFamily="34" charset="0"/>
                <a:cs typeface="Tahoma" panose="020B0604030504040204" pitchFamily="34" charset="0"/>
              </a:rPr>
              <a:t>(170)  </a:t>
            </a:r>
            <a:endParaRPr lang="mk-MK" sz="19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9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1900" dirty="0">
                <a:latin typeface="Tahoma" panose="020B0604030504040204" pitchFamily="34" charset="0"/>
                <a:ea typeface="Tahoma" panose="020B0604030504040204" pitchFamily="34" charset="0"/>
                <a:cs typeface="Tahoma" panose="020B0604030504040204" pitchFamily="34" charset="0"/>
              </a:rPr>
              <a:t>б) </a:t>
            </a:r>
            <a:r>
              <a:rPr lang="mk-MK" sz="1900" i="1" dirty="0">
                <a:latin typeface="Tahoma" panose="020B0604030504040204" pitchFamily="34" charset="0"/>
                <a:ea typeface="Tahoma" panose="020B0604030504040204" pitchFamily="34" charset="0"/>
                <a:cs typeface="Tahoma" panose="020B0604030504040204" pitchFamily="34" charset="0"/>
              </a:rPr>
              <a:t>Ќе стане </a:t>
            </a:r>
            <a:r>
              <a:rPr lang="mk-MK" sz="1900" b="1" i="1" dirty="0">
                <a:latin typeface="Tahoma" panose="020B0604030504040204" pitchFamily="34" charset="0"/>
                <a:ea typeface="Tahoma" panose="020B0604030504040204" pitchFamily="34" charset="0"/>
                <a:cs typeface="Tahoma" panose="020B0604030504040204" pitchFamily="34" charset="0"/>
              </a:rPr>
              <a:t>архитект конзерватор</a:t>
            </a:r>
            <a:r>
              <a:rPr lang="mk-MK" sz="1900" i="1" dirty="0">
                <a:latin typeface="Tahoma" panose="020B0604030504040204" pitchFamily="34" charset="0"/>
                <a:ea typeface="Tahoma" panose="020B0604030504040204" pitchFamily="34" charset="0"/>
                <a:cs typeface="Tahoma" panose="020B0604030504040204" pitchFamily="34" charset="0"/>
              </a:rPr>
              <a:t>, чија специјалност ќе биде спасувањето споменици, особено оние што се наоѓаат во безнадежна состојба.</a:t>
            </a:r>
            <a:r>
              <a:rPr lang="mk-MK" sz="1900" dirty="0">
                <a:latin typeface="Tahoma" panose="020B0604030504040204" pitchFamily="34" charset="0"/>
                <a:ea typeface="Tahoma" panose="020B0604030504040204" pitchFamily="34" charset="0"/>
                <a:cs typeface="Tahoma" panose="020B0604030504040204" pitchFamily="34" charset="0"/>
              </a:rPr>
              <a:t> (267</a:t>
            </a:r>
            <a:r>
              <a:rPr lang="mk-MK" sz="1900" dirty="0" smtClean="0">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US" sz="19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1900" dirty="0">
                <a:latin typeface="Tahoma" panose="020B0604030504040204" pitchFamily="34" charset="0"/>
                <a:ea typeface="Tahoma" panose="020B0604030504040204" pitchFamily="34" charset="0"/>
                <a:cs typeface="Tahoma" panose="020B0604030504040204" pitchFamily="34" charset="0"/>
              </a:rPr>
              <a:t>в) </a:t>
            </a:r>
            <a:r>
              <a:rPr lang="mk-MK" sz="1900" i="1" dirty="0">
                <a:latin typeface="Tahoma" panose="020B0604030504040204" pitchFamily="34" charset="0"/>
                <a:ea typeface="Tahoma" panose="020B0604030504040204" pitchFamily="34" charset="0"/>
                <a:cs typeface="Tahoma" panose="020B0604030504040204" pitchFamily="34" charset="0"/>
              </a:rPr>
              <a:t>Макетата </a:t>
            </a:r>
            <a:r>
              <a:rPr lang="mk-MK" sz="1900" b="1" i="1" dirty="0">
                <a:latin typeface="Tahoma" panose="020B0604030504040204" pitchFamily="34" charset="0"/>
                <a:ea typeface="Tahoma" panose="020B0604030504040204" pitchFamily="34" charset="0"/>
                <a:cs typeface="Tahoma" panose="020B0604030504040204" pitchFamily="34" charset="0"/>
              </a:rPr>
              <a:t>е бонбона</a:t>
            </a:r>
            <a:r>
              <a:rPr lang="mk-MK" sz="1900" i="1" dirty="0">
                <a:latin typeface="Tahoma" panose="020B0604030504040204" pitchFamily="34" charset="0"/>
                <a:ea typeface="Tahoma" panose="020B0604030504040204" pitchFamily="34" charset="0"/>
                <a:cs typeface="Tahoma" panose="020B0604030504040204" pitchFamily="34" charset="0"/>
              </a:rPr>
              <a:t>! </a:t>
            </a:r>
            <a:r>
              <a:rPr lang="mk-MK" sz="1900" dirty="0">
                <a:latin typeface="Tahoma" panose="020B0604030504040204" pitchFamily="34" charset="0"/>
                <a:ea typeface="Tahoma" panose="020B0604030504040204" pitchFamily="34" charset="0"/>
                <a:cs typeface="Tahoma" panose="020B0604030504040204" pitchFamily="34" charset="0"/>
              </a:rPr>
              <a:t>(308</a:t>
            </a:r>
            <a:r>
              <a:rPr lang="mk-MK" sz="1900" dirty="0" smtClean="0">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US" sz="19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1900" dirty="0">
                <a:latin typeface="Tahoma" panose="020B0604030504040204" pitchFamily="34" charset="0"/>
                <a:ea typeface="Tahoma" panose="020B0604030504040204" pitchFamily="34" charset="0"/>
                <a:cs typeface="Tahoma" panose="020B0604030504040204" pitchFamily="34" charset="0"/>
              </a:rPr>
              <a:t>г) </a:t>
            </a:r>
            <a:r>
              <a:rPr lang="en-US" sz="1900" b="1" i="1" dirty="0" err="1">
                <a:latin typeface="Tahoma" panose="020B0604030504040204" pitchFamily="34" charset="0"/>
                <a:ea typeface="Tahoma" panose="020B0604030504040204" pitchFamily="34" charset="0"/>
                <a:cs typeface="Tahoma" panose="020B0604030504040204" pitchFamily="34" charset="0"/>
              </a:rPr>
              <a:t>Ars</a:t>
            </a:r>
            <a:r>
              <a:rPr lang="en-US" sz="1900" b="1" i="1" dirty="0">
                <a:latin typeface="Tahoma" panose="020B0604030504040204" pitchFamily="34" charset="0"/>
                <a:ea typeface="Tahoma" panose="020B0604030504040204" pitchFamily="34" charset="0"/>
                <a:cs typeface="Tahoma" panose="020B0604030504040204" pitchFamily="34" charset="0"/>
              </a:rPr>
              <a:t> longa, vita brevis</a:t>
            </a:r>
            <a:r>
              <a:rPr lang="en-US" sz="1900" i="1" dirty="0">
                <a:latin typeface="Tahoma" panose="020B0604030504040204" pitchFamily="34" charset="0"/>
                <a:ea typeface="Tahoma" panose="020B0604030504040204" pitchFamily="34" charset="0"/>
                <a:cs typeface="Tahoma" panose="020B0604030504040204" pitchFamily="34" charset="0"/>
              </a:rPr>
              <a:t> </a:t>
            </a:r>
            <a:r>
              <a:rPr lang="mk-MK" sz="1900" i="1" dirty="0">
                <a:latin typeface="Tahoma" panose="020B0604030504040204" pitchFamily="34" charset="0"/>
                <a:ea typeface="Tahoma" panose="020B0604030504040204" pitchFamily="34" charset="0"/>
                <a:cs typeface="Tahoma" panose="020B0604030504040204" pitchFamily="34" charset="0"/>
              </a:rPr>
              <a:t>– ова милувал да го повторува Збигњев Маковски. </a:t>
            </a:r>
            <a:r>
              <a:rPr lang="mk-MK" sz="1900" dirty="0">
                <a:latin typeface="Tahoma" panose="020B0604030504040204" pitchFamily="34" charset="0"/>
                <a:ea typeface="Tahoma" panose="020B0604030504040204" pitchFamily="34" charset="0"/>
                <a:cs typeface="Tahoma" panose="020B0604030504040204" pitchFamily="34" charset="0"/>
              </a:rPr>
              <a:t>(365</a:t>
            </a:r>
            <a:r>
              <a:rPr lang="mk-MK" sz="1900" dirty="0" smtClean="0">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US" sz="19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1900" dirty="0">
                <a:latin typeface="Tahoma" panose="020B0604030504040204" pitchFamily="34" charset="0"/>
                <a:ea typeface="Tahoma" panose="020B0604030504040204" pitchFamily="34" charset="0"/>
                <a:cs typeface="Tahoma" panose="020B0604030504040204" pitchFamily="34" charset="0"/>
              </a:rPr>
              <a:t>д) </a:t>
            </a:r>
            <a:r>
              <a:rPr lang="mk-MK" sz="1900" b="1" i="1" dirty="0">
                <a:latin typeface="Tahoma" panose="020B0604030504040204" pitchFamily="34" charset="0"/>
                <a:ea typeface="Tahoma" panose="020B0604030504040204" pitchFamily="34" charset="0"/>
                <a:cs typeface="Tahoma" panose="020B0604030504040204" pitchFamily="34" charset="0"/>
              </a:rPr>
              <a:t>Интересно</a:t>
            </a:r>
            <a:r>
              <a:rPr lang="mk-MK" sz="1900" i="1" dirty="0">
                <a:latin typeface="Tahoma" panose="020B0604030504040204" pitchFamily="34" charset="0"/>
                <a:ea typeface="Tahoma" panose="020B0604030504040204" pitchFamily="34" charset="0"/>
                <a:cs typeface="Tahoma" panose="020B0604030504040204" pitchFamily="34" charset="0"/>
              </a:rPr>
              <a:t>, Варшава што се кревала од руините, динамична, модерна, во детали ја познавале македонските студенти што го изучувале полскиот јазик. </a:t>
            </a:r>
            <a:r>
              <a:rPr lang="mk-MK" sz="1900" dirty="0">
                <a:latin typeface="Tahoma" panose="020B0604030504040204" pitchFamily="34" charset="0"/>
                <a:ea typeface="Tahoma" panose="020B0604030504040204" pitchFamily="34" charset="0"/>
                <a:cs typeface="Tahoma" panose="020B0604030504040204" pitchFamily="34" charset="0"/>
              </a:rPr>
              <a:t>(127)</a:t>
            </a:r>
            <a:r>
              <a:rPr lang="mk-MK" sz="1900" i="1" dirty="0">
                <a:latin typeface="Tahoma" panose="020B0604030504040204" pitchFamily="34" charset="0"/>
                <a:ea typeface="Tahoma" panose="020B0604030504040204" pitchFamily="34" charset="0"/>
                <a:cs typeface="Tahoma" panose="020B0604030504040204" pitchFamily="34" charset="0"/>
              </a:rPr>
              <a:t> </a:t>
            </a:r>
            <a:endParaRPr lang="en-US" sz="19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1900" dirty="0">
                <a:latin typeface="Tahoma" panose="020B0604030504040204" pitchFamily="34" charset="0"/>
                <a:ea typeface="Tahoma" panose="020B0604030504040204" pitchFamily="34" charset="0"/>
                <a:cs typeface="Tahoma" panose="020B0604030504040204" pitchFamily="34" charset="0"/>
              </a:rPr>
              <a:t> </a:t>
            </a:r>
            <a:r>
              <a:rPr lang="mk-MK" sz="1900" dirty="0" smtClean="0">
                <a:latin typeface="Tahoma" panose="020B0604030504040204" pitchFamily="34" charset="0"/>
                <a:ea typeface="Tahoma" panose="020B0604030504040204" pitchFamily="34" charset="0"/>
                <a:cs typeface="Tahoma" panose="020B0604030504040204" pitchFamily="34" charset="0"/>
              </a:rPr>
              <a:t>  </a:t>
            </a:r>
            <a:r>
              <a:rPr lang="mk-MK" sz="1900" b="1" i="1" dirty="0" smtClean="0">
                <a:latin typeface="Tahoma" panose="020B0604030504040204" pitchFamily="34" charset="0"/>
                <a:ea typeface="Tahoma" panose="020B0604030504040204" pitchFamily="34" charset="0"/>
                <a:cs typeface="Tahoma" panose="020B0604030504040204" pitchFamily="34" charset="0"/>
              </a:rPr>
              <a:t>За </a:t>
            </a:r>
            <a:r>
              <a:rPr lang="mk-MK" sz="1900" b="1" i="1" dirty="0">
                <a:latin typeface="Tahoma" panose="020B0604030504040204" pitchFamily="34" charset="0"/>
                <a:ea typeface="Tahoma" panose="020B0604030504040204" pitchFamily="34" charset="0"/>
                <a:cs typeface="Tahoma" panose="020B0604030504040204" pitchFamily="34" charset="0"/>
              </a:rPr>
              <a:t>волја на вистината</a:t>
            </a:r>
            <a:r>
              <a:rPr lang="mk-MK" sz="1900" i="1" dirty="0">
                <a:latin typeface="Tahoma" panose="020B0604030504040204" pitchFamily="34" charset="0"/>
                <a:ea typeface="Tahoma" panose="020B0604030504040204" pitchFamily="34" charset="0"/>
                <a:cs typeface="Tahoma" panose="020B0604030504040204" pitchFamily="34" charset="0"/>
              </a:rPr>
              <a:t>, работните услови во палатата беа просечни. </a:t>
            </a:r>
            <a:r>
              <a:rPr lang="mk-MK" sz="1900" dirty="0">
                <a:latin typeface="Tahoma" panose="020B0604030504040204" pitchFamily="34" charset="0"/>
                <a:ea typeface="Tahoma" panose="020B0604030504040204" pitchFamily="34" charset="0"/>
                <a:cs typeface="Tahoma" panose="020B0604030504040204" pitchFamily="34" charset="0"/>
              </a:rPr>
              <a:t>(141)</a:t>
            </a:r>
            <a:endParaRPr lang="en-US" sz="19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39363863"/>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3529584" y="932688"/>
            <a:ext cx="8531352" cy="6702552"/>
          </a:xfrm>
        </p:spPr>
        <p:txBody>
          <a:bodyPr>
            <a:normAutofit/>
          </a:bodyPr>
          <a:lstStyle/>
          <a:p>
            <a:endParaRPr lang="mk-MK" b="1" dirty="0" smtClean="0">
              <a:latin typeface="Tahoma" panose="020B0604030504040204" pitchFamily="34" charset="0"/>
              <a:ea typeface="Tahoma" panose="020B0604030504040204" pitchFamily="34" charset="0"/>
              <a:cs typeface="Tahoma" panose="020B0604030504040204" pitchFamily="34" charset="0"/>
            </a:endParaRPr>
          </a:p>
          <a:p>
            <a:endParaRPr lang="mk-MK" b="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mk-MK" b="1" dirty="0" smtClean="0">
                <a:latin typeface="Tahoma" panose="020B0604030504040204" pitchFamily="34" charset="0"/>
                <a:ea typeface="Tahoma" panose="020B0604030504040204" pitchFamily="34" charset="0"/>
                <a:cs typeface="Tahoma" panose="020B0604030504040204" pitchFamily="34" charset="0"/>
              </a:rPr>
              <a:t>4. Врзан </a:t>
            </a:r>
            <a:r>
              <a:rPr lang="mk-MK" b="1" dirty="0">
                <a:latin typeface="Tahoma" panose="020B0604030504040204" pitchFamily="34" charset="0"/>
                <a:ea typeface="Tahoma" panose="020B0604030504040204" pitchFamily="34" charset="0"/>
                <a:cs typeface="Tahoma" panose="020B0604030504040204" pitchFamily="34" charset="0"/>
              </a:rPr>
              <a:t>текст </a:t>
            </a:r>
            <a:endParaRPr lang="mk-MK" b="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mk-MK" b="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mk-MK" b="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mk-MK" i="1" dirty="0" smtClean="0">
                <a:latin typeface="Tahoma" panose="020B0604030504040204" pitchFamily="34" charset="0"/>
                <a:ea typeface="Tahoma" panose="020B0604030504040204" pitchFamily="34" charset="0"/>
                <a:cs typeface="Tahoma" panose="020B0604030504040204" pitchFamily="34" charset="0"/>
              </a:rPr>
              <a:t>Чуван </a:t>
            </a:r>
            <a:r>
              <a:rPr lang="mk-MK" i="1" dirty="0">
                <a:latin typeface="Tahoma" panose="020B0604030504040204" pitchFamily="34" charset="0"/>
                <a:ea typeface="Tahoma" panose="020B0604030504040204" pitchFamily="34" charset="0"/>
                <a:cs typeface="Tahoma" panose="020B0604030504040204" pitchFamily="34" charset="0"/>
              </a:rPr>
              <a:t>55 (!) години, сега се покажа како </a:t>
            </a:r>
            <a:r>
              <a:rPr lang="mk-MK" b="1" i="1" dirty="0">
                <a:latin typeface="Tahoma" panose="020B0604030504040204" pitchFamily="34" charset="0"/>
                <a:ea typeface="Tahoma" panose="020B0604030504040204" pitchFamily="34" charset="0"/>
                <a:cs typeface="Tahoma" panose="020B0604030504040204" pitchFamily="34" charset="0"/>
              </a:rPr>
              <a:t>ценет</a:t>
            </a:r>
            <a:r>
              <a:rPr lang="mk-MK" i="1" dirty="0">
                <a:latin typeface="Tahoma" panose="020B0604030504040204" pitchFamily="34" charset="0"/>
                <a:ea typeface="Tahoma" panose="020B0604030504040204" pitchFamily="34" charset="0"/>
                <a:cs typeface="Tahoma" panose="020B0604030504040204" pitchFamily="34" charset="0"/>
              </a:rPr>
              <a:t> извор на информации. </a:t>
            </a:r>
            <a:r>
              <a:rPr lang="mk-MK" b="1" i="1" dirty="0">
                <a:latin typeface="Tahoma" panose="020B0604030504040204" pitchFamily="34" charset="0"/>
                <a:ea typeface="Tahoma" panose="020B0604030504040204" pitchFamily="34" charset="0"/>
                <a:cs typeface="Tahoma" panose="020B0604030504040204" pitchFamily="34" charset="0"/>
              </a:rPr>
              <a:t>Бесценет</a:t>
            </a:r>
            <a:r>
              <a:rPr lang="mk-MK" i="1" dirty="0">
                <a:latin typeface="Tahoma" panose="020B0604030504040204" pitchFamily="34" charset="0"/>
                <a:ea typeface="Tahoma" panose="020B0604030504040204" pitchFamily="34" charset="0"/>
                <a:cs typeface="Tahoma" panose="020B0604030504040204" pitchFamily="34" charset="0"/>
              </a:rPr>
              <a:t>, бидејќи од прва рака и сосем приватно ги опишува тие необични мигови на искрен и обичен начин. </a:t>
            </a:r>
            <a:r>
              <a:rPr lang="mk-MK" b="1" i="1" dirty="0">
                <a:latin typeface="Tahoma" panose="020B0604030504040204" pitchFamily="34" charset="0"/>
                <a:ea typeface="Tahoma" panose="020B0604030504040204" pitchFamily="34" charset="0"/>
                <a:cs typeface="Tahoma" panose="020B0604030504040204" pitchFamily="34" charset="0"/>
              </a:rPr>
              <a:t>Уникатен</a:t>
            </a:r>
            <a:r>
              <a:rPr lang="mk-MK" i="1" dirty="0">
                <a:latin typeface="Tahoma" panose="020B0604030504040204" pitchFamily="34" charset="0"/>
                <a:ea typeface="Tahoma" panose="020B0604030504040204" pitchFamily="34" charset="0"/>
                <a:cs typeface="Tahoma" panose="020B0604030504040204" pitchFamily="34" charset="0"/>
              </a:rPr>
              <a:t> споменар од патувањето до Скопје. </a:t>
            </a:r>
            <a:r>
              <a:rPr lang="mk-MK" dirty="0">
                <a:latin typeface="Tahoma" panose="020B0604030504040204" pitchFamily="34" charset="0"/>
                <a:ea typeface="Tahoma" panose="020B0604030504040204" pitchFamily="34" charset="0"/>
                <a:cs typeface="Tahoma" panose="020B0604030504040204" pitchFamily="34" charset="0"/>
              </a:rPr>
              <a:t>(99)</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3927189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4090507" y="804672"/>
            <a:ext cx="7454077" cy="5414013"/>
          </a:xfrm>
        </p:spPr>
        <p:txBody>
          <a:bodyPr>
            <a:normAutofit/>
          </a:bodyPr>
          <a:lstStyle/>
          <a:p>
            <a:pPr marL="0" indent="0">
              <a:lnSpc>
                <a:spcPct val="100000"/>
              </a:lnSpc>
              <a:buNone/>
            </a:pPr>
            <a:endParaRPr lang="mk-MK" dirty="0" smtClean="0">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None/>
            </a:pPr>
            <a:endParaRPr lang="mk-MK" dirty="0" smtClean="0">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None/>
            </a:pPr>
            <a:endParaRPr lang="mk-MK" dirty="0" smtClean="0">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None/>
            </a:pPr>
            <a:endParaRPr lang="mk-MK" dirty="0">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None/>
            </a:pPr>
            <a:r>
              <a:rPr lang="mk-MK" b="1" dirty="0" smtClean="0">
                <a:latin typeface="Tahoma" panose="020B0604030504040204" pitchFamily="34" charset="0"/>
                <a:ea typeface="Tahoma" panose="020B0604030504040204" pitchFamily="34" charset="0"/>
                <a:cs typeface="Tahoma" panose="020B0604030504040204" pitchFamily="34" charset="0"/>
              </a:rPr>
              <a:t>Тема на излагањето</a:t>
            </a:r>
          </a:p>
          <a:p>
            <a:pPr>
              <a:lnSpc>
                <a:spcPct val="100000"/>
              </a:lnSpc>
            </a:pPr>
            <a:r>
              <a:rPr lang="mk-MK" dirty="0" smtClean="0">
                <a:latin typeface="Tahoma" panose="020B0604030504040204" pitchFamily="34" charset="0"/>
                <a:ea typeface="Tahoma" panose="020B0604030504040204" pitchFamily="34" charset="0"/>
                <a:cs typeface="Tahoma" panose="020B0604030504040204" pitchFamily="34" charset="0"/>
              </a:rPr>
              <a:t>стилските вредности на јазикот на наративот во книгата </a:t>
            </a:r>
            <a:r>
              <a:rPr lang="mk-MK" i="1" dirty="0" smtClean="0">
                <a:latin typeface="Tahoma" panose="020B0604030504040204" pitchFamily="34" charset="0"/>
                <a:ea typeface="Tahoma" panose="020B0604030504040204" pitchFamily="34" charset="0"/>
                <a:cs typeface="Tahoma" panose="020B0604030504040204" pitchFamily="34" charset="0"/>
              </a:rPr>
              <a:t>Варшава го исцртува Скопје</a:t>
            </a:r>
            <a:r>
              <a:rPr lang="mk-MK" dirty="0" smtClean="0">
                <a:latin typeface="Tahoma" panose="020B0604030504040204" pitchFamily="34" charset="0"/>
                <a:ea typeface="Tahoma" panose="020B0604030504040204" pitchFamily="34" charset="0"/>
                <a:cs typeface="Tahoma" panose="020B0604030504040204" pitchFamily="34" charset="0"/>
              </a:rPr>
              <a:t> </a:t>
            </a:r>
          </a:p>
          <a:p>
            <a:pPr>
              <a:lnSpc>
                <a:spcPct val="100000"/>
              </a:lnSpc>
            </a:pPr>
            <a:r>
              <a:rPr lang="mk-MK" dirty="0" smtClean="0">
                <a:latin typeface="Tahoma" panose="020B0604030504040204" pitchFamily="34" charset="0"/>
                <a:ea typeface="Tahoma" panose="020B0604030504040204" pitchFamily="34" charset="0"/>
                <a:cs typeface="Tahoma" panose="020B0604030504040204" pitchFamily="34" charset="0"/>
              </a:rPr>
              <a:t>документарната граѓа во наративот</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94233190"/>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3529584" y="932688"/>
            <a:ext cx="8531352" cy="6702552"/>
          </a:xfrm>
        </p:spPr>
        <p:txBody>
          <a:bodyPr>
            <a:normAutofit/>
          </a:bodyPr>
          <a:lstStyle/>
          <a:p>
            <a:endParaRPr lang="mk-MK" b="1" dirty="0" smtClean="0">
              <a:latin typeface="Tahoma" panose="020B0604030504040204" pitchFamily="34" charset="0"/>
              <a:ea typeface="Tahoma" panose="020B0604030504040204" pitchFamily="34" charset="0"/>
              <a:cs typeface="Tahoma" panose="020B0604030504040204" pitchFamily="34" charset="0"/>
            </a:endParaRPr>
          </a:p>
          <a:p>
            <a:endParaRPr lang="mk-MK" b="1" dirty="0" smtClean="0">
              <a:latin typeface="Tahoma" panose="020B0604030504040204" pitchFamily="34" charset="0"/>
              <a:ea typeface="Tahoma" panose="020B0604030504040204" pitchFamily="34" charset="0"/>
              <a:cs typeface="Tahoma" panose="020B0604030504040204" pitchFamily="34" charset="0"/>
            </a:endParaRPr>
          </a:p>
          <a:p>
            <a:endParaRPr lang="mk-MK" b="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mk-MK" b="1" dirty="0">
                <a:latin typeface="Tahoma" panose="020B0604030504040204" pitchFamily="34" charset="0"/>
                <a:ea typeface="Tahoma" panose="020B0604030504040204" pitchFamily="34" charset="0"/>
                <a:cs typeface="Tahoma" panose="020B0604030504040204" pitchFamily="34" charset="0"/>
              </a:rPr>
              <a:t>5</a:t>
            </a:r>
            <a:r>
              <a:rPr lang="mk-MK" b="1" dirty="0" smtClean="0">
                <a:latin typeface="Tahoma" panose="020B0604030504040204" pitchFamily="34" charset="0"/>
                <a:ea typeface="Tahoma" panose="020B0604030504040204" pitchFamily="34" charset="0"/>
                <a:cs typeface="Tahoma" panose="020B0604030504040204" pitchFamily="34" charset="0"/>
              </a:rPr>
              <a:t>. Правопис</a:t>
            </a:r>
            <a:r>
              <a:rPr lang="mk-MK" dirty="0" smtClean="0">
                <a:latin typeface="Tahoma" panose="020B0604030504040204" pitchFamily="34" charset="0"/>
                <a:ea typeface="Tahoma" panose="020B0604030504040204" pitchFamily="34" charset="0"/>
                <a:cs typeface="Tahoma" panose="020B0604030504040204" pitchFamily="34" charset="0"/>
              </a:rPr>
              <a:t> </a:t>
            </a:r>
          </a:p>
          <a:p>
            <a:pPr marL="0" indent="0">
              <a:buNone/>
            </a:pPr>
            <a:endParaRPr lang="mk-MK" dirty="0"/>
          </a:p>
          <a:p>
            <a:pPr marL="0" indent="0">
              <a:buNone/>
            </a:pPr>
            <a:r>
              <a:rPr lang="mk-MK" dirty="0" smtClean="0">
                <a:latin typeface="Tahoma" panose="020B0604030504040204" pitchFamily="34" charset="0"/>
                <a:ea typeface="Tahoma" panose="020B0604030504040204" pitchFamily="34" charset="0"/>
                <a:cs typeface="Tahoma" panose="020B0604030504040204" pitchFamily="34" charset="0"/>
              </a:rPr>
              <a:t>а</a:t>
            </a:r>
            <a:r>
              <a:rPr lang="mk-MK" dirty="0">
                <a:latin typeface="Tahoma" panose="020B0604030504040204" pitchFamily="34" charset="0"/>
                <a:ea typeface="Tahoma" panose="020B0604030504040204" pitchFamily="34" charset="0"/>
                <a:cs typeface="Tahoma" panose="020B0604030504040204" pitchFamily="34" charset="0"/>
              </a:rPr>
              <a:t>) </a:t>
            </a:r>
            <a:r>
              <a:rPr lang="mk-MK" i="1" dirty="0">
                <a:latin typeface="Tahoma" panose="020B0604030504040204" pitchFamily="34" charset="0"/>
                <a:ea typeface="Tahoma" panose="020B0604030504040204" pitchFamily="34" charset="0"/>
                <a:cs typeface="Tahoma" panose="020B0604030504040204" pitchFamily="34" charset="0"/>
              </a:rPr>
              <a:t>На конкурсот пристигнале дури педесет проекти – рекорд во тие години! </a:t>
            </a:r>
            <a:r>
              <a:rPr lang="mk-MK" dirty="0">
                <a:latin typeface="Tahoma" panose="020B0604030504040204" pitchFamily="34" charset="0"/>
                <a:ea typeface="Tahoma" panose="020B0604030504040204" pitchFamily="34" charset="0"/>
                <a:cs typeface="Tahoma" panose="020B0604030504040204" pitchFamily="34" charset="0"/>
              </a:rPr>
              <a:t>(145) </a:t>
            </a:r>
            <a:endParaRPr lang="mk-MK"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dirty="0">
                <a:latin typeface="Tahoma" panose="020B0604030504040204" pitchFamily="34" charset="0"/>
                <a:ea typeface="Tahoma" panose="020B0604030504040204" pitchFamily="34" charset="0"/>
                <a:cs typeface="Tahoma" panose="020B0604030504040204" pitchFamily="34" charset="0"/>
              </a:rPr>
              <a:t>б) </a:t>
            </a:r>
            <a:r>
              <a:rPr lang="mk-MK" i="1" dirty="0">
                <a:latin typeface="Tahoma" panose="020B0604030504040204" pitchFamily="34" charset="0"/>
                <a:ea typeface="Tahoma" panose="020B0604030504040204" pitchFamily="34" charset="0"/>
                <a:cs typeface="Tahoma" panose="020B0604030504040204" pitchFamily="34" charset="0"/>
              </a:rPr>
              <a:t>Чуван 55 (!) години, сега се покажа како ценет извор на информации. </a:t>
            </a:r>
            <a:r>
              <a:rPr lang="mk-MK" dirty="0">
                <a:latin typeface="Tahoma" panose="020B0604030504040204" pitchFamily="34" charset="0"/>
                <a:ea typeface="Tahoma" panose="020B0604030504040204" pitchFamily="34" charset="0"/>
                <a:cs typeface="Tahoma" panose="020B0604030504040204" pitchFamily="34" charset="0"/>
              </a:rPr>
              <a:t>(99)</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83596996"/>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39696" y="5012945"/>
            <a:ext cx="4709160" cy="685800"/>
          </a:xfrm>
        </p:spPr>
        <p:txBody>
          <a:bodyPr>
            <a:normAutofit/>
          </a:bodyPr>
          <a:lstStyle/>
          <a:p>
            <a:r>
              <a:rPr lang="mk-MK" sz="2200" b="1" dirty="0" smtClean="0">
                <a:latin typeface="Tahoma" panose="020B0604030504040204" pitchFamily="34" charset="0"/>
                <a:ea typeface="Tahoma" panose="020B0604030504040204" pitchFamily="34" charset="0"/>
                <a:cs typeface="Tahoma" panose="020B0604030504040204" pitchFamily="34" charset="0"/>
              </a:rPr>
              <a:t>Ви благодарам за вниманието.</a:t>
            </a:r>
            <a:endParaRPr lang="en-US" sz="2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45531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4090507" y="804672"/>
            <a:ext cx="7750973" cy="5414013"/>
          </a:xfrm>
        </p:spPr>
        <p:txBody>
          <a:bodyPr>
            <a:normAutofit/>
          </a:bodyPr>
          <a:lstStyle/>
          <a:p>
            <a:pPr marL="0" indent="0">
              <a:lnSpc>
                <a:spcPct val="100000"/>
              </a:lnSpc>
              <a:buNone/>
            </a:pPr>
            <a:endParaRPr lang="mk-MK" dirty="0" smtClean="0">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None/>
            </a:pPr>
            <a:endParaRPr lang="mk-MK" dirty="0" smtClean="0">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None/>
            </a:pPr>
            <a:endParaRPr lang="mk-MK" dirty="0" smtClean="0">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None/>
            </a:pPr>
            <a:endParaRPr lang="mk-MK" dirty="0" smtClean="0">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None/>
            </a:pPr>
            <a:r>
              <a:rPr lang="mk-MK" b="1" i="1" dirty="0" smtClean="0">
                <a:latin typeface="Tahoma" panose="020B0604030504040204" pitchFamily="34" charset="0"/>
                <a:ea typeface="Tahoma" panose="020B0604030504040204" pitchFamily="34" charset="0"/>
                <a:cs typeface="Tahoma" panose="020B0604030504040204" pitchFamily="34" charset="0"/>
              </a:rPr>
              <a:t>Варшава </a:t>
            </a:r>
            <a:r>
              <a:rPr lang="mk-MK" b="1" i="1" dirty="0">
                <a:latin typeface="Tahoma" panose="020B0604030504040204" pitchFamily="34" charset="0"/>
                <a:ea typeface="Tahoma" panose="020B0604030504040204" pitchFamily="34" charset="0"/>
                <a:cs typeface="Tahoma" panose="020B0604030504040204" pitchFamily="34" charset="0"/>
              </a:rPr>
              <a:t>го </a:t>
            </a:r>
            <a:r>
              <a:rPr lang="mk-MK" b="1" i="1" dirty="0" smtClean="0">
                <a:latin typeface="Tahoma" panose="020B0604030504040204" pitchFamily="34" charset="0"/>
                <a:ea typeface="Tahoma" panose="020B0604030504040204" pitchFamily="34" charset="0"/>
                <a:cs typeface="Tahoma" panose="020B0604030504040204" pitchFamily="34" charset="0"/>
              </a:rPr>
              <a:t>исцртува Скопје</a:t>
            </a:r>
            <a:r>
              <a:rPr lang="mk-MK" b="1" dirty="0" smtClean="0">
                <a:latin typeface="Tahoma" panose="020B0604030504040204" pitchFamily="34" charset="0"/>
                <a:ea typeface="Tahoma" panose="020B0604030504040204" pitchFamily="34" charset="0"/>
                <a:cs typeface="Tahoma" panose="020B0604030504040204" pitchFamily="34" charset="0"/>
              </a:rPr>
              <a:t> </a:t>
            </a:r>
          </a:p>
          <a:p>
            <a:pPr>
              <a:lnSpc>
                <a:spcPct val="100000"/>
              </a:lnSpc>
            </a:pPr>
            <a:r>
              <a:rPr lang="mk-MK" dirty="0" smtClean="0">
                <a:latin typeface="Tahoma" panose="020B0604030504040204" pitchFamily="34" charset="0"/>
                <a:ea typeface="Tahoma" panose="020B0604030504040204" pitchFamily="34" charset="0"/>
                <a:cs typeface="Tahoma" panose="020B0604030504040204" pitchFamily="34" charset="0"/>
              </a:rPr>
              <a:t>комплексен </a:t>
            </a:r>
            <a:r>
              <a:rPr lang="mk-MK" dirty="0">
                <a:latin typeface="Tahoma" panose="020B0604030504040204" pitchFamily="34" charset="0"/>
                <a:ea typeface="Tahoma" panose="020B0604030504040204" pitchFamily="34" charset="0"/>
                <a:cs typeface="Tahoma" panose="020B0604030504040204" pitchFamily="34" charset="0"/>
              </a:rPr>
              <a:t>и истовремено многу инспиративен и предизвикувачки корпус за истражување </a:t>
            </a:r>
            <a:endParaRPr lang="mk-MK" dirty="0" smtClean="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mk-MK" dirty="0" smtClean="0">
                <a:latin typeface="Tahoma" panose="020B0604030504040204" pitchFamily="34" charset="0"/>
                <a:ea typeface="Tahoma" panose="020B0604030504040204" pitchFamily="34" charset="0"/>
                <a:cs typeface="Tahoma" panose="020B0604030504040204" pitchFamily="34" charset="0"/>
              </a:rPr>
              <a:t>литературна репортажа  </a:t>
            </a:r>
          </a:p>
          <a:p>
            <a:pPr marL="0" indent="0">
              <a:lnSpc>
                <a:spcPct val="100000"/>
              </a:lnSpc>
              <a:buNone/>
            </a:pPr>
            <a:r>
              <a:rPr lang="mk-MK" dirty="0" smtClean="0">
                <a:latin typeface="Tahoma" panose="020B0604030504040204" pitchFamily="34" charset="0"/>
                <a:ea typeface="Tahoma" panose="020B0604030504040204" pitchFamily="34" charset="0"/>
                <a:cs typeface="Tahoma" panose="020B0604030504040204" pitchFamily="34" charset="0"/>
              </a:rPr>
              <a:t>   репортажна книжевност</a:t>
            </a:r>
          </a:p>
          <a:p>
            <a:pPr marL="0" indent="0">
              <a:lnSpc>
                <a:spcPct val="100000"/>
              </a:lnSpc>
              <a:buNone/>
            </a:pPr>
            <a:r>
              <a:rPr lang="mk-MK" dirty="0" smtClean="0">
                <a:latin typeface="Tahoma" panose="020B0604030504040204" pitchFamily="34" charset="0"/>
                <a:ea typeface="Tahoma" panose="020B0604030504040204" pitchFamily="34" charset="0"/>
                <a:cs typeface="Tahoma" panose="020B0604030504040204" pitchFamily="34" charset="0"/>
              </a:rPr>
              <a:t>   документарна проза</a:t>
            </a:r>
            <a:endParaRPr lang="mk-MK"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0127506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3685033" y="128016"/>
            <a:ext cx="8394192" cy="6729984"/>
          </a:xfrm>
        </p:spPr>
        <p:txBody>
          <a:bodyPr>
            <a:normAutofit fontScale="92500" lnSpcReduction="10000"/>
          </a:bodyPr>
          <a:lstStyle/>
          <a:p>
            <a:pPr>
              <a:lnSpc>
                <a:spcPct val="100000"/>
              </a:lnSpc>
            </a:pPr>
            <a:endParaRPr lang="mk-MK" sz="2000" b="1" dirty="0" smtClean="0">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None/>
            </a:pPr>
            <a:endParaRPr lang="mk-MK" sz="2000" b="1" dirty="0" smtClean="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mk-MK" b="1" dirty="0">
                <a:latin typeface="Tahoma" panose="020B0604030504040204" pitchFamily="34" charset="0"/>
                <a:ea typeface="Tahoma" panose="020B0604030504040204" pitchFamily="34" charset="0"/>
                <a:cs typeface="Tahoma" panose="020B0604030504040204" pitchFamily="34" charset="0"/>
              </a:rPr>
              <a:t>м</a:t>
            </a:r>
            <a:r>
              <a:rPr lang="mk-MK" b="1" dirty="0" smtClean="0">
                <a:latin typeface="Tahoma" panose="020B0604030504040204" pitchFamily="34" charset="0"/>
                <a:ea typeface="Tahoma" panose="020B0604030504040204" pitchFamily="34" charset="0"/>
                <a:cs typeface="Tahoma" panose="020B0604030504040204" pitchFamily="34" charset="0"/>
              </a:rPr>
              <a:t>етафората </a:t>
            </a:r>
            <a:r>
              <a:rPr lang="mk-MK" b="1" dirty="0">
                <a:latin typeface="Tahoma" panose="020B0604030504040204" pitchFamily="34" charset="0"/>
                <a:ea typeface="Tahoma" panose="020B0604030504040204" pitchFamily="34" charset="0"/>
                <a:cs typeface="Tahoma" panose="020B0604030504040204" pitchFamily="34" charset="0"/>
              </a:rPr>
              <a:t>– </a:t>
            </a:r>
            <a:r>
              <a:rPr lang="mk-MK" b="1" dirty="0" smtClean="0">
                <a:latin typeface="Tahoma" panose="020B0604030504040204" pitchFamily="34" charset="0"/>
                <a:ea typeface="Tahoma" panose="020B0604030504040204" pitchFamily="34" charset="0"/>
                <a:cs typeface="Tahoma" panose="020B0604030504040204" pitchFamily="34" charset="0"/>
              </a:rPr>
              <a:t>само како естетска алатка</a:t>
            </a:r>
          </a:p>
          <a:p>
            <a:pPr marL="0" indent="0">
              <a:lnSpc>
                <a:spcPct val="100000"/>
              </a:lnSpc>
              <a:buNone/>
            </a:pPr>
            <a:endParaRPr lang="mk-MK" sz="2000" b="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2000" i="1" dirty="0" smtClean="0">
                <a:latin typeface="Tahoma" panose="020B0604030504040204" pitchFamily="34" charset="0"/>
                <a:ea typeface="Tahoma" panose="020B0604030504040204" pitchFamily="34" charset="0"/>
                <a:cs typeface="Tahoma" panose="020B0604030504040204" pitchFamily="34" charset="0"/>
              </a:rPr>
              <a:t>„Приказнава </a:t>
            </a:r>
            <a:r>
              <a:rPr lang="mk-MK" sz="2000" i="1" dirty="0">
                <a:latin typeface="Tahoma" panose="020B0604030504040204" pitchFamily="34" charset="0"/>
                <a:ea typeface="Tahoma" panose="020B0604030504040204" pitchFamily="34" charset="0"/>
                <a:cs typeface="Tahoma" panose="020B0604030504040204" pitchFamily="34" charset="0"/>
              </a:rPr>
              <a:t>започна на 26 јули 1963 година. Сепак, не ѝ го знам крајот. Можеби уште трае.</a:t>
            </a:r>
            <a:endParaRPr lang="en-US" sz="2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2000" i="1" dirty="0">
                <a:latin typeface="Tahoma" panose="020B0604030504040204" pitchFamily="34" charset="0"/>
                <a:ea typeface="Tahoma" panose="020B0604030504040204" pitchFamily="34" charset="0"/>
                <a:cs typeface="Tahoma" panose="020B0604030504040204" pitchFamily="34" charset="0"/>
              </a:rPr>
              <a:t>Приказните што се раскажуваат во Скопје се кругови – во преданијата зборот отскокнува како камен фрлен рамно врз водена површина, создавајќи прстени што во нарацијата ги воведувааат нејзините следни елементи, врски и личности. Пошироко, пошироко и пошироко, и потоа, некаде при крајот, прстените изчезнуваат, а заматената водена површина одново станува мазна. (...)</a:t>
            </a:r>
            <a:endParaRPr lang="en-US" sz="2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2000" i="1" dirty="0">
                <a:latin typeface="Tahoma" panose="020B0604030504040204" pitchFamily="34" charset="0"/>
                <a:ea typeface="Tahoma" panose="020B0604030504040204" pitchFamily="34" charset="0"/>
                <a:cs typeface="Tahoma" panose="020B0604030504040204" pitchFamily="34" charset="0"/>
              </a:rPr>
              <a:t>Во случајот на приказната што сакам да ја опишам, круговите досегаат стотици километри – од Скопје до Варшава. А метафоричната вода, се чини, и натаму трепери и се бранува. Дополнително, чувствувам дека толку длабоко проникнав во приказнава, што за сè раскажувам како сведок, речиси како учесник.“ </a:t>
            </a:r>
            <a:r>
              <a:rPr lang="mk-MK" dirty="0"/>
              <a:t>(9</a:t>
            </a:r>
            <a:r>
              <a:rPr lang="mk-MK" dirty="0" smtClean="0"/>
              <a:t>)</a:t>
            </a:r>
          </a:p>
          <a:p>
            <a:pPr marL="0" indent="0">
              <a:buNone/>
            </a:pPr>
            <a:endParaRPr lang="mk-MK" dirty="0" smtClean="0"/>
          </a:p>
          <a:p>
            <a:r>
              <a:rPr lang="mk-MK" b="1" dirty="0" smtClean="0"/>
              <a:t>два макрохронотопа </a:t>
            </a:r>
            <a:r>
              <a:rPr lang="mk-MK" b="1" dirty="0"/>
              <a:t>– Скопје и </a:t>
            </a:r>
            <a:r>
              <a:rPr lang="mk-MK" b="1" dirty="0" smtClean="0"/>
              <a:t>Варшава</a:t>
            </a:r>
          </a:p>
          <a:p>
            <a:r>
              <a:rPr lang="mk-MK" b="1" dirty="0" smtClean="0"/>
              <a:t>многу микрохронотопи во сижето</a:t>
            </a:r>
            <a:endParaRPr lang="en-US" dirty="0"/>
          </a:p>
          <a:p>
            <a:pPr marL="0" indent="0">
              <a:buNone/>
            </a:pPr>
            <a:r>
              <a:rPr lang="mk-MK" i="1" dirty="0"/>
              <a:t> </a:t>
            </a:r>
            <a:endParaRPr lang="en-US" dirty="0"/>
          </a:p>
          <a:p>
            <a:pPr>
              <a:lnSpc>
                <a:spcPct val="100000"/>
              </a:lnSpc>
            </a:pP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0929574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3694177" y="804672"/>
            <a:ext cx="7850408" cy="5414013"/>
          </a:xfrm>
        </p:spPr>
        <p:txBody>
          <a:bodyPr>
            <a:normAutofit/>
          </a:bodyPr>
          <a:lstStyle/>
          <a:p>
            <a:pPr marL="0" indent="0">
              <a:lnSpc>
                <a:spcPct val="100000"/>
              </a:lnSpc>
              <a:buNone/>
            </a:pPr>
            <a:endParaRPr lang="mk-MK" dirty="0" smtClean="0">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mk-MK" sz="2000" b="1" dirty="0" smtClean="0">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mk-MK" sz="2000" b="1" dirty="0">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None/>
            </a:pPr>
            <a:endParaRPr lang="mk-MK" sz="2000" b="1" dirty="0" smtClean="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mk-MK" b="1" dirty="0" smtClean="0">
                <a:latin typeface="Tahoma" panose="020B0604030504040204" pitchFamily="34" charset="0"/>
                <a:ea typeface="Tahoma" panose="020B0604030504040204" pitchFamily="34" charset="0"/>
                <a:cs typeface="Tahoma" panose="020B0604030504040204" pitchFamily="34" charset="0"/>
              </a:rPr>
              <a:t>мемориска </a:t>
            </a:r>
            <a:r>
              <a:rPr lang="mk-MK" b="1" dirty="0">
                <a:latin typeface="Tahoma" panose="020B0604030504040204" pitchFamily="34" charset="0"/>
                <a:ea typeface="Tahoma" panose="020B0604030504040204" pitchFamily="34" charset="0"/>
                <a:cs typeface="Tahoma" panose="020B0604030504040204" pitchFamily="34" charset="0"/>
              </a:rPr>
              <a:t>проза </a:t>
            </a:r>
            <a:r>
              <a:rPr lang="mk-MK" b="1" dirty="0" smtClean="0">
                <a:latin typeface="Tahoma" panose="020B0604030504040204" pitchFamily="34" charset="0"/>
                <a:ea typeface="Tahoma" panose="020B0604030504040204" pitchFamily="34" charset="0"/>
                <a:cs typeface="Tahoma" panose="020B0604030504040204" pitchFamily="34" charset="0"/>
              </a:rPr>
              <a:t> </a:t>
            </a:r>
          </a:p>
          <a:p>
            <a:pPr>
              <a:lnSpc>
                <a:spcPct val="100000"/>
              </a:lnSpc>
            </a:pPr>
            <a:r>
              <a:rPr lang="mk-MK" b="1" dirty="0" smtClean="0">
                <a:latin typeface="Tahoma" panose="020B0604030504040204" pitchFamily="34" charset="0"/>
                <a:ea typeface="Tahoma" panose="020B0604030504040204" pitchFamily="34" charset="0"/>
                <a:cs typeface="Tahoma" panose="020B0604030504040204" pitchFamily="34" charset="0"/>
              </a:rPr>
              <a:t>интеркултурна книжевност</a:t>
            </a:r>
            <a:r>
              <a:rPr lang="mk-MK" dirty="0" smtClean="0">
                <a:latin typeface="Tahoma" panose="020B0604030504040204" pitchFamily="34" charset="0"/>
                <a:ea typeface="Tahoma" panose="020B0604030504040204" pitchFamily="34" charset="0"/>
                <a:cs typeface="Tahoma" panose="020B0604030504040204" pitchFamily="34" charset="0"/>
              </a:rPr>
              <a:t> </a:t>
            </a:r>
          </a:p>
          <a:p>
            <a:pPr>
              <a:lnSpc>
                <a:spcPct val="100000"/>
              </a:lnSpc>
            </a:pPr>
            <a:r>
              <a:rPr lang="mk-MK" b="1" dirty="0" smtClean="0">
                <a:latin typeface="Tahoma" panose="020B0604030504040204" pitchFamily="34" charset="0"/>
                <a:ea typeface="Tahoma" panose="020B0604030504040204" pitchFamily="34" charset="0"/>
                <a:cs typeface="Tahoma" panose="020B0604030504040204" pitchFamily="34" charset="0"/>
              </a:rPr>
              <a:t>поврзување </a:t>
            </a:r>
            <a:r>
              <a:rPr lang="mk-MK" b="1" dirty="0">
                <a:latin typeface="Tahoma" panose="020B0604030504040204" pitchFamily="34" charset="0"/>
                <a:ea typeface="Tahoma" panose="020B0604030504040204" pitchFamily="34" charset="0"/>
                <a:cs typeface="Tahoma" panose="020B0604030504040204" pitchFamily="34" charset="0"/>
              </a:rPr>
              <a:t>на </a:t>
            </a:r>
            <a:r>
              <a:rPr lang="mk-MK" b="1" dirty="0" smtClean="0">
                <a:latin typeface="Tahoma" panose="020B0604030504040204" pitchFamily="34" charset="0"/>
                <a:ea typeface="Tahoma" panose="020B0604030504040204" pitchFamily="34" charset="0"/>
                <a:cs typeface="Tahoma" panose="020B0604030504040204" pitchFamily="34" charset="0"/>
              </a:rPr>
              <a:t>двете култури преку траумата</a:t>
            </a:r>
          </a:p>
          <a:p>
            <a:pPr>
              <a:lnSpc>
                <a:spcPct val="100000"/>
              </a:lnSpc>
            </a:pPr>
            <a:r>
              <a:rPr lang="mk-MK" b="1" dirty="0">
                <a:latin typeface="Tahoma" panose="020B0604030504040204" pitchFamily="34" charset="0"/>
                <a:ea typeface="Tahoma" panose="020B0604030504040204" pitchFamily="34" charset="0"/>
                <a:cs typeface="Tahoma" panose="020B0604030504040204" pitchFamily="34" charset="0"/>
              </a:rPr>
              <a:t>солидарноста како средство за надминување на траумата</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0992091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3666744" y="137160"/>
            <a:ext cx="8403335" cy="6620256"/>
          </a:xfrm>
        </p:spPr>
        <p:txBody>
          <a:bodyPr>
            <a:normAutofit/>
          </a:bodyPr>
          <a:lstStyle/>
          <a:p>
            <a:pPr>
              <a:lnSpc>
                <a:spcPct val="100000"/>
              </a:lnSpc>
            </a:pPr>
            <a:endParaRPr lang="mk-MK" b="1" dirty="0" smtClean="0"/>
          </a:p>
          <a:p>
            <a:pPr>
              <a:lnSpc>
                <a:spcPct val="100000"/>
              </a:lnSpc>
            </a:pPr>
            <a:r>
              <a:rPr lang="mk-MK" b="1" dirty="0" smtClean="0"/>
              <a:t>игра на </a:t>
            </a:r>
            <a:r>
              <a:rPr lang="mk-MK" b="1" dirty="0"/>
              <a:t>фактивното и поетичното</a:t>
            </a:r>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1028" name="Picture 4" descr="May be an image of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6151" y="1092390"/>
            <a:ext cx="7909334" cy="5454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94662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9" name="Content Placeholder 8"/>
          <p:cNvSpPr>
            <a:spLocks noGrp="1"/>
          </p:cNvSpPr>
          <p:nvPr>
            <p:ph idx="1"/>
          </p:nvPr>
        </p:nvSpPr>
        <p:spPr>
          <a:xfrm>
            <a:off x="3633306" y="0"/>
            <a:ext cx="7424864" cy="6853158"/>
          </a:xfrm>
          <a:prstGeom prst="rect">
            <a:avLst/>
          </a:prstGeom>
        </p:spPr>
        <p:txBody>
          <a:bodyPr wrap="square">
            <a:spAutoFit/>
          </a:bodyPr>
          <a:lstStyle/>
          <a:p>
            <a:r>
              <a:rPr lang="mk-MK" sz="2000" b="1" dirty="0" smtClean="0">
                <a:latin typeface="Tahoma" panose="020B0604030504040204" pitchFamily="34" charset="0"/>
                <a:ea typeface="Tahoma" panose="020B0604030504040204" pitchFamily="34" charset="0"/>
              </a:rPr>
              <a:t>извори </a:t>
            </a:r>
            <a:r>
              <a:rPr lang="mk-MK" sz="2000" b="1" dirty="0">
                <a:latin typeface="Tahoma" panose="020B0604030504040204" pitchFamily="34" charset="0"/>
                <a:ea typeface="Tahoma" panose="020B0604030504040204" pitchFamily="34" charset="0"/>
              </a:rPr>
              <a:t>на документарниот </a:t>
            </a:r>
            <a:r>
              <a:rPr lang="mk-MK" sz="2000" b="1" dirty="0" smtClean="0">
                <a:latin typeface="Tahoma" panose="020B0604030504040204" pitchFamily="34" charset="0"/>
                <a:ea typeface="Tahoma" panose="020B0604030504040204" pitchFamily="34" charset="0"/>
              </a:rPr>
              <a:t>материјал</a:t>
            </a:r>
          </a:p>
          <a:p>
            <a:pPr marL="0" indent="0">
              <a:buNone/>
            </a:pPr>
            <a:endParaRPr lang="mk-MK" sz="2000" b="1" dirty="0" smtClean="0">
              <a:latin typeface="Tahoma" panose="020B0604030504040204" pitchFamily="34" charset="0"/>
              <a:ea typeface="Tahoma" panose="020B0604030504040204" pitchFamily="34" charset="0"/>
            </a:endParaRPr>
          </a:p>
          <a:p>
            <a:pPr>
              <a:lnSpc>
                <a:spcPct val="100000"/>
              </a:lnSpc>
              <a:spcBef>
                <a:spcPts val="600"/>
              </a:spcBef>
            </a:pPr>
            <a:r>
              <a:rPr lang="mk-MK" sz="1100" b="1" dirty="0" smtClean="0">
                <a:latin typeface="Tahoma" panose="020B0604030504040204" pitchFamily="34" charset="0"/>
                <a:ea typeface="Tahoma" panose="020B0604030504040204" pitchFamily="34" charset="0"/>
                <a:cs typeface="Tahoma" panose="020B0604030504040204" pitchFamily="34" charset="0"/>
              </a:rPr>
              <a:t>поетски творби – целосни или извадоци (од македонски поети и од полските учесници во архитектонскиот тим</a:t>
            </a:r>
            <a:endParaRPr lang="en-US" sz="1100" b="1" dirty="0" smtClean="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pPr>
            <a:r>
              <a:rPr lang="mk-MK" sz="1100" b="1" dirty="0" smtClean="0">
                <a:latin typeface="Tahoma" panose="020B0604030504040204" pitchFamily="34" charset="0"/>
                <a:ea typeface="Tahoma" panose="020B0604030504040204" pitchFamily="34" charset="0"/>
                <a:cs typeface="Tahoma" panose="020B0604030504040204" pitchFamily="34" charset="0"/>
              </a:rPr>
              <a:t>извадоци </a:t>
            </a:r>
            <a:r>
              <a:rPr lang="mk-MK" sz="1100" b="1" dirty="0">
                <a:latin typeface="Tahoma" panose="020B0604030504040204" pitchFamily="34" charset="0"/>
                <a:ea typeface="Tahoma" panose="020B0604030504040204" pitchFamily="34" charset="0"/>
                <a:cs typeface="Tahoma" panose="020B0604030504040204" pitchFamily="34" charset="0"/>
              </a:rPr>
              <a:t>од прозни </a:t>
            </a:r>
            <a:r>
              <a:rPr lang="mk-MK" sz="1100" b="1" dirty="0" smtClean="0">
                <a:latin typeface="Tahoma" panose="020B0604030504040204" pitchFamily="34" charset="0"/>
                <a:ea typeface="Tahoma" panose="020B0604030504040204" pitchFamily="34" charset="0"/>
                <a:cs typeface="Tahoma" panose="020B0604030504040204" pitchFamily="34" charset="0"/>
              </a:rPr>
              <a:t>дела</a:t>
            </a:r>
            <a:endParaRPr lang="en-US" sz="1100" b="1"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pPr>
            <a:r>
              <a:rPr lang="mk-MK" sz="1100" b="1" dirty="0" smtClean="0">
                <a:latin typeface="Tahoma" panose="020B0604030504040204" pitchFamily="34" charset="0"/>
                <a:ea typeface="Tahoma" panose="020B0604030504040204" pitchFamily="34" charset="0"/>
                <a:cs typeface="Tahoma" panose="020B0604030504040204" pitchFamily="34" charset="0"/>
              </a:rPr>
              <a:t>легенди</a:t>
            </a:r>
            <a:endParaRPr lang="en-US" sz="1100" b="1"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pPr>
            <a:r>
              <a:rPr lang="mk-MK" sz="1100" b="1" dirty="0" smtClean="0">
                <a:latin typeface="Tahoma" panose="020B0604030504040204" pitchFamily="34" charset="0"/>
                <a:ea typeface="Tahoma" panose="020B0604030504040204" pitchFamily="34" charset="0"/>
                <a:cs typeface="Tahoma" panose="020B0604030504040204" pitchFamily="34" charset="0"/>
              </a:rPr>
              <a:t>анегдоти</a:t>
            </a:r>
            <a:endParaRPr lang="en-US" sz="1100" b="1"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pPr>
            <a:r>
              <a:rPr lang="mk-MK" sz="1100" b="1" dirty="0" smtClean="0">
                <a:latin typeface="Tahoma" panose="020B0604030504040204" pitchFamily="34" charset="0"/>
                <a:ea typeface="Tahoma" panose="020B0604030504040204" pitchFamily="34" charset="0"/>
                <a:cs typeface="Tahoma" panose="020B0604030504040204" pitchFamily="34" charset="0"/>
              </a:rPr>
              <a:t>афоризми</a:t>
            </a:r>
            <a:endParaRPr lang="en-US" sz="1100" b="1"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pPr>
            <a:r>
              <a:rPr lang="mk-MK" sz="1100" b="1" dirty="0" smtClean="0">
                <a:latin typeface="Tahoma" panose="020B0604030504040204" pitchFamily="34" charset="0"/>
                <a:ea typeface="Tahoma" panose="020B0604030504040204" pitchFamily="34" charset="0"/>
                <a:cs typeface="Tahoma" panose="020B0604030504040204" pitchFamily="34" charset="0"/>
              </a:rPr>
              <a:t>делови </a:t>
            </a:r>
            <a:r>
              <a:rPr lang="mk-MK" sz="1100" b="1" dirty="0">
                <a:latin typeface="Tahoma" panose="020B0604030504040204" pitchFamily="34" charset="0"/>
                <a:ea typeface="Tahoma" panose="020B0604030504040204" pitchFamily="34" charset="0"/>
                <a:cs typeface="Tahoma" panose="020B0604030504040204" pitchFamily="34" charset="0"/>
              </a:rPr>
              <a:t>од </a:t>
            </a:r>
            <a:r>
              <a:rPr lang="mk-MK" sz="1100" b="1" dirty="0" smtClean="0">
                <a:latin typeface="Tahoma" panose="020B0604030504040204" pitchFamily="34" charset="0"/>
                <a:ea typeface="Tahoma" panose="020B0604030504040204" pitchFamily="34" charset="0"/>
                <a:cs typeface="Tahoma" panose="020B0604030504040204" pitchFamily="34" charset="0"/>
              </a:rPr>
              <a:t>патописи</a:t>
            </a:r>
            <a:endParaRPr lang="en-US" sz="1100" b="1"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pPr>
            <a:r>
              <a:rPr lang="mk-MK" sz="1100" b="1" dirty="0" smtClean="0">
                <a:latin typeface="Tahoma" panose="020B0604030504040204" pitchFamily="34" charset="0"/>
                <a:ea typeface="Tahoma" panose="020B0604030504040204" pitchFamily="34" charset="0"/>
                <a:cs typeface="Tahoma" panose="020B0604030504040204" pitchFamily="34" charset="0"/>
              </a:rPr>
              <a:t>дневнички </a:t>
            </a:r>
            <a:r>
              <a:rPr lang="mk-MK" sz="1100" b="1" dirty="0" smtClean="0">
                <a:latin typeface="Tahoma" panose="020B0604030504040204" pitchFamily="34" charset="0"/>
                <a:ea typeface="Tahoma" panose="020B0604030504040204" pitchFamily="34" charset="0"/>
                <a:cs typeface="Tahoma" panose="020B0604030504040204" pitchFamily="34" charset="0"/>
              </a:rPr>
              <a:t>записи</a:t>
            </a:r>
          </a:p>
          <a:p>
            <a:pPr>
              <a:lnSpc>
                <a:spcPct val="100000"/>
              </a:lnSpc>
              <a:spcBef>
                <a:spcPts val="600"/>
              </a:spcBef>
            </a:pPr>
            <a:r>
              <a:rPr lang="mk-MK" sz="1100" b="1" dirty="0" smtClean="0">
                <a:latin typeface="Tahoma" panose="020B0604030504040204" pitchFamily="34" charset="0"/>
                <a:ea typeface="Tahoma" panose="020B0604030504040204" pitchFamily="34" charset="0"/>
                <a:cs typeface="Tahoma" panose="020B0604030504040204" pitchFamily="34" charset="0"/>
              </a:rPr>
              <a:t>извадоци од филмови и радиоемисии</a:t>
            </a:r>
            <a:endParaRPr lang="en-US" sz="1100" b="1" dirty="0" smtClean="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pPr>
            <a:r>
              <a:rPr lang="mk-MK" sz="1100" b="1" dirty="0" smtClean="0">
                <a:latin typeface="Tahoma" panose="020B0604030504040204" pitchFamily="34" charset="0"/>
                <a:ea typeface="Tahoma" panose="020B0604030504040204" pitchFamily="34" charset="0"/>
                <a:cs typeface="Tahoma" panose="020B0604030504040204" pitchFamily="34" charset="0"/>
              </a:rPr>
              <a:t>извадоци од стручна литература</a:t>
            </a:r>
            <a:endParaRPr lang="en-US" sz="1100" b="1" dirty="0" smtClean="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pPr>
            <a:r>
              <a:rPr lang="mk-MK" sz="1100" b="1" dirty="0" smtClean="0">
                <a:latin typeface="Tahoma" panose="020B0604030504040204" pitchFamily="34" charset="0"/>
                <a:ea typeface="Tahoma" panose="020B0604030504040204" pitchFamily="34" charset="0"/>
                <a:cs typeface="Tahoma" panose="020B0604030504040204" pitchFamily="34" charset="0"/>
              </a:rPr>
              <a:t>извадоци од стручни предавања</a:t>
            </a:r>
            <a:endParaRPr lang="en-US" sz="1100" b="1" dirty="0" smtClean="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pPr>
            <a:r>
              <a:rPr lang="mk-MK" sz="1100" b="1" dirty="0" smtClean="0">
                <a:latin typeface="Tahoma" panose="020B0604030504040204" pitchFamily="34" charset="0"/>
                <a:ea typeface="Tahoma" panose="020B0604030504040204" pitchFamily="34" charset="0"/>
                <a:cs typeface="Tahoma" panose="020B0604030504040204" pitchFamily="34" charset="0"/>
              </a:rPr>
              <a:t>официјални статистички податоци</a:t>
            </a:r>
            <a:endParaRPr lang="en-US" sz="1100" b="1" dirty="0" smtClean="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pPr>
            <a:r>
              <a:rPr lang="mk-MK" sz="1100" b="1" dirty="0" smtClean="0">
                <a:latin typeface="Tahoma" panose="020B0604030504040204" pitchFamily="34" charset="0"/>
                <a:ea typeface="Tahoma" panose="020B0604030504040204" pitchFamily="34" charset="0"/>
                <a:cs typeface="Tahoma" panose="020B0604030504040204" pitchFamily="34" charset="0"/>
              </a:rPr>
              <a:t>анкетни прашања и одговори</a:t>
            </a:r>
            <a:endParaRPr lang="en-US" sz="1100" b="1" dirty="0" smtClean="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pPr>
            <a:r>
              <a:rPr lang="mk-MK" sz="1100" b="1" dirty="0" smtClean="0">
                <a:latin typeface="Tahoma" panose="020B0604030504040204" pitchFamily="34" charset="0"/>
                <a:ea typeface="Tahoma" panose="020B0604030504040204" pitchFamily="34" charset="0"/>
                <a:cs typeface="Tahoma" panose="020B0604030504040204" pitchFamily="34" charset="0"/>
              </a:rPr>
              <a:t>делови од лична преписка</a:t>
            </a:r>
            <a:endParaRPr lang="en-US" sz="1100" b="1" dirty="0" smtClean="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pPr>
            <a:r>
              <a:rPr lang="mk-MK" sz="1100" b="1" dirty="0" smtClean="0">
                <a:latin typeface="Tahoma" panose="020B0604030504040204" pitchFamily="34" charset="0"/>
                <a:ea typeface="Tahoma" panose="020B0604030504040204" pitchFamily="34" charset="0"/>
                <a:cs typeface="Tahoma" panose="020B0604030504040204" pitchFamily="34" charset="0"/>
              </a:rPr>
              <a:t>државнички и дипломатски дописи</a:t>
            </a:r>
            <a:endParaRPr lang="en-US" sz="1100" b="1" dirty="0" smtClean="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pPr>
            <a:r>
              <a:rPr lang="mk-MK" sz="1100" b="1" dirty="0" smtClean="0">
                <a:latin typeface="Tahoma" panose="020B0604030504040204" pitchFamily="34" charset="0"/>
                <a:ea typeface="Tahoma" panose="020B0604030504040204" pitchFamily="34" charset="0"/>
                <a:cs typeface="Tahoma" panose="020B0604030504040204" pitchFamily="34" charset="0"/>
              </a:rPr>
              <a:t>државнички и дипломатски разговори</a:t>
            </a:r>
            <a:endParaRPr lang="en-US" sz="1100" b="1" dirty="0" smtClean="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pPr>
            <a:r>
              <a:rPr lang="mk-MK" sz="1100" b="1" dirty="0" smtClean="0">
                <a:latin typeface="Tahoma" panose="020B0604030504040204" pitchFamily="34" charset="0"/>
                <a:ea typeface="Tahoma" panose="020B0604030504040204" pitchFamily="34" charset="0"/>
                <a:cs typeface="Tahoma" panose="020B0604030504040204" pitchFamily="34" charset="0"/>
              </a:rPr>
              <a:t>едукативни содржини</a:t>
            </a:r>
            <a:endParaRPr lang="en-US" sz="1100" b="1" dirty="0" smtClean="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pPr>
            <a:r>
              <a:rPr lang="mk-MK" sz="1100" b="1" dirty="0" smtClean="0">
                <a:latin typeface="Tahoma" panose="020B0604030504040204" pitchFamily="34" charset="0"/>
                <a:ea typeface="Tahoma" panose="020B0604030504040204" pitchFamily="34" charset="0"/>
                <a:cs typeface="Tahoma" panose="020B0604030504040204" pitchFamily="34" charset="0"/>
              </a:rPr>
              <a:t>музејски каталози</a:t>
            </a:r>
            <a:endParaRPr lang="en-US" sz="1100" b="1" dirty="0" smtClean="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pPr>
            <a:r>
              <a:rPr lang="mk-MK" sz="1100" b="1" dirty="0" smtClean="0">
                <a:latin typeface="Tahoma" panose="020B0604030504040204" pitchFamily="34" charset="0"/>
                <a:ea typeface="Tahoma" panose="020B0604030504040204" pitchFamily="34" charset="0"/>
                <a:cs typeface="Tahoma" panose="020B0604030504040204" pitchFamily="34" charset="0"/>
              </a:rPr>
              <a:t>урбанистички и архитектонски постулати</a:t>
            </a:r>
            <a:endParaRPr lang="en-US" sz="1100" b="1" dirty="0" smtClean="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pPr>
            <a:r>
              <a:rPr lang="mk-MK" sz="1100" b="1" dirty="0" smtClean="0">
                <a:latin typeface="Tahoma" panose="020B0604030504040204" pitchFamily="34" charset="0"/>
                <a:ea typeface="Tahoma" panose="020B0604030504040204" pitchFamily="34" charset="0"/>
                <a:cs typeface="Tahoma" panose="020B0604030504040204" pitchFamily="34" charset="0"/>
              </a:rPr>
              <a:t>прогласи</a:t>
            </a:r>
            <a:endParaRPr lang="en-US" sz="1100" b="1" dirty="0" smtClean="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pPr>
            <a:r>
              <a:rPr lang="mk-MK" sz="1100" b="1" dirty="0" smtClean="0">
                <a:latin typeface="Tahoma" panose="020B0604030504040204" pitchFamily="34" charset="0"/>
                <a:ea typeface="Tahoma" panose="020B0604030504040204" pitchFamily="34" charset="0"/>
                <a:cs typeface="Tahoma" panose="020B0604030504040204" pitchFamily="34" charset="0"/>
              </a:rPr>
              <a:t>стручна кореспонденција</a:t>
            </a:r>
            <a:endParaRPr lang="en-US" sz="1100" b="1" dirty="0" smtClean="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pPr>
            <a:r>
              <a:rPr lang="mk-MK" sz="1100" b="1" dirty="0" smtClean="0">
                <a:latin typeface="Tahoma" panose="020B0604030504040204" pitchFamily="34" charset="0"/>
                <a:ea typeface="Tahoma" panose="020B0604030504040204" pitchFamily="34" charset="0"/>
                <a:cs typeface="Tahoma" panose="020B0604030504040204" pitchFamily="34" charset="0"/>
              </a:rPr>
              <a:t>административни документи</a:t>
            </a:r>
            <a:endParaRPr lang="en-US" sz="1100" b="1" dirty="0" smtClean="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pPr>
            <a:r>
              <a:rPr lang="mk-MK" sz="1100" b="1" dirty="0" smtClean="0">
                <a:latin typeface="Tahoma" panose="020B0604030504040204" pitchFamily="34" charset="0"/>
                <a:ea typeface="Tahoma" panose="020B0604030504040204" pitchFamily="34" charset="0"/>
                <a:cs typeface="Tahoma" panose="020B0604030504040204" pitchFamily="34" charset="0"/>
              </a:rPr>
              <a:t>извештаи</a:t>
            </a:r>
            <a:endParaRPr lang="en-US" sz="1100" b="1" dirty="0" smtClean="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pPr>
            <a:r>
              <a:rPr lang="mk-MK" sz="1100" b="1" dirty="0" smtClean="0">
                <a:latin typeface="Tahoma" panose="020B0604030504040204" pitchFamily="34" charset="0"/>
                <a:ea typeface="Tahoma" panose="020B0604030504040204" pitchFamily="34" charset="0"/>
                <a:cs typeface="Tahoma" panose="020B0604030504040204" pitchFamily="34" charset="0"/>
              </a:rPr>
              <a:t>делови од интервјуа што ги води авторката</a:t>
            </a:r>
            <a:endParaRPr lang="en-US" sz="1100" b="1" dirty="0" smtClean="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pPr>
            <a:r>
              <a:rPr lang="mk-MK" sz="1100" b="1" dirty="0" smtClean="0">
                <a:latin typeface="Tahoma" panose="020B0604030504040204" pitchFamily="34" charset="0"/>
                <a:ea typeface="Tahoma" panose="020B0604030504040204" pitchFamily="34" charset="0"/>
                <a:cs typeface="Tahoma" panose="020B0604030504040204" pitchFamily="34" charset="0"/>
              </a:rPr>
              <a:t>делови од разговори и од лична преписка на авторката итн.</a:t>
            </a:r>
            <a:endParaRPr lang="en-US" sz="1100" dirty="0"/>
          </a:p>
        </p:txBody>
      </p:sp>
    </p:spTree>
    <p:extLst>
      <p:ext uri="{BB962C8B-B14F-4D97-AF65-F5344CB8AC3E}">
        <p14:creationId xmlns:p14="http://schemas.microsoft.com/office/powerpoint/2010/main" val="89862315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3593592" y="164592"/>
            <a:ext cx="8439911" cy="6574536"/>
          </a:xfrm>
        </p:spPr>
        <p:txBody>
          <a:bodyPr>
            <a:normAutofit/>
          </a:bodyPr>
          <a:lstStyle/>
          <a:p>
            <a:pPr marL="0" indent="0">
              <a:lnSpc>
                <a:spcPct val="100000"/>
              </a:lnSpc>
              <a:buNone/>
            </a:pPr>
            <a:endParaRPr lang="mk-MK"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mk-MK" b="1" dirty="0" smtClean="0"/>
              <a:t>јазичните функционални </a:t>
            </a:r>
            <a:r>
              <a:rPr lang="mk-MK" b="1" dirty="0"/>
              <a:t>стилови како </a:t>
            </a:r>
            <a:r>
              <a:rPr lang="mk-MK" b="1" dirty="0" smtClean="0"/>
              <a:t>хронотопи</a:t>
            </a:r>
          </a:p>
          <a:p>
            <a:pPr>
              <a:lnSpc>
                <a:spcPct val="100000"/>
              </a:lnSpc>
            </a:pPr>
            <a:endParaRPr lang="mk-MK" sz="2000" b="1"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mk-MK" dirty="0" smtClean="0">
                <a:latin typeface="Tahoma" panose="020B0604030504040204" pitchFamily="34" charset="0"/>
                <a:ea typeface="Tahoma" panose="020B0604030504040204" pitchFamily="34" charset="0"/>
                <a:cs typeface="Tahoma" panose="020B0604030504040204" pitchFamily="34" charset="0"/>
              </a:rPr>
              <a:t> Разговорен </a:t>
            </a:r>
            <a:r>
              <a:rPr lang="mk-MK" dirty="0">
                <a:latin typeface="Tahoma" panose="020B0604030504040204" pitchFamily="34" charset="0"/>
                <a:ea typeface="Tahoma" panose="020B0604030504040204" pitchFamily="34" charset="0"/>
                <a:cs typeface="Tahoma" panose="020B0604030504040204" pitchFamily="34" charset="0"/>
              </a:rPr>
              <a:t>функционален </a:t>
            </a:r>
            <a:r>
              <a:rPr lang="mk-MK" dirty="0" smtClean="0">
                <a:latin typeface="Tahoma" panose="020B0604030504040204" pitchFamily="34" charset="0"/>
                <a:ea typeface="Tahoma" panose="020B0604030504040204" pitchFamily="34" charset="0"/>
                <a:cs typeface="Tahoma" panose="020B0604030504040204" pitchFamily="34" charset="0"/>
              </a:rPr>
              <a:t>стил</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i="1" dirty="0">
                <a:latin typeface="Tahoma" panose="020B0604030504040204" pitchFamily="34" charset="0"/>
                <a:ea typeface="Tahoma" panose="020B0604030504040204" pitchFamily="34" charset="0"/>
                <a:cs typeface="Tahoma" panose="020B0604030504040204" pitchFamily="34" charset="0"/>
              </a:rPr>
              <a:t>- А кога беше собирањето на даровите?</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i="1" dirty="0">
                <a:latin typeface="Tahoma" panose="020B0604030504040204" pitchFamily="34" charset="0"/>
                <a:ea typeface="Tahoma" panose="020B0604030504040204" pitchFamily="34" charset="0"/>
                <a:cs typeface="Tahoma" panose="020B0604030504040204" pitchFamily="34" charset="0"/>
              </a:rPr>
              <a:t>- Не се сеќавам точно...</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i="1" dirty="0">
                <a:latin typeface="Tahoma" panose="020B0604030504040204" pitchFamily="34" charset="0"/>
                <a:ea typeface="Tahoma" panose="020B0604030504040204" pitchFamily="34" charset="0"/>
                <a:cs typeface="Tahoma" panose="020B0604030504040204" pitchFamily="34" charset="0"/>
              </a:rPr>
              <a:t>- Во 1963?</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i="1" dirty="0">
                <a:latin typeface="Tahoma" panose="020B0604030504040204" pitchFamily="34" charset="0"/>
                <a:ea typeface="Tahoma" panose="020B0604030504040204" pitchFamily="34" charset="0"/>
                <a:cs typeface="Tahoma" panose="020B0604030504040204" pitchFamily="34" charset="0"/>
              </a:rPr>
              <a:t>- Не, некако подоцна...</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i="1" dirty="0">
                <a:latin typeface="Tahoma" panose="020B0604030504040204" pitchFamily="34" charset="0"/>
                <a:ea typeface="Tahoma" panose="020B0604030504040204" pitchFamily="34" charset="0"/>
                <a:cs typeface="Tahoma" panose="020B0604030504040204" pitchFamily="34" charset="0"/>
              </a:rPr>
              <a:t>- Организирано ли беше?</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i="1" dirty="0">
                <a:latin typeface="Tahoma" panose="020B0604030504040204" pitchFamily="34" charset="0"/>
                <a:ea typeface="Tahoma" panose="020B0604030504040204" pitchFamily="34" charset="0"/>
                <a:cs typeface="Tahoma" panose="020B0604030504040204" pitchFamily="34" charset="0"/>
              </a:rPr>
              <a:t>- Сигурно да, тогаш сè беше организирано и управувано централно... </a:t>
            </a:r>
            <a:r>
              <a:rPr lang="mk-MK" dirty="0">
                <a:latin typeface="Tahoma" panose="020B0604030504040204" pitchFamily="34" charset="0"/>
                <a:ea typeface="Tahoma" panose="020B0604030504040204" pitchFamily="34" charset="0"/>
                <a:cs typeface="Tahoma" panose="020B0604030504040204" pitchFamily="34" charset="0"/>
              </a:rPr>
              <a:t>(352)</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i="1" dirty="0"/>
              <a:t> </a:t>
            </a:r>
            <a:endParaRPr lang="en-US" dirty="0"/>
          </a:p>
          <a:p>
            <a:pPr>
              <a:lnSpc>
                <a:spcPct val="100000"/>
              </a:lnSpc>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9669282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3603670" y="155448"/>
            <a:ext cx="8391053" cy="6318503"/>
          </a:xfrm>
        </p:spPr>
        <p:txBody>
          <a:bodyPr>
            <a:normAutofit fontScale="70000" lnSpcReduction="20000"/>
          </a:bodyPr>
          <a:lstStyle/>
          <a:p>
            <a:pPr marL="0" indent="0">
              <a:lnSpc>
                <a:spcPct val="100000"/>
              </a:lnSpc>
              <a:buNone/>
            </a:pPr>
            <a:endParaRPr lang="mk-MK" dirty="0" smtClean="0">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None/>
            </a:pPr>
            <a:endParaRPr lang="mk-MK" sz="31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mk-MK" sz="3100" dirty="0" smtClean="0">
                <a:latin typeface="Tahoma" panose="020B0604030504040204" pitchFamily="34" charset="0"/>
                <a:ea typeface="Tahoma" panose="020B0604030504040204" pitchFamily="34" charset="0"/>
                <a:cs typeface="Tahoma" panose="020B0604030504040204" pitchFamily="34" charset="0"/>
              </a:rPr>
              <a:t> Уметничколитературен функционален стил</a:t>
            </a:r>
          </a:p>
          <a:p>
            <a:pPr>
              <a:buFont typeface="Wingdings" panose="05000000000000000000" pitchFamily="2" charset="2"/>
              <a:buChar char="Ø"/>
            </a:pPr>
            <a:endParaRPr lang="en-US" sz="23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2300" i="1" dirty="0">
                <a:latin typeface="Tahoma" panose="020B0604030504040204" pitchFamily="34" charset="0"/>
                <a:ea typeface="Tahoma" panose="020B0604030504040204" pitchFamily="34" charset="0"/>
                <a:cs typeface="Tahoma" panose="020B0604030504040204" pitchFamily="34" charset="0"/>
              </a:rPr>
              <a:t>(...) Сепак, пишувајте ми на адреса: Скопје,</a:t>
            </a:r>
            <a:endParaRPr lang="en-US" sz="23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2300" i="1" dirty="0">
                <a:latin typeface="Tahoma" panose="020B0604030504040204" pitchFamily="34" charset="0"/>
                <a:ea typeface="Tahoma" panose="020B0604030504040204" pitchFamily="34" charset="0"/>
                <a:cs typeface="Tahoma" panose="020B0604030504040204" pitchFamily="34" charset="0"/>
              </a:rPr>
              <a:t>град во кој Месечината</a:t>
            </a:r>
            <a:endParaRPr lang="en-US" sz="23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2300" i="1" dirty="0">
                <a:latin typeface="Tahoma" panose="020B0604030504040204" pitchFamily="34" charset="0"/>
                <a:ea typeface="Tahoma" panose="020B0604030504040204" pitchFamily="34" charset="0"/>
                <a:cs typeface="Tahoma" panose="020B0604030504040204" pitchFamily="34" charset="0"/>
              </a:rPr>
              <a:t>смета за своја должност</a:t>
            </a:r>
            <a:endParaRPr lang="en-US" sz="23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2300" i="1" dirty="0">
                <a:latin typeface="Tahoma" panose="020B0604030504040204" pitchFamily="34" charset="0"/>
                <a:ea typeface="Tahoma" panose="020B0604030504040204" pitchFamily="34" charset="0"/>
                <a:cs typeface="Tahoma" panose="020B0604030504040204" pitchFamily="34" charset="0"/>
              </a:rPr>
              <a:t>да ги измеша картите</a:t>
            </a:r>
            <a:endParaRPr lang="en-US" sz="23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2300" i="1" dirty="0">
                <a:latin typeface="Tahoma" panose="020B0604030504040204" pitchFamily="34" charset="0"/>
                <a:ea typeface="Tahoma" panose="020B0604030504040204" pitchFamily="34" charset="0"/>
                <a:cs typeface="Tahoma" panose="020B0604030504040204" pitchFamily="34" charset="0"/>
              </a:rPr>
              <a:t>на можното и на невозможното.</a:t>
            </a:r>
            <a:endParaRPr lang="en-US" sz="23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2300" dirty="0">
                <a:latin typeface="Tahoma" panose="020B0604030504040204" pitchFamily="34" charset="0"/>
                <a:ea typeface="Tahoma" panose="020B0604030504040204" pitchFamily="34" charset="0"/>
                <a:cs typeface="Tahoma" panose="020B0604030504040204" pitchFamily="34" charset="0"/>
              </a:rPr>
              <a:t> </a:t>
            </a:r>
            <a:endParaRPr lang="en-US" sz="23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2300" dirty="0">
                <a:latin typeface="Tahoma" panose="020B0604030504040204" pitchFamily="34" charset="0"/>
                <a:ea typeface="Tahoma" panose="020B0604030504040204" pitchFamily="34" charset="0"/>
                <a:cs typeface="Tahoma" panose="020B0604030504040204" pitchFamily="34" charset="0"/>
              </a:rPr>
              <a:t>Влада Урошевиќ, </a:t>
            </a:r>
            <a:r>
              <a:rPr lang="mk-MK" sz="2300" i="1" dirty="0">
                <a:latin typeface="Tahoma" panose="020B0604030504040204" pitchFamily="34" charset="0"/>
                <a:ea typeface="Tahoma" panose="020B0604030504040204" pitchFamily="34" charset="0"/>
                <a:cs typeface="Tahoma" panose="020B0604030504040204" pitchFamily="34" charset="0"/>
              </a:rPr>
              <a:t>Ноќ на полна месечина над Скопје </a:t>
            </a:r>
            <a:r>
              <a:rPr lang="mk-MK" sz="2300" dirty="0">
                <a:latin typeface="Tahoma" panose="020B0604030504040204" pitchFamily="34" charset="0"/>
                <a:ea typeface="Tahoma" panose="020B0604030504040204" pitchFamily="34" charset="0"/>
                <a:cs typeface="Tahoma" panose="020B0604030504040204" pitchFamily="34" charset="0"/>
              </a:rPr>
              <a:t>(9)</a:t>
            </a:r>
            <a:endParaRPr lang="en-US" sz="23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2300" dirty="0">
                <a:latin typeface="Tahoma" panose="020B0604030504040204" pitchFamily="34" charset="0"/>
                <a:ea typeface="Tahoma" panose="020B0604030504040204" pitchFamily="34" charset="0"/>
                <a:cs typeface="Tahoma" panose="020B0604030504040204" pitchFamily="34" charset="0"/>
              </a:rPr>
              <a:t> </a:t>
            </a:r>
            <a:endParaRPr lang="en-US" sz="23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2300" dirty="0">
                <a:latin typeface="Tahoma" panose="020B0604030504040204" pitchFamily="34" charset="0"/>
                <a:ea typeface="Tahoma" panose="020B0604030504040204" pitchFamily="34" charset="0"/>
                <a:cs typeface="Tahoma" panose="020B0604030504040204" pitchFamily="34" charset="0"/>
              </a:rPr>
              <a:t> </a:t>
            </a:r>
            <a:endParaRPr lang="en-US" sz="23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mk-MK" sz="3100" dirty="0" smtClean="0">
                <a:latin typeface="Tahoma" panose="020B0604030504040204" pitchFamily="34" charset="0"/>
                <a:ea typeface="Tahoma" panose="020B0604030504040204" pitchFamily="34" charset="0"/>
                <a:cs typeface="Tahoma" panose="020B0604030504040204" pitchFamily="34" charset="0"/>
              </a:rPr>
              <a:t> Публицистички </a:t>
            </a:r>
            <a:r>
              <a:rPr lang="mk-MK" sz="3100" dirty="0">
                <a:latin typeface="Tahoma" panose="020B0604030504040204" pitchFamily="34" charset="0"/>
                <a:ea typeface="Tahoma" panose="020B0604030504040204" pitchFamily="34" charset="0"/>
                <a:cs typeface="Tahoma" panose="020B0604030504040204" pitchFamily="34" charset="0"/>
              </a:rPr>
              <a:t>функционален стил – </a:t>
            </a:r>
            <a:r>
              <a:rPr lang="mk-MK" sz="3100" dirty="0" smtClean="0">
                <a:latin typeface="Tahoma" panose="020B0604030504040204" pitchFamily="34" charset="0"/>
                <a:ea typeface="Tahoma" panose="020B0604030504040204" pitchFamily="34" charset="0"/>
                <a:cs typeface="Tahoma" panose="020B0604030504040204" pitchFamily="34" charset="0"/>
              </a:rPr>
              <a:t>новинарски потстил</a:t>
            </a:r>
            <a:endParaRPr lang="en-US" sz="31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sz="2300" dirty="0">
                <a:latin typeface="Tahoma" panose="020B0604030504040204" pitchFamily="34" charset="0"/>
                <a:ea typeface="Tahoma" panose="020B0604030504040204" pitchFamily="34" charset="0"/>
                <a:cs typeface="Tahoma" panose="020B0604030504040204" pitchFamily="34" charset="0"/>
              </a:rPr>
              <a:t> </a:t>
            </a:r>
            <a:endParaRPr lang="en-US" sz="2300" dirty="0">
              <a:latin typeface="Tahoma" panose="020B0604030504040204" pitchFamily="34" charset="0"/>
              <a:ea typeface="Tahoma" panose="020B0604030504040204" pitchFamily="34" charset="0"/>
              <a:cs typeface="Tahoma" panose="020B0604030504040204" pitchFamily="34" charset="0"/>
            </a:endParaRPr>
          </a:p>
          <a:p>
            <a:pPr marL="0" indent="0">
              <a:lnSpc>
                <a:spcPct val="170000"/>
              </a:lnSpc>
              <a:buNone/>
            </a:pPr>
            <a:r>
              <a:rPr lang="mk-MK" sz="2300" i="1" dirty="0">
                <a:latin typeface="Tahoma" panose="020B0604030504040204" pitchFamily="34" charset="0"/>
                <a:ea typeface="Tahoma" panose="020B0604030504040204" pitchFamily="34" charset="0"/>
                <a:cs typeface="Tahoma" panose="020B0604030504040204" pitchFamily="34" charset="0"/>
              </a:rPr>
              <a:t>„Зборува Радио Скопје. Ви се јавуваме од импровизираното студио со својата прва емисија од катастрофалниот земјотрес што утринава, на 26 јули, во 5 часот и 17 минути го снајде нашиот град.“ </a:t>
            </a:r>
            <a:r>
              <a:rPr lang="mk-MK" sz="2300" dirty="0">
                <a:latin typeface="Tahoma" panose="020B0604030504040204" pitchFamily="34" charset="0"/>
                <a:ea typeface="Tahoma" panose="020B0604030504040204" pitchFamily="34" charset="0"/>
                <a:cs typeface="Tahoma" panose="020B0604030504040204" pitchFamily="34" charset="0"/>
              </a:rPr>
              <a:t>(11)</a:t>
            </a:r>
            <a:endParaRPr lang="en-US" sz="23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36205968"/>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BEB954-4024-4CCF-A9D6-4C00FDC028D9}">
  <ds:schemaRefs>
    <ds:schemaRef ds:uri="http://schemas.microsoft.com/sharepoint/v3/contenttype/forms"/>
  </ds:schemaRefs>
</ds:datastoreItem>
</file>

<file path=customXml/itemProps2.xml><?xml version="1.0" encoding="utf-8"?>
<ds:datastoreItem xmlns:ds="http://schemas.openxmlformats.org/officeDocument/2006/customXml" ds:itemID="{4710EE66-8707-456F-8F2E-091D581CB030}">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AB96CC85-5758-41C0-8EFD-737AFB6912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Vapor Trail design</Template>
  <TotalTime>0</TotalTime>
  <Words>1402</Words>
  <Application>Microsoft Office PowerPoint</Application>
  <PresentationFormat>Widescreen</PresentationFormat>
  <Paragraphs>184</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Tahoma</vt:lpstr>
      <vt:lpstr>Wingdings</vt:lpstr>
      <vt:lpstr>Vapor Trail</vt:lpstr>
      <vt:lpstr>Międzynarodowa Konferencja Naukowa WROCŁAWSKIE SPOTKANIA MACEDONISTYCZNE JĘZYK, LITERATURA, KULTURA 26–27 października 2023 r.     ЛИНГВОСТИЛИСТИЧКАТА И ДОКУМЕНТАРНАТА РАМКА  НА КНИГАТА „ВАРШАВА ГО ИСЦРТУВА СКОПЈЕ“  [Кинга Нетман-Мултановска; (превод од полски јазик Филип Димевски).  Скопје: Бегемот, 2023. – 480 стр.]</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2023-10-23T13:33:17Z</dcterms:created>
  <dcterms:modified xsi:type="dcterms:W3CDTF">2023-10-23T15:23:17Z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