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8245713" cy="32404050"/>
  <p:notesSz cx="6858000" cy="9144000"/>
  <p:defaultText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206">
          <p15:clr>
            <a:srgbClr val="A4A3A4"/>
          </p15:clr>
        </p15:guide>
        <p15:guide id="2" pos="13608">
          <p15:clr>
            <a:srgbClr val="A4A3A4"/>
          </p15:clr>
        </p15:guide>
        <p15:guide id="3" pos="151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ACDE2"/>
    <a:srgbClr val="2074B7"/>
    <a:srgbClr val="EE3F22"/>
    <a:srgbClr val="FFE6C9"/>
    <a:srgbClr val="26343B"/>
    <a:srgbClr val="D60105"/>
    <a:srgbClr val="318DDE"/>
    <a:srgbClr val="212D65"/>
    <a:srgbClr val="80BD01"/>
    <a:srgbClr val="AD17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19" d="100"/>
          <a:sy n="19" d="100"/>
        </p:scale>
        <p:origin x="-1452" y="-186"/>
      </p:cViewPr>
      <p:guideLst>
        <p:guide orient="horz" pos="10206"/>
        <p:guide pos="13608"/>
        <p:guide pos="1519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B77F7-F58F-4D09-8529-443ABF450E7F}" type="datetimeFigureOut">
              <a:rPr lang="en-US" smtClean="0"/>
              <a:pPr/>
              <a:t>10/10/2016</a:t>
            </a:fld>
            <a:endParaRPr lang="en-US"/>
          </a:p>
        </p:txBody>
      </p:sp>
      <p:sp>
        <p:nvSpPr>
          <p:cNvPr id="4" name="Slide Image Placeholder 3"/>
          <p:cNvSpPr>
            <a:spLocks noGrp="1" noRot="1" noChangeAspect="1"/>
          </p:cNvSpPr>
          <p:nvPr>
            <p:ph type="sldImg" idx="2"/>
          </p:nvPr>
        </p:nvSpPr>
        <p:spPr>
          <a:xfrm>
            <a:off x="1131888" y="1143000"/>
            <a:ext cx="4594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F1B29-488F-4C4E-9C1F-3D5EF915494C}" type="slidenum">
              <a:rPr lang="en-US" smtClean="0"/>
              <a:pPr/>
              <a:t>‹#›</a:t>
            </a:fld>
            <a:endParaRPr lang="en-US"/>
          </a:p>
        </p:txBody>
      </p:sp>
    </p:spTree>
    <p:extLst>
      <p:ext uri="{BB962C8B-B14F-4D97-AF65-F5344CB8AC3E}">
        <p14:creationId xmlns:p14="http://schemas.microsoft.com/office/powerpoint/2010/main" xmlns="" val="112143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F1B29-488F-4C4E-9C1F-3D5EF915494C}" type="slidenum">
              <a:rPr lang="en-US" smtClean="0"/>
              <a:pPr/>
              <a:t>1</a:t>
            </a:fld>
            <a:endParaRPr lang="en-US"/>
          </a:p>
        </p:txBody>
      </p:sp>
    </p:spTree>
    <p:extLst>
      <p:ext uri="{BB962C8B-B14F-4D97-AF65-F5344CB8AC3E}">
        <p14:creationId xmlns:p14="http://schemas.microsoft.com/office/powerpoint/2010/main" xmlns="" val="222069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8429" y="10066261"/>
            <a:ext cx="41008856" cy="6945868"/>
          </a:xfrm>
          <a:prstGeom prst="rect">
            <a:avLst/>
          </a:prstGeo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7236857" y="18362296"/>
            <a:ext cx="33771999" cy="8281035"/>
          </a:xfrm>
          <a:prstGeom prst="rect">
            <a:avLst/>
          </a:prstGeo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2412286" y="30033756"/>
            <a:ext cx="11257333" cy="1725216"/>
          </a:xfrm>
          <a:prstGeom prst="rect">
            <a:avLst/>
          </a:prstGeom>
        </p:spPr>
        <p:txBody>
          <a:bodyPr/>
          <a:lstStyle/>
          <a:p>
            <a:fld id="{E4AC31E2-841C-489D-8746-15E1FE07E5DB}" type="datetimeFigureOut">
              <a:rPr lang="en-CA" smtClean="0"/>
              <a:pPr/>
              <a:t>10/10/2016</a:t>
            </a:fld>
            <a:endParaRPr lang="en-CA"/>
          </a:p>
        </p:txBody>
      </p:sp>
      <p:sp>
        <p:nvSpPr>
          <p:cNvPr id="5" name="Footer Placeholder 4"/>
          <p:cNvSpPr>
            <a:spLocks noGrp="1"/>
          </p:cNvSpPr>
          <p:nvPr>
            <p:ph type="ftr" sz="quarter" idx="11"/>
          </p:nvPr>
        </p:nvSpPr>
        <p:spPr>
          <a:xfrm>
            <a:off x="16483952" y="30033756"/>
            <a:ext cx="15277809" cy="1725216"/>
          </a:xfrm>
          <a:prstGeom prst="rect">
            <a:avLst/>
          </a:prstGeom>
        </p:spPr>
        <p:txBody>
          <a:bodyPr/>
          <a:lstStyle/>
          <a:p>
            <a:endParaRPr lang="en-CA" dirty="0"/>
          </a:p>
        </p:txBody>
      </p:sp>
      <p:sp>
        <p:nvSpPr>
          <p:cNvPr id="6" name="Slide Number Placeholder 5"/>
          <p:cNvSpPr>
            <a:spLocks noGrp="1"/>
          </p:cNvSpPr>
          <p:nvPr>
            <p:ph type="sldNum" sz="quarter" idx="12"/>
          </p:nvPr>
        </p:nvSpPr>
        <p:spPr>
          <a:xfrm>
            <a:off x="34576094" y="30033756"/>
            <a:ext cx="11257333" cy="1725216"/>
          </a:xfrm>
          <a:prstGeom prst="rect">
            <a:avLst/>
          </a:prstGeom>
        </p:spPr>
        <p:txBody>
          <a:bodyPr/>
          <a:lstStyle/>
          <a:p>
            <a:fld id="{814F7E1A-0356-4569-9AC6-1156243B0B83}" type="slidenum">
              <a:rPr lang="en-CA" smtClean="0"/>
              <a:pPr/>
              <a:t>‹#›</a:t>
            </a:fld>
            <a:endParaRPr lang="en-CA"/>
          </a:p>
        </p:txBody>
      </p:sp>
    </p:spTree>
    <p:extLst>
      <p:ext uri="{BB962C8B-B14F-4D97-AF65-F5344CB8AC3E}">
        <p14:creationId xmlns:p14="http://schemas.microsoft.com/office/powerpoint/2010/main" xmlns="" val="223625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432224" y="504281"/>
            <a:ext cx="47309256" cy="7272808"/>
          </a:xfrm>
          <a:prstGeom prst="rect">
            <a:avLst/>
          </a:prstGeom>
          <a:solidFill>
            <a:srgbClr val="207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48245713" cy="32404050"/>
          </a:xfrm>
          <a:prstGeom prst="rect">
            <a:avLst/>
          </a:prstGeom>
          <a:noFill/>
          <a:ln>
            <a:solidFill>
              <a:srgbClr val="20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64272" y="830549"/>
            <a:ext cx="6840760" cy="6536071"/>
          </a:xfrm>
          <a:prstGeom prst="rect">
            <a:avLst/>
          </a:prstGeom>
        </p:spPr>
      </p:pic>
    </p:spTree>
    <p:extLst>
      <p:ext uri="{BB962C8B-B14F-4D97-AF65-F5344CB8AC3E}">
        <p14:creationId xmlns:p14="http://schemas.microsoft.com/office/powerpoint/2010/main" xmlns="" val="1575115259"/>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40"/>
          <p:cNvSpPr txBox="1">
            <a:spLocks noChangeArrowheads="1"/>
          </p:cNvSpPr>
          <p:nvPr/>
        </p:nvSpPr>
        <p:spPr bwMode="auto">
          <a:xfrm>
            <a:off x="9339498" y="3517711"/>
            <a:ext cx="24952064" cy="3315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US" sz="4000" dirty="0" err="1"/>
              <a:t>Chaparoski</a:t>
            </a:r>
            <a:r>
              <a:rPr lang="en-US" sz="4000" dirty="0"/>
              <a:t> A</a:t>
            </a:r>
            <a:r>
              <a:rPr lang="en-US" sz="4000" baseline="30000" dirty="0"/>
              <a:t>1</a:t>
            </a:r>
            <a:r>
              <a:rPr lang="en-US" sz="4000" dirty="0"/>
              <a:t>., </a:t>
            </a:r>
            <a:r>
              <a:rPr lang="en-US" sz="4000" dirty="0" err="1"/>
              <a:t>Filipce</a:t>
            </a:r>
            <a:r>
              <a:rPr lang="en-US" sz="4000" dirty="0"/>
              <a:t> V</a:t>
            </a:r>
            <a:r>
              <a:rPr lang="en-US" sz="4000" baseline="30000" dirty="0"/>
              <a:t>1</a:t>
            </a:r>
            <a:r>
              <a:rPr lang="en-US" sz="4000" dirty="0"/>
              <a:t>., </a:t>
            </a:r>
            <a:r>
              <a:rPr lang="en-US" sz="4000" dirty="0" err="1"/>
              <a:t>Gavrilovska</a:t>
            </a:r>
            <a:r>
              <a:rPr lang="en-US" sz="4000" dirty="0"/>
              <a:t> A</a:t>
            </a:r>
            <a:r>
              <a:rPr lang="en-US" sz="4000" baseline="30000" dirty="0"/>
              <a:t>1</a:t>
            </a:r>
            <a:r>
              <a:rPr lang="en-US" sz="4000" dirty="0"/>
              <a:t>., </a:t>
            </a:r>
            <a:r>
              <a:rPr lang="en-US" sz="4000" dirty="0" err="1"/>
              <a:t>Kostov</a:t>
            </a:r>
            <a:r>
              <a:rPr lang="en-US" sz="4000" dirty="0"/>
              <a:t> M</a:t>
            </a:r>
            <a:r>
              <a:rPr lang="en-US" sz="4000" baseline="30000" dirty="0"/>
              <a:t>1</a:t>
            </a:r>
            <a:r>
              <a:rPr lang="en-US" sz="4000" dirty="0"/>
              <a:t>., </a:t>
            </a:r>
            <a:r>
              <a:rPr lang="en-US" sz="4000" dirty="0" err="1"/>
              <a:t>Rendevski</a:t>
            </a:r>
            <a:r>
              <a:rPr lang="en-US" sz="4000" dirty="0"/>
              <a:t> V</a:t>
            </a:r>
            <a:r>
              <a:rPr lang="en-US" sz="4000" baseline="30000" dirty="0"/>
              <a:t>1</a:t>
            </a:r>
            <a:r>
              <a:rPr lang="en-US" sz="4000" dirty="0"/>
              <a:t>., </a:t>
            </a:r>
            <a:r>
              <a:rPr lang="en-US" sz="4000" dirty="0" err="1"/>
              <a:t>Elezi</a:t>
            </a:r>
            <a:r>
              <a:rPr lang="en-US" sz="4000" dirty="0"/>
              <a:t> F</a:t>
            </a:r>
            <a:r>
              <a:rPr lang="en-US" sz="4000" baseline="30000" dirty="0"/>
              <a:t>1</a:t>
            </a:r>
            <a:r>
              <a:rPr lang="en-US" sz="4000" dirty="0"/>
              <a:t>., </a:t>
            </a:r>
            <a:r>
              <a:rPr lang="en-US" sz="4000" dirty="0" err="1"/>
              <a:t>Shuntov</a:t>
            </a:r>
            <a:r>
              <a:rPr lang="en-US" sz="4000" dirty="0"/>
              <a:t> B</a:t>
            </a:r>
            <a:r>
              <a:rPr lang="en-US" sz="4000" baseline="30000" dirty="0"/>
              <a:t>1</a:t>
            </a:r>
            <a:r>
              <a:rPr lang="en-US" sz="4000" dirty="0"/>
              <a:t>.</a:t>
            </a:r>
          </a:p>
          <a:p>
            <a:pPr>
              <a:spcBef>
                <a:spcPct val="20000"/>
              </a:spcBef>
            </a:pPr>
            <a:endParaRPr lang="en-AU" sz="3500" dirty="0">
              <a:solidFill>
                <a:schemeClr val="bg1"/>
              </a:solidFill>
              <a:latin typeface="+mn-lt"/>
              <a:cs typeface="Times New Roman" panose="02020603050405020304" pitchFamily="18" charset="0"/>
            </a:endParaRPr>
          </a:p>
          <a:p>
            <a:pPr>
              <a:spcBef>
                <a:spcPct val="20000"/>
              </a:spcBef>
            </a:pPr>
            <a:r>
              <a:rPr lang="en-AU" sz="3500" dirty="0" smtClean="0">
                <a:solidFill>
                  <a:schemeClr val="bg1"/>
                </a:solidFill>
                <a:latin typeface="+mn-lt"/>
                <a:cs typeface="Times New Roman" panose="02020603050405020304" pitchFamily="18" charset="0"/>
              </a:rPr>
              <a:t>1 University clinic of Neurosurgery Skopje, Faculty of Medicine, University St </a:t>
            </a:r>
            <a:r>
              <a:rPr lang="en-AU" sz="3500" dirty="0" err="1" smtClean="0">
                <a:solidFill>
                  <a:schemeClr val="bg1"/>
                </a:solidFill>
                <a:latin typeface="+mn-lt"/>
                <a:cs typeface="Times New Roman" panose="02020603050405020304" pitchFamily="18" charset="0"/>
              </a:rPr>
              <a:t>Cyrilus</a:t>
            </a:r>
            <a:r>
              <a:rPr lang="en-AU" sz="3500" dirty="0" smtClean="0">
                <a:solidFill>
                  <a:schemeClr val="bg1"/>
                </a:solidFill>
                <a:latin typeface="+mn-lt"/>
                <a:cs typeface="Times New Roman" panose="02020603050405020304" pitchFamily="18" charset="0"/>
              </a:rPr>
              <a:t> and Methodius Skopje, R. of Macedonia</a:t>
            </a:r>
            <a:endParaRPr lang="en-AU" sz="3500" dirty="0">
              <a:solidFill>
                <a:schemeClr val="bg1"/>
              </a:solidFill>
              <a:latin typeface="+mn-lt"/>
              <a:cs typeface="Times New Roman" panose="02020603050405020304" pitchFamily="18" charset="0"/>
            </a:endParaRPr>
          </a:p>
        </p:txBody>
      </p:sp>
      <p:sp>
        <p:nvSpPr>
          <p:cNvPr id="29" name="Rectangle 28"/>
          <p:cNvSpPr>
            <a:spLocks noChangeArrowheads="1"/>
          </p:cNvSpPr>
          <p:nvPr/>
        </p:nvSpPr>
        <p:spPr bwMode="auto">
          <a:xfrm>
            <a:off x="538286" y="8456558"/>
            <a:ext cx="15467059" cy="6911999"/>
          </a:xfrm>
          <a:prstGeom prst="rect">
            <a:avLst/>
          </a:prstGeom>
          <a:solidFill>
            <a:schemeClr val="bg1"/>
          </a:solidFill>
          <a:ln w="12700">
            <a:solidFill>
              <a:srgbClr val="2074B7"/>
            </a:solidFill>
          </a:ln>
          <a:effectLst/>
          <a:extLst/>
        </p:spPr>
        <p:txBody>
          <a:bodyPr lIns="375509" tIns="375509" rIns="375509" bIns="375509"/>
          <a:lstStyle/>
          <a:p>
            <a:pPr defTabSz="952097" eaLnBrk="0" hangingPunct="0">
              <a:spcBef>
                <a:spcPct val="50000"/>
              </a:spcBef>
            </a:pPr>
            <a:r>
              <a:rPr lang="en-US" sz="5500" b="1" cap="all" dirty="0">
                <a:solidFill>
                  <a:srgbClr val="2074B7"/>
                </a:solidFill>
              </a:rPr>
              <a:t>Introduction</a:t>
            </a:r>
          </a:p>
          <a:p>
            <a:pPr algn="just" defTabSz="952097" eaLnBrk="0" hangingPunct="0">
              <a:spcBef>
                <a:spcPct val="50000"/>
              </a:spcBef>
            </a:pPr>
            <a:r>
              <a:rPr lang="en-US" sz="3200" dirty="0"/>
              <a:t>Anterior cervical discectomy and </a:t>
            </a:r>
            <a:r>
              <a:rPr lang="en-US" sz="3200" dirty="0" smtClean="0"/>
              <a:t>fusion with plate </a:t>
            </a:r>
            <a:r>
              <a:rPr lang="en-US" sz="3200" dirty="0"/>
              <a:t>(</a:t>
            </a:r>
            <a:r>
              <a:rPr lang="en-US" sz="3200" dirty="0" smtClean="0"/>
              <a:t>ACDFP) </a:t>
            </a:r>
            <a:r>
              <a:rPr lang="en-US" sz="3200" dirty="0"/>
              <a:t>is a surgical procedure performed to remove herniated or degenerative disc in cervical ( neck) spine. After disk is removed , the vertebrae above and below the disc space are fused together.  Cervical disc disease and spondylosis are common in adult patients. </a:t>
            </a:r>
            <a:r>
              <a:rPr lang="en-US" sz="3200" dirty="0" smtClean="0"/>
              <a:t>Symptoms </a:t>
            </a:r>
            <a:r>
              <a:rPr lang="en-US" sz="3200" dirty="0"/>
              <a:t>are result from </a:t>
            </a:r>
            <a:r>
              <a:rPr lang="en-US" sz="3200" dirty="0" err="1"/>
              <a:t>degenered</a:t>
            </a:r>
            <a:r>
              <a:rPr lang="en-US" sz="3200" dirty="0"/>
              <a:t> cervical </a:t>
            </a:r>
            <a:r>
              <a:rPr lang="en-US" sz="3200" dirty="0" smtClean="0"/>
              <a:t>disc, herniated disc, </a:t>
            </a:r>
            <a:r>
              <a:rPr lang="en-US" sz="3200" dirty="0"/>
              <a:t>bulging disk or disk-osteophyte complex. Depend of neural element involved in this process clinical presentation is with neck pain, radiculopathy, myelopathy or  </a:t>
            </a:r>
            <a:r>
              <a:rPr lang="en-US" sz="3200" dirty="0" err="1"/>
              <a:t>radiculomyelopathy</a:t>
            </a:r>
            <a:r>
              <a:rPr lang="en-US" sz="3200" dirty="0"/>
              <a:t>. Most of the patients have good response on nonsurgical treatment which include drug therapy, nerve block, physical therapy and traction. Only 10 % of people with herniated disc problems have enough pain after two mouths of nonsurgical treatment to consider surgery. </a:t>
            </a:r>
            <a:r>
              <a:rPr lang="en-US" sz="3200" dirty="0" smtClean="0"/>
              <a:t> </a:t>
            </a:r>
            <a:endParaRPr lang="en-US" sz="3200" dirty="0"/>
          </a:p>
          <a:p>
            <a:pPr defTabSz="952097" eaLnBrk="0" hangingPunct="0">
              <a:spcBef>
                <a:spcPct val="50000"/>
              </a:spcBef>
            </a:pPr>
            <a:endParaRPr lang="en-US" sz="3000" dirty="0" smtClean="0">
              <a:solidFill>
                <a:srgbClr val="00345B"/>
              </a:solidFill>
              <a:latin typeface="Arial" charset="0"/>
            </a:endParaRPr>
          </a:p>
          <a:p>
            <a:pPr defTabSz="952097"/>
            <a:endParaRPr lang="en-AU" sz="3000" dirty="0">
              <a:latin typeface="Arial" charset="0"/>
            </a:endParaRPr>
          </a:p>
        </p:txBody>
      </p:sp>
      <p:sp>
        <p:nvSpPr>
          <p:cNvPr id="30" name="Rectangle 29"/>
          <p:cNvSpPr>
            <a:spLocks noChangeArrowheads="1"/>
          </p:cNvSpPr>
          <p:nvPr/>
        </p:nvSpPr>
        <p:spPr bwMode="auto">
          <a:xfrm>
            <a:off x="32216555" y="8425162"/>
            <a:ext cx="15385554" cy="10712290"/>
          </a:xfrm>
          <a:prstGeom prst="rect">
            <a:avLst/>
          </a:prstGeom>
          <a:solidFill>
            <a:schemeClr val="bg1"/>
          </a:solidFill>
          <a:ln w="12700">
            <a:solidFill>
              <a:srgbClr val="2074B7"/>
            </a:solidFill>
            <a:miter lim="800000"/>
            <a:headEnd/>
            <a:tailEnd/>
          </a:ln>
          <a:effectLst/>
          <a:extLst/>
        </p:spPr>
        <p:txBody>
          <a:bodyPr lIns="375509" tIns="375509" rIns="375509" bIns="375509"/>
          <a:lstStyle/>
          <a:p>
            <a:pPr defTabSz="952097" eaLnBrk="0" hangingPunct="0">
              <a:spcBef>
                <a:spcPct val="50000"/>
              </a:spcBef>
            </a:pPr>
            <a:r>
              <a:rPr lang="en-US" sz="5500" b="1" cap="all" dirty="0" smtClean="0">
                <a:solidFill>
                  <a:srgbClr val="2074B7"/>
                </a:solidFill>
              </a:rPr>
              <a:t>Conclusion(s)</a:t>
            </a:r>
            <a:endParaRPr lang="en-US" sz="5500" b="1" cap="all" dirty="0">
              <a:solidFill>
                <a:srgbClr val="2074B7"/>
              </a:solidFill>
            </a:endParaRPr>
          </a:p>
          <a:p>
            <a:pPr defTabSz="952097"/>
            <a:endParaRPr lang="en-US" sz="4000" dirty="0" smtClean="0"/>
          </a:p>
          <a:p>
            <a:pPr algn="just" defTabSz="952097"/>
            <a:r>
              <a:rPr lang="en-US" sz="4000" dirty="0" smtClean="0"/>
              <a:t>ACDFP is safe, effective treatment with good results in single level disc disease with intractable pain w/</a:t>
            </a:r>
            <a:r>
              <a:rPr lang="en-US" sz="4000" dirty="0" err="1" smtClean="0"/>
              <a:t>wo</a:t>
            </a:r>
            <a:r>
              <a:rPr lang="en-US" sz="4000" dirty="0" smtClean="0"/>
              <a:t> neurologic deficit. In our retrospective study of 56 patients, there wasn’t any complication observed. The estimated time from admission until discharge was 5,6 days. The use of </a:t>
            </a:r>
            <a:r>
              <a:rPr lang="en-US" sz="4000" dirty="0" err="1" smtClean="0"/>
              <a:t>allografts</a:t>
            </a:r>
            <a:r>
              <a:rPr lang="en-US" sz="4000" dirty="0" smtClean="0"/>
              <a:t> and plate fixation in combination for anterior cervical </a:t>
            </a:r>
            <a:r>
              <a:rPr lang="en-US" sz="4000" dirty="0" err="1" smtClean="0"/>
              <a:t>discectomy</a:t>
            </a:r>
            <a:r>
              <a:rPr lang="en-US" sz="4000" dirty="0" smtClean="0"/>
              <a:t> and fusion does not compromise the radiologic and clinical outcomes while providing the advantages of donor site morbidity elimination, restoration of cervical segmental </a:t>
            </a:r>
            <a:r>
              <a:rPr lang="en-US" sz="4000" dirty="0" err="1" smtClean="0"/>
              <a:t>lordosis</a:t>
            </a:r>
            <a:r>
              <a:rPr lang="en-US" sz="4000" dirty="0" smtClean="0"/>
              <a:t>, and not requiring postoperative immobilization.</a:t>
            </a:r>
            <a:endParaRPr lang="mk-MK" sz="4000" dirty="0" smtClean="0"/>
          </a:p>
          <a:p>
            <a:pPr defTabSz="952097"/>
            <a:endParaRPr lang="mk-MK" sz="4000" dirty="0" smtClean="0"/>
          </a:p>
          <a:p>
            <a:pPr defTabSz="952097"/>
            <a:endParaRPr lang="en-US" sz="3993" b="1" dirty="0">
              <a:solidFill>
                <a:srgbClr val="5F0015"/>
              </a:solidFill>
              <a:cs typeface="Arial" charset="0"/>
            </a:endParaRPr>
          </a:p>
        </p:txBody>
      </p:sp>
      <p:sp>
        <p:nvSpPr>
          <p:cNvPr id="31" name="Rectangle 30"/>
          <p:cNvSpPr>
            <a:spLocks noChangeArrowheads="1"/>
          </p:cNvSpPr>
          <p:nvPr/>
        </p:nvSpPr>
        <p:spPr bwMode="auto">
          <a:xfrm>
            <a:off x="16817356" y="8425161"/>
            <a:ext cx="14616657" cy="23580724"/>
          </a:xfrm>
          <a:prstGeom prst="rect">
            <a:avLst/>
          </a:prstGeom>
          <a:solidFill>
            <a:schemeClr val="bg1"/>
          </a:solidFill>
          <a:ln w="12700">
            <a:solidFill>
              <a:srgbClr val="2074B7"/>
            </a:solidFill>
            <a:miter lim="800000"/>
            <a:headEnd/>
            <a:tailEnd/>
          </a:ln>
          <a:effectLst/>
          <a:extLst/>
        </p:spPr>
        <p:txBody>
          <a:bodyPr lIns="375509" tIns="375509" rIns="375509" bIns="375509" numCol="1" spcCol="720685"/>
          <a:lstStyle/>
          <a:p>
            <a:pPr defTabSz="952097" eaLnBrk="0" hangingPunct="0">
              <a:spcBef>
                <a:spcPct val="50000"/>
              </a:spcBef>
            </a:pPr>
            <a:r>
              <a:rPr lang="en-US" sz="5500" b="1" cap="all" dirty="0" smtClean="0">
                <a:solidFill>
                  <a:srgbClr val="2074B7"/>
                </a:solidFill>
              </a:rPr>
              <a:t>Result(s)</a:t>
            </a:r>
          </a:p>
          <a:p>
            <a:pPr algn="just" defTabSz="952097" eaLnBrk="0" hangingPunct="0">
              <a:spcBef>
                <a:spcPct val="50000"/>
              </a:spcBef>
            </a:pPr>
            <a:r>
              <a:rPr lang="en-US" sz="3200" dirty="0" smtClean="0"/>
              <a:t>All patients improved after surgery with reduction in neck and </a:t>
            </a:r>
            <a:r>
              <a:rPr lang="en-US" sz="3200" dirty="0" err="1" smtClean="0"/>
              <a:t>radicular</a:t>
            </a:r>
            <a:r>
              <a:rPr lang="en-US" sz="3200" dirty="0" smtClean="0"/>
              <a:t> pain and pain relieve after surgery. We evaluated the neck disability index which improved in all of our patients. Fusion rate after 3, 6 and 12 months after surgery was good to excellent in  50 pt (90%) of the patients and showing good osseous fusion. </a:t>
            </a:r>
            <a:r>
              <a:rPr lang="en-US" sz="3200" dirty="0" err="1" smtClean="0"/>
              <a:t>Lordosis</a:t>
            </a:r>
            <a:r>
              <a:rPr lang="en-US" sz="3200" dirty="0" smtClean="0"/>
              <a:t> was measured as an overall feature compared to the patients of the same age, and measured at the level of fusion compared to the whole cervical spine. Less </a:t>
            </a:r>
            <a:r>
              <a:rPr lang="en-US" sz="3200" dirty="0" err="1" smtClean="0"/>
              <a:t>lordosis</a:t>
            </a:r>
            <a:r>
              <a:rPr lang="en-US" sz="3200" dirty="0" smtClean="0"/>
              <a:t> was observed in all cases compared to age matched individuals. Also, less </a:t>
            </a:r>
            <a:r>
              <a:rPr lang="en-US" sz="3200" dirty="0" err="1" smtClean="0"/>
              <a:t>lordosis</a:t>
            </a:r>
            <a:r>
              <a:rPr lang="en-US" sz="3200" dirty="0" smtClean="0"/>
              <a:t> was observed at the level of fusion compared to overall cervical spine </a:t>
            </a:r>
            <a:r>
              <a:rPr lang="en-US" sz="3200" dirty="0" err="1" smtClean="0"/>
              <a:t>lordosis</a:t>
            </a:r>
            <a:r>
              <a:rPr lang="en-US" sz="3200" dirty="0" smtClean="0"/>
              <a:t>. </a:t>
            </a: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defTabSz="952097" eaLnBrk="0" hangingPunct="0">
              <a:spcBef>
                <a:spcPct val="50000"/>
              </a:spcBef>
            </a:pPr>
            <a:endParaRPr lang="en-AU" sz="3000" dirty="0" smtClean="0">
              <a:solidFill>
                <a:srgbClr val="00345B"/>
              </a:solidFill>
              <a:latin typeface="+mj-lt"/>
            </a:endParaRPr>
          </a:p>
          <a:p>
            <a:pPr algn="just" defTabSz="952097" eaLnBrk="0" hangingPunct="0">
              <a:spcBef>
                <a:spcPct val="50000"/>
              </a:spcBef>
            </a:pPr>
            <a:r>
              <a:rPr lang="en-US" sz="3200" dirty="0" smtClean="0"/>
              <a:t>Symptoms before surgery: Pain – Preoperative neck pain in 16 patients (28,57%). Intensity of pain on scale from 1-10/ average -7 points, </a:t>
            </a:r>
            <a:r>
              <a:rPr lang="en-US" sz="3200" dirty="0" err="1" smtClean="0"/>
              <a:t>radiculopathy</a:t>
            </a:r>
            <a:r>
              <a:rPr lang="en-US" sz="3200" dirty="0" smtClean="0"/>
              <a:t> 14 pt (25%), weakness  10 pt (17,85%), numbness  8 pt (14,28%), </a:t>
            </a:r>
            <a:r>
              <a:rPr lang="en-US" sz="3200" dirty="0" err="1" smtClean="0"/>
              <a:t>myelopathy</a:t>
            </a:r>
            <a:r>
              <a:rPr lang="en-US" sz="3200" dirty="0" smtClean="0"/>
              <a:t> 8 pt (14,28%). Level  (C3-C4)- 2 pt (3,57%), (C4-C5)- 19 pt (33,92%), (C5-C6)- 22 pt (39,28%), (C6-C7)- 13 pt (23,21%). None of the patients had any complication after surgery in 12 month period. Improvement in weakness was observed in 48 pt (85,71%).</a:t>
            </a:r>
          </a:p>
          <a:p>
            <a:pPr algn="just" defTabSz="952097" eaLnBrk="0" hangingPunct="0">
              <a:spcBef>
                <a:spcPct val="50000"/>
              </a:spcBef>
            </a:pPr>
            <a:r>
              <a:rPr lang="en-US" sz="3200" dirty="0" smtClean="0"/>
              <a:t>According to literature review if we compare ACD </a:t>
            </a:r>
            <a:r>
              <a:rPr lang="en-US" sz="3200" dirty="0" err="1" smtClean="0"/>
              <a:t>vs</a:t>
            </a:r>
            <a:r>
              <a:rPr lang="en-US" sz="3200" dirty="0" smtClean="0"/>
              <a:t> ACDFP, on the short term ACD leads to satisfied outcome. Over longer term, patient report increasing complains. Incidence of </a:t>
            </a:r>
            <a:r>
              <a:rPr lang="en-US" sz="3200" dirty="0" err="1" smtClean="0"/>
              <a:t>kyphotic</a:t>
            </a:r>
            <a:r>
              <a:rPr lang="en-US" sz="3200" dirty="0" smtClean="0"/>
              <a:t> deformity in ACD is higher </a:t>
            </a:r>
            <a:r>
              <a:rPr lang="en-US" sz="3200" i="1" dirty="0" smtClean="0"/>
              <a:t>(</a:t>
            </a:r>
            <a:r>
              <a:rPr lang="en-US" sz="3200" i="1" dirty="0" err="1" smtClean="0"/>
              <a:t>Tewarie</a:t>
            </a:r>
            <a:r>
              <a:rPr lang="en-US" sz="3200" i="1" dirty="0" smtClean="0"/>
              <a:t>, </a:t>
            </a:r>
            <a:r>
              <a:rPr lang="en-US" sz="3200" i="1" dirty="0" err="1" smtClean="0"/>
              <a:t>Barteles</a:t>
            </a:r>
            <a:r>
              <a:rPr lang="en-US" sz="2400" i="1" dirty="0" smtClean="0"/>
              <a:t>).</a:t>
            </a:r>
            <a:r>
              <a:rPr lang="en-US" sz="3200" i="1" dirty="0" smtClean="0"/>
              <a:t> </a:t>
            </a:r>
            <a:r>
              <a:rPr lang="en-US" sz="3200" dirty="0" smtClean="0"/>
              <a:t>Now the trend is to treat degenerative cervical disc disease from anterior approach with subsequent fusion. Anterior cervical screw- plate systems have become an integral part of surgical management after ACD. In our experience anterior plating system for anterior cervical </a:t>
            </a:r>
            <a:r>
              <a:rPr lang="en-US" sz="3200" dirty="0" err="1" smtClean="0"/>
              <a:t>discectomy</a:t>
            </a:r>
            <a:r>
              <a:rPr lang="en-US" sz="3200" dirty="0" smtClean="0"/>
              <a:t> with </a:t>
            </a:r>
            <a:r>
              <a:rPr lang="en-US" sz="3200" dirty="0" err="1" smtClean="0"/>
              <a:t>interbody</a:t>
            </a:r>
            <a:r>
              <a:rPr lang="en-US" sz="3200" dirty="0" smtClean="0"/>
              <a:t> fusion and plating</a:t>
            </a:r>
            <a:r>
              <a:rPr lang="en-US" sz="3200" b="1" dirty="0" smtClean="0"/>
              <a:t> </a:t>
            </a:r>
            <a:r>
              <a:rPr lang="en-US" sz="3200" dirty="0" smtClean="0"/>
              <a:t>performs excellent fusion rates and clinical outcomes. We find that variable self drilling screw construct supports all anatomical and biomechanical needs.</a:t>
            </a:r>
            <a:endParaRPr lang="en-US" sz="3200" b="1" dirty="0" smtClean="0">
              <a:solidFill>
                <a:srgbClr val="5F0015"/>
              </a:solidFill>
              <a:cs typeface="Arial" charset="0"/>
            </a:endParaRPr>
          </a:p>
          <a:p>
            <a:pPr defTabSz="952097" eaLnBrk="0" hangingPunct="0">
              <a:spcBef>
                <a:spcPct val="50000"/>
              </a:spcBef>
            </a:pPr>
            <a:endParaRPr lang="en-US" sz="3000" dirty="0" smtClean="0">
              <a:solidFill>
                <a:srgbClr val="212D65"/>
              </a:solidFill>
            </a:endParaRPr>
          </a:p>
          <a:p>
            <a:pPr defTabSz="952097" eaLnBrk="0" hangingPunct="0">
              <a:spcBef>
                <a:spcPct val="50000"/>
              </a:spcBef>
            </a:pPr>
            <a:endParaRPr lang="en-AU" sz="3000" dirty="0">
              <a:solidFill>
                <a:srgbClr val="00345B"/>
              </a:solidFill>
              <a:latin typeface="+mj-lt"/>
            </a:endParaRPr>
          </a:p>
        </p:txBody>
      </p:sp>
      <p:sp>
        <p:nvSpPr>
          <p:cNvPr id="32" name="Rectangle 31"/>
          <p:cNvSpPr>
            <a:spLocks noChangeArrowheads="1"/>
          </p:cNvSpPr>
          <p:nvPr/>
        </p:nvSpPr>
        <p:spPr bwMode="auto">
          <a:xfrm>
            <a:off x="563194" y="20389119"/>
            <a:ext cx="15471620" cy="11616767"/>
          </a:xfrm>
          <a:prstGeom prst="rect">
            <a:avLst/>
          </a:prstGeom>
          <a:solidFill>
            <a:schemeClr val="bg1"/>
          </a:solidFill>
          <a:ln w="12700">
            <a:solidFill>
              <a:srgbClr val="2074B7"/>
            </a:solidFill>
          </a:ln>
          <a:effectLst/>
          <a:extLst/>
        </p:spPr>
        <p:txBody>
          <a:bodyPr lIns="375509" tIns="375509" rIns="375509" bIns="375509"/>
          <a:lstStyle/>
          <a:p>
            <a:pPr marL="398972" indent="-398972" defTabSz="952097" eaLnBrk="0" hangingPunct="0">
              <a:spcBef>
                <a:spcPct val="50000"/>
              </a:spcBef>
            </a:pPr>
            <a:r>
              <a:rPr lang="en-US" sz="5500" b="1" cap="all" dirty="0" smtClean="0">
                <a:solidFill>
                  <a:srgbClr val="2074B7"/>
                </a:solidFill>
              </a:rPr>
              <a:t>Method(s)</a:t>
            </a:r>
            <a:endParaRPr lang="en-US" sz="5500" b="1" cap="all" dirty="0">
              <a:solidFill>
                <a:srgbClr val="2074B7"/>
              </a:solidFill>
            </a:endParaRPr>
          </a:p>
          <a:p>
            <a:pPr marL="398972" indent="-398972" defTabSz="952097" eaLnBrk="0" hangingPunct="0">
              <a:buSzPct val="60000"/>
            </a:pPr>
            <a:endParaRPr lang="en-AU" sz="3000" dirty="0">
              <a:solidFill>
                <a:srgbClr val="212D65"/>
              </a:solidFill>
            </a:endParaRPr>
          </a:p>
          <a:p>
            <a:pPr marL="457200" indent="-457200">
              <a:buFont typeface="Arial" panose="020B0604020202020204" pitchFamily="34" charset="0"/>
              <a:buChar char="•"/>
            </a:pPr>
            <a:r>
              <a:rPr lang="en-US" sz="3200" dirty="0" smtClean="0"/>
              <a:t> This </a:t>
            </a:r>
            <a:r>
              <a:rPr lang="en-US" sz="3200" dirty="0"/>
              <a:t>is a retrospective study in which 56 patients were included, 30 were women and 26 were man. They all presented with signs and symptoms of cervical radiculopathy. </a:t>
            </a:r>
          </a:p>
          <a:p>
            <a:pPr marL="457200" indent="-457200">
              <a:buFont typeface="Arial" panose="020B0604020202020204" pitchFamily="34" charset="0"/>
              <a:buChar char="•"/>
            </a:pPr>
            <a:r>
              <a:rPr lang="en-US" sz="3200" dirty="0"/>
              <a:t>Out of all 8 presented with signs of cervical myelopathy in addition. </a:t>
            </a:r>
          </a:p>
          <a:p>
            <a:pPr marL="457200" indent="-457200">
              <a:buFont typeface="Arial" panose="020B0604020202020204" pitchFamily="34" charset="0"/>
              <a:buChar char="•"/>
            </a:pPr>
            <a:r>
              <a:rPr lang="en-US" sz="3200" dirty="0"/>
              <a:t>Patients underwent CT scan and magnetic resonance imaging which demonstrated single level disc herniation with evident radicular and or spinal cord compression. </a:t>
            </a:r>
          </a:p>
          <a:p>
            <a:pPr marL="457200" indent="-457200">
              <a:buFont typeface="Arial" panose="020B0604020202020204" pitchFamily="34" charset="0"/>
              <a:buChar char="•"/>
            </a:pPr>
            <a:r>
              <a:rPr lang="en-US" sz="3200" dirty="0"/>
              <a:t>All patients underwent single level discectomy with interbody fusion and plating. PEEK cage was used in all cases and plating system with locking screws as well. </a:t>
            </a:r>
          </a:p>
          <a:p>
            <a:pPr marL="457200" indent="-457200">
              <a:buFont typeface="Arial" panose="020B0604020202020204" pitchFamily="34" charset="0"/>
              <a:buChar char="•"/>
            </a:pPr>
            <a:r>
              <a:rPr lang="en-US" sz="3200" dirty="0"/>
              <a:t>The mean follow-up period was 15 months.. </a:t>
            </a:r>
            <a:endParaRPr lang="en-AU" sz="3000" dirty="0">
              <a:solidFill>
                <a:srgbClr val="212D65"/>
              </a:solidFill>
            </a:endParaRPr>
          </a:p>
        </p:txBody>
      </p:sp>
      <p:sp>
        <p:nvSpPr>
          <p:cNvPr id="33" name="Rectangle 9"/>
          <p:cNvSpPr>
            <a:spLocks noChangeArrowheads="1"/>
          </p:cNvSpPr>
          <p:nvPr/>
        </p:nvSpPr>
        <p:spPr bwMode="auto">
          <a:xfrm>
            <a:off x="32216554" y="19532520"/>
            <a:ext cx="15385554" cy="4186073"/>
          </a:xfrm>
          <a:prstGeom prst="rect">
            <a:avLst/>
          </a:prstGeom>
          <a:solidFill>
            <a:schemeClr val="bg1"/>
          </a:solidFill>
          <a:ln w="12700">
            <a:solidFill>
              <a:srgbClr val="2074B7"/>
            </a:solidFill>
            <a:miter lim="800000"/>
            <a:headEnd/>
            <a:tailEnd/>
          </a:ln>
          <a:effectLst/>
          <a:extLst/>
        </p:spPr>
        <p:txBody>
          <a:bodyPr lIns="375509" tIns="375509" rIns="375509" bIns="375509"/>
          <a:lstStyle/>
          <a:p>
            <a:pPr defTabSz="952097" eaLnBrk="0" hangingPunct="0">
              <a:spcBef>
                <a:spcPct val="50000"/>
              </a:spcBef>
            </a:pPr>
            <a:r>
              <a:rPr lang="en-GB" sz="5500" b="1" cap="all" dirty="0">
                <a:solidFill>
                  <a:srgbClr val="2074B7"/>
                </a:solidFill>
              </a:rPr>
              <a:t>Acknowledgements</a:t>
            </a:r>
          </a:p>
          <a:p>
            <a:pPr algn="just" defTabSz="952097" eaLnBrk="0" hangingPunct="0">
              <a:spcBef>
                <a:spcPct val="50000"/>
              </a:spcBef>
            </a:pPr>
            <a:r>
              <a:rPr lang="en-US" sz="3200" dirty="0"/>
              <a:t>ACDFP prevent the disc space collapsing, minimize the risk of graft migration and extrusion, improve fusion rate, increase stability early after surgery, shorten the surgical time. The surgical management of cervical disk </a:t>
            </a:r>
            <a:r>
              <a:rPr lang="en-US" sz="3200" dirty="0" err="1"/>
              <a:t>desease</a:t>
            </a:r>
            <a:r>
              <a:rPr lang="en-US" sz="3200" dirty="0"/>
              <a:t> is still </a:t>
            </a:r>
            <a:r>
              <a:rPr lang="en-US" sz="3200" dirty="0" err="1"/>
              <a:t>contraversal</a:t>
            </a:r>
            <a:r>
              <a:rPr lang="en-US" sz="3200" dirty="0"/>
              <a:t> despite of many study </a:t>
            </a:r>
            <a:r>
              <a:rPr lang="en-US" sz="3200" dirty="0" err="1"/>
              <a:t>publisched</a:t>
            </a:r>
            <a:r>
              <a:rPr lang="en-US" sz="3200" dirty="0"/>
              <a:t> of this topic. Yet there is no consensus of the best surgical approach for this entity.</a:t>
            </a:r>
          </a:p>
          <a:p>
            <a:pPr defTabSz="952097" eaLnBrk="0" hangingPunct="0">
              <a:spcBef>
                <a:spcPct val="50000"/>
              </a:spcBef>
            </a:pPr>
            <a:r>
              <a:rPr lang="en-AU" sz="3000" dirty="0" smtClean="0">
                <a:solidFill>
                  <a:srgbClr val="00345B"/>
                </a:solidFill>
                <a:latin typeface="Arial" charset="0"/>
              </a:rPr>
              <a:t> </a:t>
            </a:r>
            <a:endParaRPr lang="en-US" sz="3000" dirty="0">
              <a:solidFill>
                <a:srgbClr val="00345B"/>
              </a:solidFill>
              <a:latin typeface="Arial" charset="0"/>
            </a:endParaRPr>
          </a:p>
        </p:txBody>
      </p:sp>
      <p:sp>
        <p:nvSpPr>
          <p:cNvPr id="34" name="Text Box 10"/>
          <p:cNvSpPr txBox="1">
            <a:spLocks noChangeArrowheads="1"/>
          </p:cNvSpPr>
          <p:nvPr/>
        </p:nvSpPr>
        <p:spPr bwMode="auto">
          <a:xfrm>
            <a:off x="563195" y="15697201"/>
            <a:ext cx="15467059" cy="4331878"/>
          </a:xfrm>
          <a:prstGeom prst="rect">
            <a:avLst/>
          </a:prstGeom>
          <a:solidFill>
            <a:schemeClr val="bg1"/>
          </a:solidFill>
          <a:ln w="12700">
            <a:solidFill>
              <a:srgbClr val="2074B7"/>
            </a:solidFill>
            <a:miter lim="800000"/>
            <a:headEnd/>
            <a:tailEnd/>
          </a:ln>
          <a:effectLst/>
          <a:ex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GB" sz="5500" b="1" cap="all" dirty="0" smtClean="0">
                <a:solidFill>
                  <a:srgbClr val="2074B7"/>
                </a:solidFill>
                <a:latin typeface="+mn-lt"/>
              </a:rPr>
              <a:t>Objective(s)</a:t>
            </a:r>
            <a:endParaRPr lang="en-GB" sz="5500" b="1" cap="all" dirty="0">
              <a:solidFill>
                <a:srgbClr val="2074B7"/>
              </a:solidFill>
              <a:latin typeface="+mn-lt"/>
            </a:endParaRPr>
          </a:p>
          <a:p>
            <a:pPr algn="just">
              <a:spcBef>
                <a:spcPct val="20000"/>
              </a:spcBef>
            </a:pPr>
            <a:r>
              <a:rPr lang="en-US" sz="3200" dirty="0">
                <a:latin typeface="+mn-lt"/>
              </a:rPr>
              <a:t>Authors present their  experience through retrospective study of a series of 56 patients treated with ACDFP with Atlantis system caused by a degenerative disease of cervical spine presented with radiculopathy w/o myelopathy.</a:t>
            </a:r>
            <a:endParaRPr lang="en-AU" sz="3200" dirty="0">
              <a:solidFill>
                <a:srgbClr val="212D65"/>
              </a:solidFill>
              <a:latin typeface="+mn-lt"/>
            </a:endParaRPr>
          </a:p>
        </p:txBody>
      </p:sp>
      <p:sp>
        <p:nvSpPr>
          <p:cNvPr id="35" name="Rectangle 28"/>
          <p:cNvSpPr>
            <a:spLocks noChangeArrowheads="1"/>
          </p:cNvSpPr>
          <p:nvPr/>
        </p:nvSpPr>
        <p:spPr bwMode="auto">
          <a:xfrm>
            <a:off x="32209621" y="24113662"/>
            <a:ext cx="15380994" cy="4089947"/>
          </a:xfrm>
          <a:prstGeom prst="rect">
            <a:avLst/>
          </a:prstGeom>
          <a:solidFill>
            <a:schemeClr val="bg1"/>
          </a:solidFill>
          <a:ln w="12700">
            <a:solidFill>
              <a:srgbClr val="2074B7"/>
            </a:solidFill>
            <a:miter lim="800000"/>
            <a:headEnd/>
            <a:tailEnd/>
          </a:ln>
          <a:effectLst/>
          <a:extLst/>
        </p:spPr>
        <p:txBody>
          <a:bodyPr lIns="375509" tIns="375509" rIns="375509" bIns="375509"/>
          <a:lstStyle/>
          <a:p>
            <a:pPr defTabSz="952097" eaLnBrk="0" hangingPunct="0">
              <a:spcBef>
                <a:spcPct val="50000"/>
              </a:spcBef>
            </a:pPr>
            <a:r>
              <a:rPr lang="en-US" sz="5500" b="1" cap="all" dirty="0">
                <a:solidFill>
                  <a:srgbClr val="2074B7"/>
                </a:solidFill>
              </a:rPr>
              <a:t>References</a:t>
            </a:r>
          </a:p>
          <a:p>
            <a:r>
              <a:rPr lang="en-US" sz="2800" dirty="0" smtClean="0"/>
              <a:t>1.Brodke DS, </a:t>
            </a:r>
            <a:r>
              <a:rPr lang="en-US" sz="2800" dirty="0" err="1" smtClean="0"/>
              <a:t>Zdeblick</a:t>
            </a:r>
            <a:r>
              <a:rPr lang="en-US" sz="2800" dirty="0" smtClean="0"/>
              <a:t> TA. Modified </a:t>
            </a:r>
            <a:r>
              <a:rPr lang="en-US" sz="2800" dirty="0" err="1" smtClean="0"/>
              <a:t>SmithRobinson</a:t>
            </a:r>
            <a:r>
              <a:rPr lang="en-US" sz="2800" dirty="0" smtClean="0"/>
              <a:t> procedure for anterior cervical </a:t>
            </a:r>
            <a:r>
              <a:rPr lang="en-US" sz="2800" dirty="0" err="1" smtClean="0"/>
              <a:t>discectomy</a:t>
            </a:r>
            <a:r>
              <a:rPr lang="en-US" sz="2800" dirty="0" smtClean="0"/>
              <a:t> and fusion. Spine. 1992 Oct;17(10 </a:t>
            </a:r>
            <a:r>
              <a:rPr lang="en-US" sz="2800" dirty="0" err="1" smtClean="0"/>
              <a:t>Suppl</a:t>
            </a:r>
            <a:r>
              <a:rPr lang="en-US" sz="2800" dirty="0" smtClean="0"/>
              <a:t>):S427-30. </a:t>
            </a:r>
            <a:endParaRPr lang="mk-MK" sz="2800" dirty="0" smtClean="0"/>
          </a:p>
          <a:p>
            <a:r>
              <a:rPr lang="en-US" sz="2800" dirty="0" smtClean="0"/>
              <a:t>2.Dan </a:t>
            </a:r>
            <a:r>
              <a:rPr lang="en-US" sz="2800" dirty="0" err="1" smtClean="0"/>
              <a:t>NG.Anterior</a:t>
            </a:r>
            <a:r>
              <a:rPr lang="en-US" sz="2800" dirty="0" smtClean="0"/>
              <a:t> cervical </a:t>
            </a:r>
            <a:r>
              <a:rPr lang="en-US" sz="2800" dirty="0" err="1" smtClean="0"/>
              <a:t>graftless</a:t>
            </a:r>
            <a:r>
              <a:rPr lang="en-US" sz="2800" dirty="0" smtClean="0"/>
              <a:t> fusion for soft disc protrusion. A review of 509 disc excisions in 476 patients. J </a:t>
            </a:r>
            <a:r>
              <a:rPr lang="en-US" sz="2800" dirty="0" err="1" smtClean="0"/>
              <a:t>Clin</a:t>
            </a:r>
            <a:r>
              <a:rPr lang="en-US" sz="2800" dirty="0" smtClean="0"/>
              <a:t> </a:t>
            </a:r>
            <a:r>
              <a:rPr lang="en-US" sz="2800" dirty="0" err="1" smtClean="0"/>
              <a:t>Neurosci</a:t>
            </a:r>
            <a:r>
              <a:rPr lang="en-US" sz="2800" dirty="0" smtClean="0"/>
              <a:t>. 1998 Apr;5(2):172-7</a:t>
            </a:r>
          </a:p>
          <a:p>
            <a:r>
              <a:rPr lang="en-US" sz="2800" dirty="0" smtClean="0"/>
              <a:t>3.Donaldson JW, Nelson PB. Anterior cervical </a:t>
            </a:r>
            <a:r>
              <a:rPr lang="en-US" sz="2800" dirty="0" err="1" smtClean="0"/>
              <a:t>discectomy</a:t>
            </a:r>
            <a:r>
              <a:rPr lang="en-US" sz="2800" dirty="0" smtClean="0"/>
              <a:t> without </a:t>
            </a:r>
            <a:r>
              <a:rPr lang="en-US" sz="2800" dirty="0" err="1" smtClean="0"/>
              <a:t>interbody</a:t>
            </a:r>
            <a:r>
              <a:rPr lang="en-US" sz="2800" dirty="0" smtClean="0"/>
              <a:t> fusion. </a:t>
            </a:r>
            <a:r>
              <a:rPr lang="en-US" sz="2800" dirty="0" err="1" smtClean="0"/>
              <a:t>Surg</a:t>
            </a:r>
            <a:r>
              <a:rPr lang="en-US" sz="2800" dirty="0" smtClean="0"/>
              <a:t> Neurol. 2002 Apr;57(4):219- 24; discussion 224-5. </a:t>
            </a:r>
            <a:endParaRPr lang="mk-MK" sz="2800" dirty="0" smtClean="0"/>
          </a:p>
          <a:p>
            <a:pPr defTabSz="952097" eaLnBrk="0" hangingPunct="0">
              <a:spcBef>
                <a:spcPct val="50000"/>
              </a:spcBef>
            </a:pPr>
            <a:r>
              <a:rPr lang="en-AU" sz="2500" dirty="0" smtClean="0">
                <a:solidFill>
                  <a:srgbClr val="00345B"/>
                </a:solidFill>
                <a:latin typeface="Arial" charset="0"/>
                <a:cs typeface="Arial" charset="0"/>
              </a:rPr>
              <a:t> </a:t>
            </a:r>
            <a:endParaRPr lang="en-US" sz="2500" dirty="0">
              <a:solidFill>
                <a:srgbClr val="00345B"/>
              </a:solidFill>
              <a:latin typeface="Arial" charset="0"/>
              <a:cs typeface="Arial" charset="0"/>
            </a:endParaRPr>
          </a:p>
        </p:txBody>
      </p:sp>
      <p:sp>
        <p:nvSpPr>
          <p:cNvPr id="36" name="Text Box 11"/>
          <p:cNvSpPr txBox="1">
            <a:spLocks noChangeArrowheads="1"/>
          </p:cNvSpPr>
          <p:nvPr/>
        </p:nvSpPr>
        <p:spPr bwMode="auto">
          <a:xfrm>
            <a:off x="17257570" y="21231192"/>
            <a:ext cx="6295828" cy="1056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r>
              <a:rPr lang="en-AU" sz="2200" i="1" dirty="0" smtClean="0">
                <a:solidFill>
                  <a:srgbClr val="212D65"/>
                </a:solidFill>
                <a:latin typeface="+mn-lt"/>
                <a:cs typeface="Arial" charset="0"/>
              </a:rPr>
              <a:t>Figure 1. Intraoperative view of an single level C5-C6 ACDF.</a:t>
            </a:r>
            <a:endParaRPr lang="en-AU" sz="2200" i="1" dirty="0">
              <a:solidFill>
                <a:srgbClr val="00345B"/>
              </a:solidFill>
              <a:latin typeface="+mn-lt"/>
              <a:cs typeface="Arial" charset="0"/>
            </a:endParaRPr>
          </a:p>
        </p:txBody>
      </p:sp>
      <p:sp>
        <p:nvSpPr>
          <p:cNvPr id="37" name="Rectangle 36"/>
          <p:cNvSpPr>
            <a:spLocks noChangeArrowheads="1"/>
          </p:cNvSpPr>
          <p:nvPr/>
        </p:nvSpPr>
        <p:spPr bwMode="auto">
          <a:xfrm>
            <a:off x="24673122" y="15267331"/>
            <a:ext cx="6015300" cy="5104374"/>
          </a:xfrm>
          <a:prstGeom prst="rect">
            <a:avLst/>
          </a:prstGeom>
          <a:solidFill>
            <a:srgbClr val="EBE8E5"/>
          </a:solidFill>
          <a:ln w="9525">
            <a:solidFill>
              <a:srgbClr val="8ACDE2"/>
            </a:solidFill>
            <a:miter lim="800000"/>
            <a:headEnd/>
            <a:tailEnd/>
          </a:ln>
          <a:effectLst/>
          <a:extLst/>
        </p:spPr>
        <p:txBody>
          <a:bodyPr wrap="none" lIns="522327" tIns="261164" rIns="522327" bIns="261164" anchor="ctr"/>
          <a:lstStyle/>
          <a:p>
            <a:endParaRPr lang="en-GB" sz="11556"/>
          </a:p>
        </p:txBody>
      </p:sp>
      <p:sp>
        <p:nvSpPr>
          <p:cNvPr id="38" name="Text Box 16"/>
          <p:cNvSpPr txBox="1">
            <a:spLocks noChangeArrowheads="1"/>
          </p:cNvSpPr>
          <p:nvPr/>
        </p:nvSpPr>
        <p:spPr bwMode="auto">
          <a:xfrm>
            <a:off x="24670311" y="21231192"/>
            <a:ext cx="6015300" cy="1394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87759" tIns="187759" rIns="187759" bIns="187759">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AU" sz="2200" i="1" dirty="0" smtClean="0">
                <a:solidFill>
                  <a:srgbClr val="212D65"/>
                </a:solidFill>
                <a:latin typeface="+mn-lt"/>
                <a:cs typeface="Arial" charset="0"/>
              </a:rPr>
              <a:t>Figure 2. Lateral and A-P X-ray plain film of the same patient from figure 1, shows good positioning of the plate and </a:t>
            </a:r>
            <a:r>
              <a:rPr lang="en-AU" sz="2200" i="1" dirty="0" err="1" smtClean="0">
                <a:solidFill>
                  <a:srgbClr val="212D65"/>
                </a:solidFill>
                <a:latin typeface="+mn-lt"/>
                <a:cs typeface="Arial" charset="0"/>
              </a:rPr>
              <a:t>screxs</a:t>
            </a:r>
            <a:r>
              <a:rPr lang="en-AU" sz="2200" i="1" dirty="0" smtClean="0">
                <a:solidFill>
                  <a:srgbClr val="212D65"/>
                </a:solidFill>
                <a:latin typeface="+mn-lt"/>
                <a:cs typeface="Arial" charset="0"/>
              </a:rPr>
              <a:t>.</a:t>
            </a:r>
            <a:endParaRPr lang="en-AU" sz="2200" i="1" dirty="0">
              <a:solidFill>
                <a:srgbClr val="212D65"/>
              </a:solidFill>
              <a:latin typeface="+mn-lt"/>
              <a:cs typeface="Arial" charset="0"/>
            </a:endParaRPr>
          </a:p>
        </p:txBody>
      </p:sp>
      <p:sp>
        <p:nvSpPr>
          <p:cNvPr id="39" name="Rectangle 39"/>
          <p:cNvSpPr>
            <a:spLocks noChangeArrowheads="1"/>
          </p:cNvSpPr>
          <p:nvPr/>
        </p:nvSpPr>
        <p:spPr bwMode="auto">
          <a:xfrm>
            <a:off x="17257570" y="15267331"/>
            <a:ext cx="6298638" cy="5104374"/>
          </a:xfrm>
          <a:prstGeom prst="rect">
            <a:avLst/>
          </a:prstGeom>
          <a:solidFill>
            <a:srgbClr val="EBE8E5"/>
          </a:solidFill>
          <a:ln w="9525">
            <a:solidFill>
              <a:srgbClr val="8ACDE2"/>
            </a:solidFill>
            <a:miter lim="800000"/>
            <a:headEnd/>
            <a:tailEnd/>
          </a:ln>
          <a:effectLst/>
          <a:extLst/>
        </p:spPr>
        <p:txBody>
          <a:bodyPr wrap="none" lIns="522327" tIns="261164" rIns="522327" bIns="261164" anchor="ctr"/>
          <a:lstStyle/>
          <a:p>
            <a:endParaRPr lang="en-GB" sz="11556"/>
          </a:p>
        </p:txBody>
      </p:sp>
      <p:sp>
        <p:nvSpPr>
          <p:cNvPr id="40" name="Text Box 2"/>
          <p:cNvSpPr txBox="1">
            <a:spLocks noChangeArrowheads="1"/>
          </p:cNvSpPr>
          <p:nvPr/>
        </p:nvSpPr>
        <p:spPr bwMode="auto">
          <a:xfrm>
            <a:off x="9101816" y="1036301"/>
            <a:ext cx="26290066" cy="23638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US" sz="7200" b="1" dirty="0"/>
              <a:t>Surgical treatment of </a:t>
            </a:r>
            <a:r>
              <a:rPr lang="en-US" sz="7200" b="1" dirty="0" smtClean="0"/>
              <a:t>single level degenerative cervical </a:t>
            </a:r>
            <a:r>
              <a:rPr lang="en-US" sz="7200" b="1" dirty="0"/>
              <a:t>disc </a:t>
            </a:r>
            <a:r>
              <a:rPr lang="en-US" sz="7200" b="1" dirty="0" smtClean="0"/>
              <a:t>disease treated with ACDFP</a:t>
            </a:r>
            <a:endParaRPr lang="en-US" sz="7200" dirty="0"/>
          </a:p>
        </p:txBody>
      </p:sp>
      <p:sp>
        <p:nvSpPr>
          <p:cNvPr id="44" name="Rectangle 43"/>
          <p:cNvSpPr>
            <a:spLocks noChangeArrowheads="1"/>
          </p:cNvSpPr>
          <p:nvPr/>
        </p:nvSpPr>
        <p:spPr bwMode="auto">
          <a:xfrm>
            <a:off x="9101816" y="26541472"/>
            <a:ext cx="6015300" cy="5104374"/>
          </a:xfrm>
          <a:prstGeom prst="rect">
            <a:avLst/>
          </a:prstGeom>
          <a:solidFill>
            <a:srgbClr val="EBE8E5"/>
          </a:solidFill>
          <a:ln w="9525">
            <a:solidFill>
              <a:srgbClr val="8ACDE2"/>
            </a:solidFill>
            <a:miter lim="800000"/>
            <a:headEnd/>
            <a:tailEnd/>
          </a:ln>
          <a:effectLst/>
          <a:extLst/>
        </p:spPr>
        <p:txBody>
          <a:bodyPr wrap="none" lIns="522327" tIns="261164" rIns="522327" bIns="261164" anchor="ctr"/>
          <a:lstStyle/>
          <a:p>
            <a:endParaRPr lang="en-GB" sz="11556"/>
          </a:p>
        </p:txBody>
      </p:sp>
      <p:sp>
        <p:nvSpPr>
          <p:cNvPr id="45" name="Rectangle 39"/>
          <p:cNvSpPr>
            <a:spLocks noChangeArrowheads="1"/>
          </p:cNvSpPr>
          <p:nvPr/>
        </p:nvSpPr>
        <p:spPr bwMode="auto">
          <a:xfrm>
            <a:off x="1686264" y="26541472"/>
            <a:ext cx="6298638" cy="5104374"/>
          </a:xfrm>
          <a:prstGeom prst="rect">
            <a:avLst/>
          </a:prstGeom>
          <a:solidFill>
            <a:srgbClr val="EBE8E5"/>
          </a:solidFill>
          <a:ln w="9525">
            <a:solidFill>
              <a:srgbClr val="8ACDE2"/>
            </a:solidFill>
            <a:miter lim="800000"/>
            <a:headEnd/>
            <a:tailEnd/>
          </a:ln>
          <a:effectLst/>
          <a:extLst/>
        </p:spPr>
        <p:txBody>
          <a:bodyPr wrap="none" lIns="522327" tIns="261164" rIns="522327" bIns="261164" anchor="ctr"/>
          <a:lstStyle/>
          <a:p>
            <a:endParaRPr lang="en-GB" sz="11556"/>
          </a:p>
        </p:txBody>
      </p:sp>
      <p:sp>
        <p:nvSpPr>
          <p:cNvPr id="46" name="Rectangle 28"/>
          <p:cNvSpPr>
            <a:spLocks noChangeArrowheads="1"/>
          </p:cNvSpPr>
          <p:nvPr/>
        </p:nvSpPr>
        <p:spPr bwMode="auto">
          <a:xfrm>
            <a:off x="32209621" y="28118374"/>
            <a:ext cx="15392488" cy="3925411"/>
          </a:xfrm>
          <a:prstGeom prst="rect">
            <a:avLst/>
          </a:prstGeom>
          <a:solidFill>
            <a:schemeClr val="bg1"/>
          </a:solidFill>
          <a:ln w="12700">
            <a:solidFill>
              <a:srgbClr val="2074B7"/>
            </a:solidFill>
            <a:miter lim="800000"/>
            <a:headEnd/>
            <a:tailEnd/>
          </a:ln>
          <a:effectLst/>
          <a:extLst/>
        </p:spPr>
        <p:txBody>
          <a:bodyPr lIns="375509" tIns="375509" rIns="375509" bIns="375509"/>
          <a:lstStyle/>
          <a:p>
            <a:pPr defTabSz="952097" eaLnBrk="0" hangingPunct="0">
              <a:spcBef>
                <a:spcPct val="50000"/>
              </a:spcBef>
            </a:pPr>
            <a:r>
              <a:rPr lang="en-US" sz="5500" b="1" cap="all" dirty="0" smtClean="0">
                <a:solidFill>
                  <a:srgbClr val="2074B7"/>
                </a:solidFill>
              </a:rPr>
              <a:t>CONTACT INFORMATION</a:t>
            </a:r>
            <a:endParaRPr lang="en-US" sz="5500" b="1" cap="all" dirty="0">
              <a:solidFill>
                <a:srgbClr val="2074B7"/>
              </a:solidFill>
            </a:endParaRPr>
          </a:p>
          <a:p>
            <a:r>
              <a:rPr lang="en-AU" sz="3000" dirty="0" smtClean="0">
                <a:solidFill>
                  <a:srgbClr val="212D65"/>
                </a:solidFill>
                <a:cs typeface="Arial" charset="0"/>
              </a:rPr>
              <a:t>University clinic of Neurosurgery, Skopje, Faculty of Medicine, University St </a:t>
            </a:r>
            <a:r>
              <a:rPr lang="en-AU" sz="3000" dirty="0" err="1" smtClean="0">
                <a:solidFill>
                  <a:srgbClr val="212D65"/>
                </a:solidFill>
                <a:cs typeface="Arial" charset="0"/>
              </a:rPr>
              <a:t>Cyrilus</a:t>
            </a:r>
            <a:r>
              <a:rPr lang="en-AU" sz="3000" dirty="0" smtClean="0">
                <a:solidFill>
                  <a:srgbClr val="212D65"/>
                </a:solidFill>
                <a:cs typeface="Arial" charset="0"/>
              </a:rPr>
              <a:t> and Methodius Skopje, R. of Macedonia.</a:t>
            </a:r>
          </a:p>
          <a:p>
            <a:r>
              <a:rPr lang="en-AU" sz="3000" dirty="0" smtClean="0">
                <a:solidFill>
                  <a:srgbClr val="212D65"/>
                </a:solidFill>
                <a:latin typeface="Times New Roman"/>
                <a:ea typeface="Times New Roman"/>
                <a:cs typeface="Arial" charset="0"/>
              </a:rPr>
              <a:t>Tel +3892 3 147035, Fax +389233121899</a:t>
            </a:r>
          </a:p>
          <a:p>
            <a:r>
              <a:rPr lang="en-AU" sz="3000" dirty="0" smtClean="0">
                <a:solidFill>
                  <a:srgbClr val="212D65"/>
                </a:solidFill>
                <a:latin typeface="Times New Roman"/>
                <a:ea typeface="Times New Roman"/>
                <a:cs typeface="Arial" charset="0"/>
              </a:rPr>
              <a:t>Mail neurosurgery.skopje@yahoo.com</a:t>
            </a:r>
            <a:endParaRPr lang="en-AU" sz="2500" dirty="0">
              <a:solidFill>
                <a:srgbClr val="212D65"/>
              </a:solidFill>
              <a:latin typeface="Times New Roman"/>
              <a:ea typeface="Times New Roman"/>
            </a:endParaRPr>
          </a:p>
        </p:txBody>
      </p:sp>
      <p:pic>
        <p:nvPicPr>
          <p:cNvPr id="2" name="Picture 1"/>
          <p:cNvPicPr>
            <a:picLocks noChangeAspect="1"/>
          </p:cNvPicPr>
          <p:nvPr/>
        </p:nvPicPr>
        <p:blipFill>
          <a:blip r:embed="rId3"/>
          <a:stretch>
            <a:fillRect/>
          </a:stretch>
        </p:blipFill>
        <p:spPr>
          <a:xfrm>
            <a:off x="9118849" y="26331448"/>
            <a:ext cx="6799568" cy="5409285"/>
          </a:xfrm>
          <a:prstGeom prst="rect">
            <a:avLst/>
          </a:prstGeom>
        </p:spPr>
      </p:pic>
      <p:pic>
        <p:nvPicPr>
          <p:cNvPr id="23" name="Picture 3" descr="C:\Users\User\Downloads\IMG_226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9027" y="26331448"/>
            <a:ext cx="4044950" cy="539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 descr="C:\Users\User\Downloads\IMG_2264.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a:xfrm>
            <a:off x="4998778" y="26316487"/>
            <a:ext cx="4003675" cy="5409285"/>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__2011-11-02_12-13-52_I"/>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973193" y="15079531"/>
            <a:ext cx="6465990" cy="53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4" descr="Picture 00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3441196" y="14717957"/>
            <a:ext cx="4034435" cy="597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a:xfrm>
            <a:off x="27635016" y="14687380"/>
            <a:ext cx="3639612" cy="6264275"/>
          </a:xfrm>
          <a:prstGeom prst="rect">
            <a:avLst/>
          </a:prstGeom>
        </p:spPr>
      </p:pic>
      <p:sp>
        <p:nvSpPr>
          <p:cNvPr id="2050" name="Rectangle 2"/>
          <p:cNvSpPr>
            <a:spLocks noChangeArrowheads="1"/>
          </p:cNvSpPr>
          <p:nvPr/>
        </p:nvSpPr>
        <p:spPr bwMode="auto">
          <a:xfrm>
            <a:off x="0" y="0"/>
            <a:ext cx="482457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pic>
        <p:nvPicPr>
          <p:cNvPr id="2049" name="Picture 1" descr="memo1"/>
          <p:cNvPicPr>
            <a:picLocks noChangeAspect="1" noChangeArrowheads="1"/>
          </p:cNvPicPr>
          <p:nvPr/>
        </p:nvPicPr>
        <p:blipFill>
          <a:blip r:embed="rId9"/>
          <a:srcRect/>
          <a:stretch>
            <a:fillRect/>
          </a:stretch>
        </p:blipFill>
        <p:spPr bwMode="auto">
          <a:xfrm>
            <a:off x="33124044" y="1985863"/>
            <a:ext cx="14407986" cy="3929090"/>
          </a:xfrm>
          <a:prstGeom prst="rect">
            <a:avLst/>
          </a:prstGeom>
          <a:noFill/>
        </p:spPr>
      </p:pic>
    </p:spTree>
    <p:extLst>
      <p:ext uri="{BB962C8B-B14F-4D97-AF65-F5344CB8AC3E}">
        <p14:creationId xmlns:p14="http://schemas.microsoft.com/office/powerpoint/2010/main" xmlns="" val="326673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998</Words>
  <Application>Microsoft Office PowerPoint</Application>
  <PresentationFormat>Custom</PresentationFormat>
  <Paragraphs>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dc:creator>
  <cp:lastModifiedBy>korisnik</cp:lastModifiedBy>
  <cp:revision>39</cp:revision>
  <dcterms:created xsi:type="dcterms:W3CDTF">2016-04-12T23:37:13Z</dcterms:created>
  <dcterms:modified xsi:type="dcterms:W3CDTF">2016-10-10T07:03:02Z</dcterms:modified>
</cp:coreProperties>
</file>