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7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7" r:id="rId3"/>
    <p:sldId id="318" r:id="rId4"/>
    <p:sldId id="319" r:id="rId5"/>
    <p:sldId id="331" r:id="rId6"/>
    <p:sldId id="332" r:id="rId7"/>
    <p:sldId id="338" r:id="rId8"/>
    <p:sldId id="322" r:id="rId9"/>
    <p:sldId id="330" r:id="rId10"/>
    <p:sldId id="321" r:id="rId11"/>
    <p:sldId id="335" r:id="rId12"/>
    <p:sldId id="336" r:id="rId13"/>
    <p:sldId id="302" r:id="rId14"/>
    <p:sldId id="327" r:id="rId15"/>
    <p:sldId id="328" r:id="rId16"/>
    <p:sldId id="303" r:id="rId17"/>
    <p:sldId id="340" r:id="rId18"/>
    <p:sldId id="306" r:id="rId19"/>
    <p:sldId id="316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6600"/>
    <a:srgbClr val="E94D07"/>
    <a:srgbClr val="0099CC"/>
    <a:srgbClr val="0066FF"/>
    <a:srgbClr val="356D03"/>
    <a:srgbClr val="D5FDB1"/>
    <a:srgbClr val="FDD179"/>
    <a:srgbClr val="254DF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5771" autoAdjust="0"/>
  </p:normalViewPr>
  <p:slideViewPr>
    <p:cSldViewPr snapToGrid="0">
      <p:cViewPr>
        <p:scale>
          <a:sx n="84" d="100"/>
          <a:sy n="84" d="100"/>
        </p:scale>
        <p:origin x="-42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34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2795-BE2A-4B1C-ABC9-D3C2626626E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D0AD-D463-4664-B1AA-B1B831DA5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0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6378-86D5-495D-9C59-AE5C21AA9B89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2D573-4654-494A-B6BF-0D081A3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1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1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orbel" pitchFamily="34" charset="0"/>
              </a:rPr>
              <a:t>My subject of interest</a:t>
            </a:r>
            <a:r>
              <a:rPr lang="en-US" sz="1200" baseline="0" dirty="0" smtClean="0">
                <a:latin typeface="Corbel" pitchFamily="34" charset="0"/>
              </a:rPr>
              <a:t>/ my focus  today will be on the meanings OCENI 2 and OCENI3</a:t>
            </a:r>
            <a:endParaRPr lang="en-US" sz="1200" dirty="0" smtClean="0">
              <a:latin typeface="Corbe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2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2D573-4654-494A-B6BF-0D081A3A7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C2D573-4654-494A-B6BF-0D081A3A79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88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11/3/2022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571" y="428507"/>
            <a:ext cx="10749343" cy="1647185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</a:br>
            <a:r>
              <a:rPr lang="en-US" sz="2400" b="1" dirty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/>
            </a:r>
            <a:br>
              <a:rPr lang="en-US" sz="2400" b="1" dirty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</a:br>
            <a:r>
              <a:rPr lang="en-US" sz="2800" b="1" dirty="0" err="1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Stanislava-Stasha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Tofoska</a:t>
            </a:r>
            <a:r>
              <a:rPr lang="en-US" sz="2400" dirty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Ss</a:t>
            </a:r>
            <a:r>
              <a:rPr lang="en-US" sz="2400" dirty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. Cyril and Methodius University in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  <a:t>Skopje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  <a:latin typeface="Garamond" pitchFamily="18" charset="0"/>
                <a:ea typeface="Adobe Heiti Std R" pitchFamily="34" charset="-128"/>
                <a:cs typeface="Arial" pitchFamily="34" charset="0"/>
              </a:rPr>
              <a:t>stofoska@yahoo.com</a:t>
            </a:r>
            <a:r>
              <a:rPr lang="en-US" sz="2000" dirty="0">
                <a:solidFill>
                  <a:schemeClr val="tx1"/>
                </a:solidFill>
                <a:effectLst/>
                <a:latin typeface="Garamond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Garamond" pitchFamily="18" charset="0"/>
              </a:rPr>
            </a:br>
            <a:endParaRPr lang="en-US" sz="2400" dirty="0">
              <a:effectLst/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3" y="1966588"/>
            <a:ext cx="10260679" cy="454996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mk-MK" sz="6700" b="1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ea typeface="+mj-ea"/>
              <a:cs typeface="+mj-cs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0" b="1" dirty="0">
                <a:latin typeface="Garamond" pitchFamily="18" charset="0"/>
                <a:ea typeface="+mj-ea"/>
                <a:cs typeface="+mj-cs"/>
              </a:rPr>
              <a:t>THE SEMANTICS OF MENTAL </a:t>
            </a:r>
            <a:r>
              <a:rPr lang="en-US" sz="7000" b="1" dirty="0" smtClean="0">
                <a:latin typeface="Garamond" pitchFamily="18" charset="0"/>
                <a:ea typeface="+mj-ea"/>
                <a:cs typeface="+mj-cs"/>
              </a:rPr>
              <a:t>VERBAL </a:t>
            </a:r>
            <a:r>
              <a:rPr lang="en-US" sz="7000" b="1" dirty="0">
                <a:latin typeface="Garamond" pitchFamily="18" charset="0"/>
                <a:ea typeface="+mj-ea"/>
                <a:cs typeface="+mj-cs"/>
              </a:rPr>
              <a:t>PREDICATES 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000" b="1" dirty="0">
                <a:latin typeface="Garamond" pitchFamily="18" charset="0"/>
                <a:ea typeface="+mj-ea"/>
                <a:cs typeface="+mj-cs"/>
              </a:rPr>
              <a:t>EXPRESSING ASSESSMENT IN MACEDONIAN 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dirty="0">
                <a:latin typeface="Garamond" pitchFamily="18" charset="0"/>
                <a:ea typeface="+mj-ea"/>
                <a:cs typeface="+mj-cs"/>
              </a:rPr>
              <a:t>(on the example of verb </a:t>
            </a:r>
            <a:r>
              <a:rPr lang="en-US" sz="8000" b="1" dirty="0" err="1">
                <a:latin typeface="Garamond" pitchFamily="18" charset="0"/>
                <a:ea typeface="+mj-ea"/>
                <a:cs typeface="+mj-cs"/>
              </a:rPr>
              <a:t>оцени</a:t>
            </a:r>
            <a:r>
              <a:rPr lang="en-US" sz="8000" b="1" dirty="0">
                <a:latin typeface="Garamond" pitchFamily="18" charset="0"/>
                <a:ea typeface="+mj-ea"/>
                <a:cs typeface="+mj-cs"/>
              </a:rPr>
              <a:t>/</a:t>
            </a:r>
            <a:r>
              <a:rPr lang="en-US" sz="8000" b="1" dirty="0" err="1">
                <a:latin typeface="Garamond" pitchFamily="18" charset="0"/>
                <a:ea typeface="+mj-ea"/>
                <a:cs typeface="+mj-cs"/>
              </a:rPr>
              <a:t>оценува</a:t>
            </a:r>
            <a:r>
              <a:rPr lang="en-US" sz="8000" dirty="0">
                <a:ea typeface="+mj-ea"/>
                <a:cs typeface="+mj-cs"/>
              </a:rPr>
              <a:t>)</a:t>
            </a:r>
          </a:p>
          <a:p>
            <a:r>
              <a:rPr lang="en-US" sz="6000" dirty="0" smtClean="0"/>
              <a:t> </a:t>
            </a:r>
          </a:p>
          <a:p>
            <a:endParaRPr lang="en-US" sz="6000" b="1" dirty="0"/>
          </a:p>
          <a:p>
            <a:endParaRPr lang="en-US" sz="6000" b="1" dirty="0" smtClean="0"/>
          </a:p>
          <a:p>
            <a:pPr algn="r"/>
            <a:r>
              <a:rPr lang="en-US" sz="6000" b="1" dirty="0" smtClean="0">
                <a:solidFill>
                  <a:srgbClr val="356D03"/>
                </a:solidFill>
                <a:latin typeface="Garamond" pitchFamily="18" charset="0"/>
              </a:rPr>
              <a:t>11th </a:t>
            </a:r>
            <a:r>
              <a:rPr lang="en-US" sz="6000" b="1" dirty="0">
                <a:solidFill>
                  <a:srgbClr val="356D03"/>
                </a:solidFill>
                <a:latin typeface="Garamond" pitchFamily="18" charset="0"/>
              </a:rPr>
              <a:t>Macedonian-North American Conference on Macedonian Studies </a:t>
            </a:r>
            <a:endParaRPr lang="en-US" sz="6000" b="1" dirty="0" smtClean="0">
              <a:solidFill>
                <a:srgbClr val="356D03"/>
              </a:solidFill>
              <a:latin typeface="Garamond" pitchFamily="18" charset="0"/>
            </a:endParaRPr>
          </a:p>
          <a:p>
            <a:pPr algn="r"/>
            <a:r>
              <a:rPr lang="en-US" sz="6000" b="1" dirty="0" smtClean="0">
                <a:solidFill>
                  <a:srgbClr val="356D03"/>
                </a:solidFill>
                <a:latin typeface="Garamond" pitchFamily="18" charset="0"/>
              </a:rPr>
              <a:t>4-7 </a:t>
            </a:r>
            <a:r>
              <a:rPr lang="en-US" sz="6000" b="1" dirty="0">
                <a:solidFill>
                  <a:srgbClr val="356D03"/>
                </a:solidFill>
                <a:latin typeface="Garamond" pitchFamily="18" charset="0"/>
              </a:rPr>
              <a:t>NOV 2022 - Tempe, Arizona, US – Arizona State University </a:t>
            </a:r>
            <a:endParaRPr lang="mk-MK" sz="6000" b="1" dirty="0" smtClean="0">
              <a:solidFill>
                <a:srgbClr val="356D03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Garamond" pitchFamily="18" charset="0"/>
              <a:ea typeface="+mj-ea"/>
              <a:cs typeface="+mj-cs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endParaRPr lang="en-US" sz="3400" b="1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endParaRPr lang="en-US" sz="3400" b="1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90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361244"/>
            <a:ext cx="9997440" cy="7676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Meanings of verb </a:t>
            </a:r>
            <a:r>
              <a:rPr lang="mk-MK" sz="3200" dirty="0"/>
              <a:t>ОЦЕНИ/ОЦЕНУВА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264356"/>
            <a:ext cx="9997440" cy="5260622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200"/>
              </a:spcBef>
            </a:pPr>
            <a:r>
              <a:rPr lang="mk-MK" sz="6400" b="1" dirty="0" smtClean="0"/>
              <a:t>ОЦЕНИ/ОЦЕНУВА1</a:t>
            </a:r>
            <a:r>
              <a:rPr lang="mk-MK" sz="6400" dirty="0" smtClean="0"/>
              <a:t> </a:t>
            </a:r>
            <a:r>
              <a:rPr lang="mk-MK" sz="7200" dirty="0" smtClean="0"/>
              <a:t> </a:t>
            </a:r>
            <a:r>
              <a:rPr lang="en-US" sz="7200" dirty="0" smtClean="0"/>
              <a:t>- </a:t>
            </a:r>
            <a:r>
              <a:rPr lang="mk-MK" sz="7200" dirty="0"/>
              <a:t>определи </a:t>
            </a:r>
            <a:r>
              <a:rPr lang="mk-MK" sz="7200" dirty="0" smtClean="0"/>
              <a:t>вредност</a:t>
            </a:r>
            <a:r>
              <a:rPr lang="mk-MK" sz="7200" dirty="0"/>
              <a:t>, големина или </a:t>
            </a:r>
            <a:r>
              <a:rPr lang="mk-MK" sz="7200" dirty="0" smtClean="0"/>
              <a:t>колич</a:t>
            </a:r>
            <a:r>
              <a:rPr lang="en-US" sz="7200" dirty="0" smtClean="0"/>
              <a:t>e</a:t>
            </a:r>
            <a:r>
              <a:rPr lang="mk-MK" sz="7200" dirty="0" smtClean="0"/>
              <a:t>ство на </a:t>
            </a:r>
            <a:r>
              <a:rPr lang="mk-MK" sz="7200" dirty="0"/>
              <a:t>нешто </a:t>
            </a:r>
            <a:r>
              <a:rPr lang="mk-MK" sz="7200" dirty="0" smtClean="0"/>
              <a:t>; </a:t>
            </a:r>
            <a:r>
              <a:rPr lang="mk-MK" sz="7200" dirty="0"/>
              <a:t>цена на нешто</a:t>
            </a:r>
            <a:r>
              <a:rPr lang="mk-MK" sz="7200" dirty="0" smtClean="0"/>
              <a:t>.- синонимно со  </a:t>
            </a:r>
            <a:r>
              <a:rPr lang="mk-MK" sz="7200" b="1" dirty="0" smtClean="0"/>
              <a:t>процени/проценува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to </a:t>
            </a:r>
            <a:r>
              <a:rPr lang="en-US" sz="6400" dirty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determine tentatively or approximately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 the</a:t>
            </a:r>
            <a:r>
              <a:rPr lang="en-US" sz="6400" dirty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 value or amount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of</a:t>
            </a:r>
            <a:r>
              <a:rPr lang="mk-MK" sz="6400" dirty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 </a:t>
            </a:r>
            <a:r>
              <a:rPr lang="hr-HR" sz="6400" dirty="0" smtClean="0">
                <a:solidFill>
                  <a:srgbClr val="FF0000"/>
                </a:solidFill>
                <a:latin typeface="Corbel" pitchFamily="34" charset="0"/>
                <a:ea typeface="Times New Roman"/>
                <a:cs typeface="Times New Roman"/>
              </a:rPr>
              <a:t>sthg</a:t>
            </a:r>
            <a:r>
              <a:rPr lang="hr-HR" sz="6400" dirty="0" smtClean="0">
                <a:solidFill>
                  <a:srgbClr val="1A1A1A"/>
                </a:solidFill>
                <a:latin typeface="Corbel" pitchFamily="34" charset="0"/>
                <a:ea typeface="Times New Roman"/>
                <a:cs typeface="Times New Roman"/>
              </a:rPr>
              <a:t> </a:t>
            </a:r>
            <a:r>
              <a:rPr lang="mk-MK" sz="6400" b="1" dirty="0" smtClean="0">
                <a:solidFill>
                  <a:srgbClr val="4A4A4A"/>
                </a:solidFill>
                <a:latin typeface="Corbel" pitchFamily="34" charset="0"/>
                <a:ea typeface="Times New Roman"/>
                <a:cs typeface="Times New Roman"/>
              </a:rPr>
              <a:t>(</a:t>
            </a:r>
            <a:r>
              <a:rPr lang="en-US" sz="6400" b="1" dirty="0" smtClean="0">
                <a:latin typeface="Corbel" pitchFamily="34" charset="0"/>
              </a:rPr>
              <a:t>estimate</a:t>
            </a:r>
            <a:r>
              <a:rPr lang="mk-MK" sz="6400" b="1" dirty="0" smtClean="0">
                <a:latin typeface="Corbel" pitchFamily="34" charset="0"/>
              </a:rPr>
              <a:t>)</a:t>
            </a:r>
            <a:endParaRPr lang="en-US" sz="6400" b="1" dirty="0">
              <a:latin typeface="Corbel" pitchFamily="34" charset="0"/>
              <a:ea typeface="Calibri"/>
              <a:cs typeface="Times New Roman"/>
            </a:endParaRPr>
          </a:p>
          <a:p>
            <a:pPr fontAlgn="base">
              <a:lnSpc>
                <a:spcPct val="120000"/>
              </a:lnSpc>
            </a:pPr>
            <a:r>
              <a:rPr lang="ru-RU" sz="6400" dirty="0"/>
              <a:t>Штетата ја </a:t>
            </a:r>
            <a:r>
              <a:rPr lang="ru-RU" sz="6400" b="1" dirty="0"/>
              <a:t>оценија</a:t>
            </a:r>
            <a:r>
              <a:rPr lang="ru-RU" sz="6400" dirty="0"/>
              <a:t> на 100 илјади. Тој </a:t>
            </a:r>
            <a:r>
              <a:rPr lang="ru-RU" sz="6400" b="1" dirty="0"/>
              <a:t>оцени</a:t>
            </a:r>
            <a:r>
              <a:rPr lang="ru-RU" sz="6400" dirty="0"/>
              <a:t> дека резервите на гориво  се 20% пониски од минатата година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pPr marL="342900" lvl="0" indent="-342900">
              <a:spcBef>
                <a:spcPts val="1200"/>
              </a:spcBef>
              <a:tabLst>
                <a:tab pos="457200" algn="l"/>
              </a:tabLst>
            </a:pPr>
            <a:r>
              <a:rPr lang="mk-MK" sz="7200" b="1" dirty="0" smtClean="0">
                <a:solidFill>
                  <a:srgbClr val="000000"/>
                </a:solidFill>
                <a:latin typeface="Corbel" pitchFamily="34" charset="0"/>
                <a:ea typeface="Times New Roman"/>
                <a:cs typeface="Times New Roman"/>
              </a:rPr>
              <a:t>ОЦЕНИ/ОЦЕНУВА</a:t>
            </a:r>
            <a:r>
              <a:rPr lang="mk-MK" sz="72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2</a:t>
            </a:r>
            <a:r>
              <a:rPr lang="mk-MK" sz="7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- </a:t>
            </a:r>
            <a:r>
              <a:rPr lang="mk-MK" sz="7200" b="1" dirty="0">
                <a:solidFill>
                  <a:srgbClr val="000000"/>
                </a:solidFill>
                <a:ea typeface="Times New Roman"/>
                <a:cs typeface="Times New Roman"/>
              </a:rPr>
              <a:t>изразува</a:t>
            </a:r>
            <a:r>
              <a:rPr lang="mk-MK" sz="7200" b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b="1" dirty="0">
                <a:solidFill>
                  <a:srgbClr val="000000"/>
                </a:solidFill>
                <a:ea typeface="Times New Roman"/>
                <a:cs typeface="Times New Roman"/>
              </a:rPr>
              <a:t>одредено</a:t>
            </a:r>
            <a:r>
              <a:rPr lang="mk-MK" sz="7200" b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b="1" dirty="0">
                <a:solidFill>
                  <a:srgbClr val="000000"/>
                </a:solidFill>
                <a:ea typeface="Times New Roman"/>
                <a:cs typeface="Times New Roman"/>
              </a:rPr>
              <a:t>мислење</a:t>
            </a:r>
            <a:r>
              <a:rPr lang="mk-MK" sz="7200" b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некого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/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нешто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 smtClean="0">
                <a:solidFill>
                  <a:srgbClr val="000000"/>
                </a:solidFill>
                <a:ea typeface="Times New Roman"/>
                <a:cs typeface="Times New Roman"/>
              </a:rPr>
              <a:t>во</a:t>
            </a:r>
            <a:r>
              <a:rPr lang="mk-MK" sz="7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однос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на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некоја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карактеристика</a:t>
            </a:r>
            <a:r>
              <a:rPr lang="en-US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(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оценува</a:t>
            </a:r>
            <a:r>
              <a:rPr lang="mk-MK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некого/нешто </a:t>
            </a:r>
            <a:r>
              <a:rPr lang="mk-MK" sz="7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како</a:t>
            </a:r>
            <a:r>
              <a:rPr lang="mk-MK" sz="72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mk-MK" sz="7200" dirty="0">
                <a:solidFill>
                  <a:srgbClr val="000000"/>
                </a:solidFill>
                <a:ea typeface="Times New Roman"/>
                <a:cs typeface="Times New Roman"/>
              </a:rPr>
              <a:t>некаков</a:t>
            </a:r>
            <a:r>
              <a:rPr lang="en-US" sz="72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)</a:t>
            </a:r>
            <a:endParaRPr lang="en-US" sz="5400" dirty="0">
              <a:latin typeface="Times New Roman"/>
              <a:ea typeface="Times New Roman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to </a:t>
            </a:r>
            <a:r>
              <a:rPr lang="en-US" sz="6400" dirty="0">
                <a:solidFill>
                  <a:srgbClr val="FF0000"/>
                </a:solidFill>
                <a:latin typeface="Corbel" pitchFamily="34" charset="0"/>
              </a:rPr>
              <a:t>judge or determine the significance, worth, or quality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of  someone or something </a:t>
            </a:r>
            <a:r>
              <a:rPr lang="en-US" sz="6400" dirty="0" smtClean="0">
                <a:latin typeface="Corbel" pitchFamily="34" charset="0"/>
              </a:rPr>
              <a:t>(</a:t>
            </a:r>
            <a:r>
              <a:rPr lang="en-US" sz="6400" b="1" dirty="0" smtClean="0">
                <a:latin typeface="Corbel" pitchFamily="34" charset="0"/>
              </a:rPr>
              <a:t>evaluate, assess </a:t>
            </a:r>
            <a:r>
              <a:rPr lang="en-US" sz="6400" dirty="0" smtClean="0">
                <a:latin typeface="Corbel" pitchFamily="34" charset="0"/>
              </a:rPr>
              <a:t>etc.)</a:t>
            </a:r>
            <a:endParaRPr lang="mk-MK" sz="6400" dirty="0">
              <a:latin typeface="Corbel" pitchFamily="34" charset="0"/>
            </a:endParaRPr>
          </a:p>
          <a:p>
            <a:pPr>
              <a:spcBef>
                <a:spcPts val="1200"/>
              </a:spcBef>
            </a:pPr>
            <a:r>
              <a:rPr lang="mk-MK" sz="6400" dirty="0" smtClean="0"/>
              <a:t>Тој ја </a:t>
            </a:r>
            <a:r>
              <a:rPr lang="mk-MK" sz="6400" b="1" dirty="0" smtClean="0"/>
              <a:t>оцени</a:t>
            </a:r>
            <a:r>
              <a:rPr lang="mk-MK" sz="6400" dirty="0" smtClean="0"/>
              <a:t> ситуацијата </a:t>
            </a:r>
            <a:r>
              <a:rPr lang="mk-MK" sz="6400" b="1" dirty="0" smtClean="0"/>
              <a:t>како</a:t>
            </a:r>
            <a:r>
              <a:rPr lang="mk-MK" sz="6400" dirty="0" smtClean="0"/>
              <a:t> многу </a:t>
            </a:r>
            <a:r>
              <a:rPr lang="mk-MK" sz="6400" u="sng" dirty="0" smtClean="0"/>
              <a:t>сериозна, тешка</a:t>
            </a:r>
            <a:r>
              <a:rPr lang="mk-MK" sz="6400" dirty="0" smtClean="0"/>
              <a:t>.</a:t>
            </a:r>
            <a:r>
              <a:rPr lang="en-US" sz="6400" dirty="0" smtClean="0"/>
              <a:t> </a:t>
            </a:r>
            <a:r>
              <a:rPr lang="ru-RU" sz="6400" dirty="0" smtClean="0"/>
              <a:t>Критиката</a:t>
            </a:r>
            <a:r>
              <a:rPr lang="ru-RU" sz="6400" dirty="0"/>
              <a:t> ги </a:t>
            </a:r>
            <a:r>
              <a:rPr lang="ru-RU" sz="6400" b="1" dirty="0"/>
              <a:t>оцени</a:t>
            </a:r>
            <a:r>
              <a:rPr lang="ru-RU" sz="6400" dirty="0"/>
              <a:t> неговите песни </a:t>
            </a:r>
            <a:r>
              <a:rPr lang="ru-RU" sz="6400" b="1" dirty="0"/>
              <a:t>како</a:t>
            </a:r>
            <a:r>
              <a:rPr lang="ru-RU" sz="6400" dirty="0"/>
              <a:t> </a:t>
            </a:r>
            <a:r>
              <a:rPr lang="ru-RU" sz="6400" u="sng" dirty="0"/>
              <a:t>добри</a:t>
            </a:r>
            <a:r>
              <a:rPr lang="ru-RU" sz="6400" dirty="0" smtClean="0"/>
              <a:t>.</a:t>
            </a:r>
            <a:r>
              <a:rPr lang="ru-RU" sz="6600" dirty="0"/>
              <a:t> </a:t>
            </a:r>
            <a:r>
              <a:rPr lang="en-US" sz="6600" dirty="0" smtClean="0"/>
              <a:t>“</a:t>
            </a:r>
            <a:r>
              <a:rPr lang="ru-RU" sz="6600" dirty="0" smtClean="0"/>
              <a:t>Фајзер</a:t>
            </a:r>
            <a:r>
              <a:rPr lang="ru-RU" sz="6600" dirty="0"/>
              <a:t>“ оцени </a:t>
            </a:r>
            <a:r>
              <a:rPr lang="ru-RU" sz="6600" b="1" dirty="0"/>
              <a:t>дека</a:t>
            </a:r>
            <a:r>
              <a:rPr lang="ru-RU" sz="6600" dirty="0"/>
              <a:t> </a:t>
            </a:r>
            <a:r>
              <a:rPr lang="ru-RU" sz="6600" u="sng" dirty="0"/>
              <a:t>нејзината вакцина има ефикасност од 94%. </a:t>
            </a:r>
            <a:endParaRPr lang="en-US" sz="6600" u="sng" dirty="0"/>
          </a:p>
          <a:p>
            <a:pPr>
              <a:spcBef>
                <a:spcPts val="1800"/>
              </a:spcBef>
            </a:pPr>
            <a:r>
              <a:rPr lang="mk-MK" sz="7200" b="1" dirty="0" smtClean="0"/>
              <a:t>ОЦЕНИ/ОЦЕНУВА</a:t>
            </a:r>
            <a:r>
              <a:rPr lang="en-US" sz="7200" b="1" dirty="0" smtClean="0"/>
              <a:t>3</a:t>
            </a:r>
            <a:r>
              <a:rPr lang="mk-MK" sz="7200" b="1" dirty="0" smtClean="0"/>
              <a:t> </a:t>
            </a:r>
            <a:r>
              <a:rPr lang="en-US" sz="6400" dirty="0" smtClean="0"/>
              <a:t>- </a:t>
            </a:r>
            <a:r>
              <a:rPr lang="mk-MK" sz="7200" b="1" dirty="0" smtClean="0"/>
              <a:t>изразува одредено мислење </a:t>
            </a:r>
            <a:r>
              <a:rPr lang="mk-MK" sz="7200" dirty="0" smtClean="0"/>
              <a:t>за некого/нешто  (ситуација) што произлегува од анализа на информациите што ги има во врска со темата за кое станува збор</a:t>
            </a:r>
            <a:r>
              <a:rPr lang="en-US" sz="7200" dirty="0" smtClean="0"/>
              <a:t> </a:t>
            </a:r>
            <a:r>
              <a:rPr lang="mk-MK" sz="7200" dirty="0"/>
              <a:t>(оценува </a:t>
            </a:r>
            <a:r>
              <a:rPr lang="mk-MK" sz="7200" b="1" dirty="0"/>
              <a:t>дека </a:t>
            </a:r>
            <a:r>
              <a:rPr lang="mk-MK" sz="7200" dirty="0" smtClean="0"/>
              <a:t> </a:t>
            </a:r>
            <a:r>
              <a:rPr lang="mk-MK" sz="7200" dirty="0"/>
              <a:t>е</a:t>
            </a:r>
            <a:r>
              <a:rPr lang="mk-MK" sz="7200" dirty="0" smtClean="0"/>
              <a:t>...)</a:t>
            </a:r>
            <a:endParaRPr lang="en-US" sz="7200" dirty="0" smtClean="0"/>
          </a:p>
          <a:p>
            <a:pPr lvl="1">
              <a:spcBef>
                <a:spcPts val="0"/>
              </a:spcBef>
            </a:pPr>
            <a:r>
              <a:rPr lang="en-US" sz="6400" dirty="0">
                <a:solidFill>
                  <a:srgbClr val="FF0000"/>
                </a:solidFill>
                <a:latin typeface="Corbel" pitchFamily="34" charset="0"/>
              </a:rPr>
              <a:t>to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assess and express opinion/ judgment about some situation (</a:t>
            </a:r>
            <a:r>
              <a:rPr lang="en-US" sz="6400" b="1" dirty="0" smtClean="0">
                <a:latin typeface="Corbel" pitchFamily="34" charset="0"/>
              </a:rPr>
              <a:t>assess, consider, estimate </a:t>
            </a:r>
            <a:r>
              <a:rPr lang="en-US" sz="6400" dirty="0" smtClean="0">
                <a:latin typeface="Corbel" pitchFamily="34" charset="0"/>
              </a:rPr>
              <a:t>etc.)</a:t>
            </a:r>
          </a:p>
          <a:p>
            <a:r>
              <a:rPr lang="mk-MK" sz="6400" dirty="0" smtClean="0"/>
              <a:t>Таа</a:t>
            </a:r>
            <a:r>
              <a:rPr lang="mk-MK" sz="6400" b="1" dirty="0" smtClean="0"/>
              <a:t> оцени </a:t>
            </a:r>
            <a:r>
              <a:rPr lang="mk-MK" sz="6400" b="1" u="sng" dirty="0" smtClean="0"/>
              <a:t>дека </a:t>
            </a:r>
            <a:r>
              <a:rPr lang="mk-MK" sz="6400" dirty="0" smtClean="0"/>
              <a:t>оваа работа не може да се заврши брзо.</a:t>
            </a:r>
            <a:r>
              <a:rPr lang="mk-MK" sz="6400" dirty="0"/>
              <a:t> </a:t>
            </a:r>
            <a:r>
              <a:rPr lang="mk-MK" sz="6400" dirty="0" smtClean="0"/>
              <a:t>Иако знаел дека ќе </a:t>
            </a:r>
            <a:r>
              <a:rPr lang="ru-RU" sz="6400" dirty="0" smtClean="0"/>
              <a:t>се </a:t>
            </a:r>
            <a:r>
              <a:rPr lang="ru-RU" sz="6400" dirty="0"/>
              <a:t>чувствува виновен, </a:t>
            </a:r>
            <a:r>
              <a:rPr lang="ru-RU" sz="6400" dirty="0" smtClean="0"/>
              <a:t>сепак </a:t>
            </a:r>
            <a:r>
              <a:rPr lang="ru-RU" sz="6400" b="1" dirty="0"/>
              <a:t>оценил</a:t>
            </a:r>
            <a:r>
              <a:rPr lang="ru-RU" sz="6400" dirty="0"/>
              <a:t> </a:t>
            </a:r>
            <a:r>
              <a:rPr lang="ru-RU" sz="6400" b="1" u="sng" dirty="0"/>
              <a:t>дека</a:t>
            </a:r>
            <a:r>
              <a:rPr lang="ru-RU" sz="6400" u="sng" dirty="0"/>
              <a:t> разделбата е најдобриот крај за оваа врска</a:t>
            </a:r>
            <a:r>
              <a:rPr lang="ru-RU" sz="6400" dirty="0"/>
              <a:t>. Според звукот </a:t>
            </a:r>
            <a:r>
              <a:rPr lang="ru-RU" sz="6400" b="1" dirty="0"/>
              <a:t>оцени</a:t>
            </a:r>
            <a:r>
              <a:rPr lang="ru-RU" sz="6400" dirty="0"/>
              <a:t> дека завивањето доаѓа некаде откај врвот на Гола Глава, некаде во близината на дедо Ивановата колиба.</a:t>
            </a:r>
            <a:endParaRPr lang="en-US" sz="6400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mk-MK" sz="6400" b="1" dirty="0" smtClean="0"/>
              <a:t>ОЦЕНИ/ОЦЕНУВА4 - </a:t>
            </a:r>
            <a:r>
              <a:rPr lang="mk-MK" sz="6400" dirty="0" smtClean="0"/>
              <a:t>дава </a:t>
            </a:r>
            <a:r>
              <a:rPr lang="mk-MK" sz="6400" dirty="0"/>
              <a:t>оценка на </a:t>
            </a:r>
            <a:r>
              <a:rPr lang="mk-MK" sz="6400" dirty="0" smtClean="0"/>
              <a:t>некого</a:t>
            </a:r>
            <a:r>
              <a:rPr lang="en-US" sz="6400" dirty="0" smtClean="0"/>
              <a:t> (</a:t>
            </a:r>
            <a:r>
              <a:rPr lang="mk-MK" sz="6400" dirty="0" smtClean="0"/>
              <a:t>ученик, студент) </a:t>
            </a:r>
            <a:r>
              <a:rPr lang="mk-MK" sz="6400" dirty="0"/>
              <a:t>во однос на неговото знаење и/или работа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6400" dirty="0">
                <a:solidFill>
                  <a:srgbClr val="FF0000"/>
                </a:solidFill>
                <a:latin typeface="Corbel" pitchFamily="34" charset="0"/>
              </a:rPr>
              <a:t>to give a mark</a:t>
            </a:r>
            <a:r>
              <a:rPr lang="mk-MK" sz="6400" dirty="0">
                <a:solidFill>
                  <a:srgbClr val="FF0000"/>
                </a:solidFill>
                <a:latin typeface="Corbel" pitchFamily="34" charset="0"/>
              </a:rPr>
              <a:t>/</a:t>
            </a:r>
            <a:r>
              <a:rPr lang="hr-HR" sz="6400" dirty="0">
                <a:solidFill>
                  <a:srgbClr val="FF0000"/>
                </a:solidFill>
                <a:latin typeface="Corbel" pitchFamily="34" charset="0"/>
              </a:rPr>
              <a:t>grade</a:t>
            </a:r>
            <a:r>
              <a:rPr lang="en-US" sz="6400" dirty="0">
                <a:solidFill>
                  <a:srgbClr val="FF0000"/>
                </a:solidFill>
                <a:latin typeface="Corbel" pitchFamily="34" charset="0"/>
              </a:rPr>
              <a:t> to a student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for his knowledge or </a:t>
            </a:r>
            <a:r>
              <a:rPr lang="en-US" sz="6400" dirty="0">
                <a:solidFill>
                  <a:srgbClr val="FF0000"/>
                </a:solidFill>
                <a:latin typeface="Corbel" pitchFamily="34" charset="0"/>
              </a:rPr>
              <a:t>a piece of 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work</a:t>
            </a:r>
            <a:r>
              <a:rPr lang="en-US" sz="6400" dirty="0" smtClean="0">
                <a:latin typeface="Corbel" pitchFamily="34" charset="0"/>
              </a:rPr>
              <a:t> (</a:t>
            </a:r>
            <a:r>
              <a:rPr lang="en-US" sz="6400" b="1" dirty="0" smtClean="0">
                <a:latin typeface="Corbel" pitchFamily="34" charset="0"/>
              </a:rPr>
              <a:t>grade</a:t>
            </a:r>
            <a:r>
              <a:rPr lang="en-US" sz="6400" dirty="0" smtClean="0">
                <a:latin typeface="Corbel" pitchFamily="34" charset="0"/>
              </a:rPr>
              <a:t>)</a:t>
            </a:r>
            <a:r>
              <a:rPr lang="en-US" sz="6400" dirty="0" smtClean="0">
                <a:solidFill>
                  <a:srgbClr val="FF0000"/>
                </a:solidFill>
                <a:latin typeface="Corbel" pitchFamily="34" charset="0"/>
              </a:rPr>
              <a:t>.</a:t>
            </a:r>
            <a:endParaRPr lang="mk-MK" sz="6400" dirty="0">
              <a:solidFill>
                <a:srgbClr val="FF0000"/>
              </a:solidFill>
              <a:latin typeface="Corbel" pitchFamily="34" charset="0"/>
            </a:endParaRPr>
          </a:p>
          <a:p>
            <a:pPr>
              <a:lnSpc>
                <a:spcPct val="120000"/>
              </a:lnSpc>
            </a:pPr>
            <a:r>
              <a:rPr lang="mk-MK" sz="6400" dirty="0"/>
              <a:t>Вчера ги </a:t>
            </a:r>
            <a:r>
              <a:rPr lang="mk-MK" sz="6400" b="1" dirty="0"/>
              <a:t>оценив</a:t>
            </a:r>
            <a:r>
              <a:rPr lang="mk-MK" sz="6400" dirty="0"/>
              <a:t> сите писмени работи</a:t>
            </a:r>
            <a:r>
              <a:rPr lang="mk-MK" sz="6400" dirty="0" smtClean="0"/>
              <a:t>.</a:t>
            </a:r>
            <a:r>
              <a:rPr lang="en-US" sz="6400" dirty="0" smtClean="0"/>
              <a:t> </a:t>
            </a:r>
            <a:r>
              <a:rPr lang="mk-MK" sz="6400" dirty="0" smtClean="0"/>
              <a:t>Го </a:t>
            </a:r>
            <a:r>
              <a:rPr lang="mk-MK" sz="6400" b="1" dirty="0"/>
              <a:t>оценив</a:t>
            </a:r>
            <a:r>
              <a:rPr lang="mk-MK" sz="6400" dirty="0"/>
              <a:t> со 10-ка, с</a:t>
            </a:r>
            <a:r>
              <a:rPr lang="en-US" sz="6400" dirty="0"/>
              <a:t>è</a:t>
            </a:r>
            <a:r>
              <a:rPr lang="mk-MK" sz="6400" dirty="0"/>
              <a:t> знаеше.</a:t>
            </a:r>
            <a:endParaRPr lang="mk-MK" sz="6400" dirty="0" smtClean="0"/>
          </a:p>
        </p:txBody>
      </p:sp>
    </p:spTree>
    <p:extLst>
      <p:ext uri="{BB962C8B-B14F-4D97-AF65-F5344CB8AC3E}">
        <p14:creationId xmlns:p14="http://schemas.microsoft.com/office/powerpoint/2010/main" val="4852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831673"/>
          </a:xfrm>
        </p:spPr>
        <p:txBody>
          <a:bodyPr>
            <a:noAutofit/>
          </a:bodyPr>
          <a:lstStyle/>
          <a:p>
            <a:r>
              <a:rPr lang="mk-MK" sz="2400" dirty="0" smtClean="0"/>
              <a:t/>
            </a:r>
            <a:br>
              <a:rPr lang="mk-MK" sz="2400" dirty="0" smtClean="0"/>
            </a:br>
            <a:r>
              <a:rPr lang="mk-MK" sz="2400" dirty="0" smtClean="0"/>
              <a:t>ОЦЕНИ/ОЦЕНУВА2 - </a:t>
            </a:r>
            <a:r>
              <a:rPr lang="en-US" sz="2400" dirty="0" smtClean="0"/>
              <a:t>expressing </a:t>
            </a:r>
            <a:r>
              <a:rPr lang="en-US" sz="2400" dirty="0"/>
              <a:t>opinion/judgment about someone/something</a:t>
            </a:r>
            <a:r>
              <a:rPr lang="mk-MK" sz="2800" dirty="0" smtClean="0"/>
              <a:t/>
            </a:r>
            <a:br>
              <a:rPr lang="mk-MK" sz="2800" dirty="0" smtClean="0"/>
            </a:br>
            <a:r>
              <a:rPr lang="en-US" sz="2800" dirty="0" smtClean="0"/>
              <a:t>(</a:t>
            </a:r>
            <a:r>
              <a:rPr lang="mk-MK" sz="2400" dirty="0" smtClean="0"/>
              <a:t>некого/нешто </a:t>
            </a:r>
            <a:r>
              <a:rPr lang="mk-MK" sz="2400" b="1" dirty="0"/>
              <a:t>како </a:t>
            </a:r>
            <a:r>
              <a:rPr lang="mk-MK" sz="2400" b="1" i="1" dirty="0" smtClean="0"/>
              <a:t>некаков</a:t>
            </a:r>
            <a:r>
              <a:rPr lang="mk-MK" sz="2400" i="1" dirty="0" smtClean="0"/>
              <a:t>; </a:t>
            </a:r>
            <a:r>
              <a:rPr lang="mk-MK" sz="2400" b="1" dirty="0" smtClean="0"/>
              <a:t>дека е </a:t>
            </a:r>
            <a:r>
              <a:rPr lang="mk-MK" sz="2400" dirty="0" smtClean="0"/>
              <a:t>некаков)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mk-MK" sz="3000" dirty="0" smtClean="0"/>
              <a:t>ОЦЕНИ некого/нешто </a:t>
            </a:r>
            <a:r>
              <a:rPr lang="mk-MK" sz="3000" b="1" dirty="0" smtClean="0"/>
              <a:t>како</a:t>
            </a:r>
            <a:r>
              <a:rPr lang="mk-MK" sz="3000" dirty="0" smtClean="0"/>
              <a:t> </a:t>
            </a:r>
            <a:r>
              <a:rPr lang="mk-MK" sz="2600" u="sng" dirty="0" smtClean="0"/>
              <a:t>правилен, разумен, успешен, конструктивен итн.)</a:t>
            </a:r>
            <a:r>
              <a:rPr lang="mk-MK" sz="2600" dirty="0" smtClean="0"/>
              <a:t> </a:t>
            </a:r>
          </a:p>
          <a:p>
            <a:pPr marL="82296" indent="0">
              <a:buNone/>
            </a:pPr>
            <a:r>
              <a:rPr lang="mk-MK" sz="2600" dirty="0"/>
              <a:t> </a:t>
            </a:r>
            <a:r>
              <a:rPr lang="mk-MK" sz="2600" dirty="0" smtClean="0"/>
              <a:t>(ОЦЕНИ </a:t>
            </a:r>
            <a:r>
              <a:rPr lang="mk-MK" sz="2600" b="1" dirty="0" smtClean="0"/>
              <a:t>дека</a:t>
            </a:r>
            <a:r>
              <a:rPr lang="mk-MK" sz="2600" dirty="0" smtClean="0"/>
              <a:t> некој/нешто </a:t>
            </a:r>
            <a:r>
              <a:rPr lang="mk-MK" sz="2600" b="1" dirty="0" smtClean="0"/>
              <a:t>е</a:t>
            </a:r>
            <a:r>
              <a:rPr lang="mk-MK" sz="2600" dirty="0" smtClean="0"/>
              <a:t> </a:t>
            </a:r>
            <a:r>
              <a:rPr lang="mk-MK" sz="2600" u="sng" dirty="0"/>
              <a:t>правилен, разумен, успешен, конструктивен </a:t>
            </a:r>
            <a:r>
              <a:rPr lang="mk-MK" sz="2600" u="sng" dirty="0" smtClean="0"/>
              <a:t>)</a:t>
            </a:r>
            <a:endParaRPr lang="mk-MK" sz="2600" dirty="0" smtClean="0"/>
          </a:p>
          <a:p>
            <a:pPr marL="82296" indent="0">
              <a:buNone/>
            </a:pPr>
            <a:r>
              <a:rPr lang="en-US" dirty="0" smtClean="0"/>
              <a:t>ASSESS as </a:t>
            </a:r>
            <a:r>
              <a:rPr lang="en-US" sz="2800" u="sng" dirty="0" smtClean="0">
                <a:solidFill>
                  <a:srgbClr val="FF0000"/>
                </a:solidFill>
              </a:rPr>
              <a:t>correct, reasonable, successful, constructive etc.)</a:t>
            </a:r>
            <a:endParaRPr lang="en-US" sz="2800" u="sng" dirty="0" smtClean="0"/>
          </a:p>
          <a:p>
            <a:pPr marL="82296" indent="0">
              <a:spcBef>
                <a:spcPts val="0"/>
              </a:spcBef>
              <a:buNone/>
            </a:pPr>
            <a:endParaRPr lang="mk-MK" sz="2600" dirty="0" smtClean="0"/>
          </a:p>
          <a:p>
            <a:pPr marL="82296" indent="0">
              <a:spcBef>
                <a:spcPts val="0"/>
              </a:spcBef>
              <a:buNone/>
            </a:pPr>
            <a:r>
              <a:rPr lang="en-US" sz="2600" dirty="0" smtClean="0"/>
              <a:t>Ex. </a:t>
            </a:r>
            <a:r>
              <a:rPr lang="mk-MK" sz="2600" dirty="0" smtClean="0"/>
              <a:t>	</a:t>
            </a:r>
            <a:r>
              <a:rPr lang="ru-RU" sz="2600" dirty="0" smtClean="0"/>
              <a:t>Шолц </a:t>
            </a:r>
            <a:r>
              <a:rPr lang="ru-RU" sz="2600" dirty="0"/>
              <a:t>ја оцени </a:t>
            </a:r>
            <a:r>
              <a:rPr lang="ru-RU" sz="2600" b="1" dirty="0"/>
              <a:t>како правилна </a:t>
            </a:r>
            <a:r>
              <a:rPr lang="ru-RU" sz="2600" u="sng" dirty="0"/>
              <a:t>политиката</a:t>
            </a:r>
            <a:r>
              <a:rPr lang="ru-RU" sz="2600" dirty="0"/>
              <a:t> на Меркел. 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ru-RU" sz="2600" dirty="0" smtClean="0"/>
              <a:t>	Шолц </a:t>
            </a:r>
            <a:r>
              <a:rPr lang="ru-RU" sz="2600" dirty="0"/>
              <a:t>оцени </a:t>
            </a:r>
            <a:r>
              <a:rPr lang="ru-RU" sz="2600" b="1" dirty="0"/>
              <a:t>дека</a:t>
            </a:r>
            <a:r>
              <a:rPr lang="ru-RU" sz="2600" dirty="0"/>
              <a:t> политиката на Меркел </a:t>
            </a:r>
            <a:r>
              <a:rPr lang="ru-RU" sz="2600" b="1" dirty="0"/>
              <a:t>е правилна </a:t>
            </a:r>
            <a:r>
              <a:rPr lang="ru-RU" sz="2600" dirty="0"/>
              <a:t>.</a:t>
            </a:r>
            <a:endParaRPr lang="ru-RU" sz="2600" dirty="0" smtClean="0"/>
          </a:p>
          <a:p>
            <a:pPr marL="82296" indent="0">
              <a:buNone/>
            </a:pPr>
            <a:r>
              <a:rPr lang="sr-Cyrl-RS" sz="2600" dirty="0" smtClean="0"/>
              <a:t>	</a:t>
            </a:r>
            <a:r>
              <a:rPr lang="en-US" sz="2600" dirty="0" err="1" smtClean="0"/>
              <a:t>Scholz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assessed </a:t>
            </a:r>
            <a:r>
              <a:rPr lang="en-US" sz="2600" u="sng" dirty="0"/>
              <a:t>Merkel's policy</a:t>
            </a:r>
            <a:r>
              <a:rPr lang="en-US" sz="2600" dirty="0">
                <a:solidFill>
                  <a:srgbClr val="FF0000"/>
                </a:solidFill>
              </a:rPr>
              <a:t> as </a:t>
            </a:r>
            <a:r>
              <a:rPr lang="en-US" sz="2600" dirty="0" smtClean="0">
                <a:solidFill>
                  <a:srgbClr val="FF0000"/>
                </a:solidFill>
              </a:rPr>
              <a:t>correct</a:t>
            </a:r>
            <a:r>
              <a:rPr lang="sr-Cyrl-RS" sz="2600" dirty="0" smtClean="0">
                <a:solidFill>
                  <a:srgbClr val="FF0000"/>
                </a:solidFill>
              </a:rPr>
              <a:t>.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</a:p>
          <a:p>
            <a:pPr marL="82296" indent="0">
              <a:buNone/>
            </a:pPr>
            <a:r>
              <a:rPr lang="ru-RU" sz="2600" dirty="0">
                <a:solidFill>
                  <a:srgbClr val="FF0000"/>
                </a:solidFill>
              </a:rPr>
              <a:t>	</a:t>
            </a:r>
            <a:r>
              <a:rPr lang="en-US" sz="2600" dirty="0" err="1" smtClean="0"/>
              <a:t>Scholz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assessed that </a:t>
            </a:r>
            <a:r>
              <a:rPr lang="en-US" sz="2600" dirty="0"/>
              <a:t>Merkel's policy is </a:t>
            </a:r>
            <a:r>
              <a:rPr lang="en-US" sz="2600" dirty="0">
                <a:solidFill>
                  <a:srgbClr val="FF0000"/>
                </a:solidFill>
              </a:rPr>
              <a:t>correct</a:t>
            </a:r>
            <a:r>
              <a:rPr lang="en-US" sz="2600" dirty="0"/>
              <a:t>.</a:t>
            </a:r>
            <a:endParaRPr lang="ru-RU" sz="2600" dirty="0"/>
          </a:p>
          <a:p>
            <a:pPr marL="596646" indent="-514350">
              <a:spcBef>
                <a:spcPts val="1200"/>
              </a:spcBef>
              <a:buFont typeface="+mj-lt"/>
              <a:buAutoNum type="arabicPeriod" startAt="2"/>
            </a:pPr>
            <a:r>
              <a:rPr lang="ru-RU" sz="2600" dirty="0"/>
              <a:t>Лавров ја оцени </a:t>
            </a:r>
            <a:r>
              <a:rPr lang="ru-RU" sz="2600" b="1" dirty="0"/>
              <a:t>како разумна </a:t>
            </a:r>
            <a:r>
              <a:rPr lang="ru-RU" sz="2600" u="sng" dirty="0"/>
              <a:t>одлуката</a:t>
            </a:r>
            <a:r>
              <a:rPr lang="ru-RU" sz="2600" dirty="0"/>
              <a:t> за </a:t>
            </a:r>
            <a:r>
              <a:rPr lang="ru-RU" sz="2600" dirty="0" smtClean="0"/>
              <a:t>признавање на Македонската православна црква...(</a:t>
            </a:r>
            <a:r>
              <a:rPr lang="en-US" sz="2600" dirty="0">
                <a:solidFill>
                  <a:srgbClr val="FF0000"/>
                </a:solidFill>
              </a:rPr>
              <a:t>assessed as </a:t>
            </a:r>
            <a:r>
              <a:rPr lang="en-US" sz="2600" dirty="0" smtClean="0">
                <a:solidFill>
                  <a:srgbClr val="FF0000"/>
                </a:solidFill>
              </a:rPr>
              <a:t>reasonable</a:t>
            </a:r>
            <a:r>
              <a:rPr lang="mk-MK" sz="2600" dirty="0" smtClean="0">
                <a:solidFill>
                  <a:srgbClr val="FF0000"/>
                </a:solidFill>
              </a:rPr>
              <a:t>...)</a:t>
            </a:r>
            <a:endParaRPr lang="ru-RU" sz="2600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eriod" startAt="2"/>
            </a:pPr>
            <a:r>
              <a:rPr lang="ru-RU" sz="2600" dirty="0"/>
              <a:t>Министерот Османи го оцени </a:t>
            </a:r>
            <a:r>
              <a:rPr lang="ru-RU" sz="2600" b="1" dirty="0"/>
              <a:t>како успешен </a:t>
            </a:r>
            <a:r>
              <a:rPr lang="ru-RU" sz="2600" u="sng" dirty="0" smtClean="0"/>
              <a:t>Преспанскиот договор</a:t>
            </a:r>
            <a:r>
              <a:rPr lang="ru-RU" sz="2600" dirty="0" smtClean="0"/>
              <a:t>. </a:t>
            </a:r>
            <a:r>
              <a:rPr lang="ru-RU" sz="2600" dirty="0" smtClean="0">
                <a:solidFill>
                  <a:srgbClr val="FF0000"/>
                </a:solidFill>
              </a:rPr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as successful</a:t>
            </a:r>
            <a:r>
              <a:rPr lang="mk-MK" sz="2600" dirty="0" smtClean="0">
                <a:solidFill>
                  <a:srgbClr val="FF0000"/>
                </a:solidFill>
              </a:rPr>
              <a:t>)</a:t>
            </a:r>
            <a:endParaRPr lang="ru-RU" sz="2600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eriod" startAt="2"/>
            </a:pPr>
            <a:r>
              <a:rPr lang="ru-RU" sz="2600" dirty="0"/>
              <a:t>По </a:t>
            </a:r>
            <a:r>
              <a:rPr lang="ru-RU" sz="2600" dirty="0" smtClean="0"/>
              <a:t>состаноците</a:t>
            </a:r>
            <a:r>
              <a:rPr lang="ru-RU" sz="2600" dirty="0"/>
              <a:t>, прв прес-конференција одржа Путин, кој ги оцени </a:t>
            </a:r>
            <a:r>
              <a:rPr lang="ru-RU" sz="2600" b="1" dirty="0"/>
              <a:t>како конструктивни </a:t>
            </a:r>
            <a:r>
              <a:rPr lang="ru-RU" sz="2600" u="sng" dirty="0"/>
              <a:t>разговорите</a:t>
            </a:r>
            <a:r>
              <a:rPr lang="ru-RU" sz="2600" dirty="0"/>
              <a:t> со </a:t>
            </a:r>
            <a:r>
              <a:rPr lang="ru-RU" sz="2600" dirty="0" smtClean="0"/>
              <a:t>неговиот </a:t>
            </a:r>
            <a:r>
              <a:rPr lang="ru-RU" sz="2600" dirty="0"/>
              <a:t>американски колега</a:t>
            </a:r>
            <a:r>
              <a:rPr lang="ru-RU" sz="2600" dirty="0" smtClean="0"/>
              <a:t>.</a:t>
            </a:r>
            <a:r>
              <a:rPr lang="en-US" sz="2600" dirty="0"/>
              <a:t> </a:t>
            </a:r>
            <a:r>
              <a:rPr lang="mk-MK" sz="2600" dirty="0" smtClean="0">
                <a:solidFill>
                  <a:srgbClr val="FF0000"/>
                </a:solidFill>
              </a:rPr>
              <a:t>(</a:t>
            </a:r>
            <a:r>
              <a:rPr lang="en-US" sz="2600" dirty="0">
                <a:solidFill>
                  <a:srgbClr val="FF0000"/>
                </a:solidFill>
              </a:rPr>
              <a:t>assessed </a:t>
            </a:r>
            <a:r>
              <a:rPr lang="en-US" sz="2600" dirty="0" smtClean="0">
                <a:solidFill>
                  <a:srgbClr val="FF0000"/>
                </a:solidFill>
              </a:rPr>
              <a:t>as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constructive</a:t>
            </a:r>
            <a:r>
              <a:rPr lang="mk-MK" sz="2600" dirty="0" smtClean="0">
                <a:solidFill>
                  <a:srgbClr val="FF0000"/>
                </a:solidFill>
              </a:rPr>
              <a:t>)</a:t>
            </a:r>
            <a:endParaRPr lang="ru-RU" sz="2600" dirty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eriod" startAt="2"/>
            </a:pPr>
            <a:r>
              <a:rPr lang="ru-RU" sz="2600" dirty="0"/>
              <a:t>Петков </a:t>
            </a:r>
            <a:r>
              <a:rPr lang="ru-RU" sz="2600" u="sng" dirty="0"/>
              <a:t>посетата</a:t>
            </a:r>
            <a:r>
              <a:rPr lang="ru-RU" sz="2600" dirty="0"/>
              <a:t> на Скопје ја оцени </a:t>
            </a:r>
            <a:r>
              <a:rPr lang="ru-RU" sz="2600" b="1" dirty="0"/>
              <a:t>како</a:t>
            </a:r>
            <a:r>
              <a:rPr lang="ru-RU" sz="2600" dirty="0"/>
              <a:t> „</a:t>
            </a:r>
            <a:r>
              <a:rPr lang="ru-RU" sz="2600" b="1" dirty="0"/>
              <a:t>огромен</a:t>
            </a:r>
            <a:r>
              <a:rPr lang="ru-RU" sz="2600" dirty="0"/>
              <a:t> </a:t>
            </a:r>
            <a:r>
              <a:rPr lang="ru-RU" sz="2600" b="1" dirty="0"/>
              <a:t>успех</a:t>
            </a:r>
            <a:r>
              <a:rPr lang="ru-RU" sz="2600" dirty="0" smtClean="0"/>
              <a:t>“ (</a:t>
            </a:r>
            <a:r>
              <a:rPr lang="en-US" sz="2600" dirty="0">
                <a:solidFill>
                  <a:srgbClr val="FF0000"/>
                </a:solidFill>
              </a:rPr>
              <a:t>as a "huge </a:t>
            </a:r>
            <a:r>
              <a:rPr lang="en-US" sz="2600" dirty="0" smtClean="0">
                <a:solidFill>
                  <a:srgbClr val="FF0000"/>
                </a:solidFill>
              </a:rPr>
              <a:t>success“</a:t>
            </a:r>
            <a:r>
              <a:rPr lang="mk-MK" sz="2600" dirty="0" smtClean="0">
                <a:solidFill>
                  <a:srgbClr val="FF0000"/>
                </a:solidFill>
              </a:rPr>
              <a:t>)</a:t>
            </a:r>
            <a:endParaRPr lang="ru-RU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978429"/>
          </a:xfrm>
        </p:spPr>
        <p:txBody>
          <a:bodyPr>
            <a:noAutofit/>
          </a:bodyPr>
          <a:lstStyle/>
          <a:p>
            <a:r>
              <a:rPr lang="mk-MK" sz="2400" dirty="0" smtClean="0"/>
              <a:t>ОЦЕНИ/ОЦЕНУВА3 (</a:t>
            </a:r>
            <a:r>
              <a:rPr lang="mk-MK" sz="2400" b="1" dirty="0" smtClean="0"/>
              <a:t>дека </a:t>
            </a:r>
            <a:r>
              <a:rPr lang="mk-MK" sz="2400" dirty="0" smtClean="0"/>
              <a:t>некој/нешто е некаков;</a:t>
            </a:r>
            <a:br>
              <a:rPr lang="mk-MK" sz="2400" dirty="0" smtClean="0"/>
            </a:br>
            <a:r>
              <a:rPr lang="mk-MK" sz="2400" dirty="0" smtClean="0"/>
              <a:t>дека нешто може, треба да или ќе се случи.....)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311" y="1447800"/>
            <a:ext cx="10297273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X assess a situation and express opinion, judgment about it (with complement clause with </a:t>
            </a:r>
            <a:r>
              <a:rPr lang="mk-MK" sz="2400" b="1" dirty="0"/>
              <a:t>дека</a:t>
            </a:r>
            <a:r>
              <a:rPr lang="mk-MK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either as an assessment of previous event or as a estimation of future one </a:t>
            </a:r>
          </a:p>
          <a:p>
            <a:pPr marL="596646" indent="-514350">
              <a:buFont typeface="+mj-lt"/>
              <a:buAutoNum type="arabicPeriod"/>
            </a:pP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Мисијата </a:t>
            </a:r>
            <a:r>
              <a:rPr lang="ru-RU" sz="2400" dirty="0"/>
              <a:t>на ММФ </a:t>
            </a:r>
            <a:r>
              <a:rPr lang="ru-RU" sz="2400" b="1" dirty="0"/>
              <a:t>оцени дека</a:t>
            </a:r>
            <a:r>
              <a:rPr lang="ru-RU" sz="2400" dirty="0"/>
              <a:t> </a:t>
            </a:r>
            <a:r>
              <a:rPr lang="ru-RU" sz="2400" u="sng" dirty="0"/>
              <a:t>нашата економија заздравува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300" dirty="0"/>
              <a:t>The IMF mission </a:t>
            </a:r>
            <a:r>
              <a:rPr lang="en-US" sz="2300" b="1" dirty="0">
                <a:solidFill>
                  <a:srgbClr val="FF0000"/>
                </a:solidFill>
              </a:rPr>
              <a:t>has assessed </a:t>
            </a:r>
            <a:r>
              <a:rPr lang="en-US" sz="2300" u="sng" dirty="0"/>
              <a:t>that our economy is recovering.</a:t>
            </a:r>
            <a:endParaRPr lang="ru-RU" sz="2300" u="sng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400" dirty="0"/>
              <a:t>Светска банка </a:t>
            </a:r>
            <a:r>
              <a:rPr lang="ru-RU" sz="2400" b="1" dirty="0"/>
              <a:t>оценува дека </a:t>
            </a:r>
            <a:r>
              <a:rPr lang="ru-RU" sz="2400" dirty="0"/>
              <a:t>трошоците за трговија за фирмите во регионот ќе се намалат за околу 10% со Проектот за олеснување на трговијата и транспортот на Западен Балкан</a:t>
            </a:r>
            <a:r>
              <a:rPr lang="ru-RU" sz="2400" dirty="0" smtClean="0"/>
              <a:t>.</a:t>
            </a:r>
            <a:r>
              <a:rPr lang="en-US" sz="2400" dirty="0"/>
              <a:t> </a:t>
            </a:r>
            <a:r>
              <a:rPr lang="en-US" sz="2300" dirty="0"/>
              <a:t>The World Bank </a:t>
            </a:r>
            <a:r>
              <a:rPr lang="en-US" sz="2300" b="1" dirty="0">
                <a:solidFill>
                  <a:srgbClr val="FF0000"/>
                </a:solidFill>
              </a:rPr>
              <a:t>estimates</a:t>
            </a: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u="sng" dirty="0"/>
              <a:t>that trade costs for companies in the region will be reduced</a:t>
            </a:r>
            <a:r>
              <a:rPr lang="en-US" sz="2300" dirty="0"/>
              <a:t> by about 10</a:t>
            </a:r>
            <a:r>
              <a:rPr lang="en-US" sz="2300" dirty="0" smtClean="0"/>
              <a:t>%...</a:t>
            </a:r>
            <a:endParaRPr lang="ru-RU" sz="2400" dirty="0"/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Претседателот </a:t>
            </a:r>
            <a:r>
              <a:rPr lang="ru-RU" sz="2400" dirty="0"/>
              <a:t>на РКЕ оцени </a:t>
            </a:r>
            <a:r>
              <a:rPr lang="ru-RU" sz="2400" b="1" dirty="0"/>
              <a:t>дека</a:t>
            </a:r>
            <a:r>
              <a:rPr lang="ru-RU" sz="2400" dirty="0"/>
              <a:t> можеби нема да се покачи цената на струјата.</a:t>
            </a:r>
            <a:endParaRPr lang="en-US" sz="2400" dirty="0"/>
          </a:p>
          <a:p>
            <a:pPr marL="596646" indent="-514350">
              <a:buFont typeface="+mj-lt"/>
              <a:buAutoNum type="arabicPeriod"/>
            </a:pPr>
            <a:r>
              <a:rPr lang="en-US" sz="2400" dirty="0"/>
              <a:t>The President of RKE </a:t>
            </a:r>
            <a:r>
              <a:rPr lang="en-US" sz="2400" b="1" dirty="0">
                <a:solidFill>
                  <a:srgbClr val="FF0000"/>
                </a:solidFill>
              </a:rPr>
              <a:t>estimated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u="sng" dirty="0"/>
              <a:t>that the price of electricity may not increase.</a:t>
            </a:r>
            <a:endParaRPr lang="ru-RU" sz="2400" u="sng" dirty="0"/>
          </a:p>
          <a:p>
            <a:pPr marL="596646" indent="-514350">
              <a:buFont typeface="+mj-lt"/>
              <a:buAutoNum type="arabicPeriod"/>
            </a:pPr>
            <a:r>
              <a:rPr lang="ru-RU" sz="2400" dirty="0"/>
              <a:t> Мицкоски </a:t>
            </a:r>
            <a:r>
              <a:rPr lang="ru-RU" sz="2400" b="1" dirty="0"/>
              <a:t>оцени</a:t>
            </a:r>
            <a:r>
              <a:rPr lang="ru-RU" sz="2400" dirty="0"/>
              <a:t> </a:t>
            </a:r>
            <a:r>
              <a:rPr lang="ru-RU" sz="2400" b="1" dirty="0"/>
              <a:t>дека</a:t>
            </a:r>
            <a:r>
              <a:rPr lang="ru-RU" sz="2400" dirty="0"/>
              <a:t> првиот можен датум за избори е средината на јули</a:t>
            </a:r>
            <a:r>
              <a:rPr lang="ru-RU" sz="2400" dirty="0" smtClean="0"/>
              <a:t>. (</a:t>
            </a:r>
            <a:r>
              <a:rPr lang="en-US" sz="2400" dirty="0" err="1" smtClean="0">
                <a:solidFill>
                  <a:srgbClr val="FF0000"/>
                </a:solidFill>
              </a:rPr>
              <a:t>estimat</a:t>
            </a:r>
            <a:r>
              <a:rPr lang="mk-MK" sz="2400" dirty="0" smtClean="0">
                <a:solidFill>
                  <a:srgbClr val="FF0000"/>
                </a:solidFill>
              </a:rPr>
              <a:t>е)</a:t>
            </a:r>
            <a:endParaRPr lang="ru-RU" sz="2400" dirty="0"/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Европската </a:t>
            </a:r>
            <a:r>
              <a:rPr lang="ru-RU" sz="2400" dirty="0"/>
              <a:t>комисија </a:t>
            </a:r>
            <a:r>
              <a:rPr lang="ru-RU" sz="2400" b="1" dirty="0"/>
              <a:t>оцени дека</a:t>
            </a:r>
            <a:r>
              <a:rPr lang="ru-RU" sz="2400" dirty="0"/>
              <a:t> НБРМ </a:t>
            </a:r>
            <a:r>
              <a:rPr lang="ru-RU" sz="2400" u="sng" dirty="0"/>
              <a:t>презема соодветни мерки </a:t>
            </a:r>
            <a:r>
              <a:rPr lang="ru-RU" sz="2400" dirty="0"/>
              <a:t>по ценовните притисоци. 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assessed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ru-RU" sz="2400" dirty="0"/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/>
              <a:t>ДПА </a:t>
            </a:r>
            <a:r>
              <a:rPr lang="ru-RU" sz="2400" dirty="0"/>
              <a:t>оцени </a:t>
            </a:r>
            <a:r>
              <a:rPr lang="ru-RU" sz="2400" b="1" dirty="0"/>
              <a:t>дека</a:t>
            </a:r>
            <a:r>
              <a:rPr lang="ru-RU" sz="2400" dirty="0"/>
              <a:t> </a:t>
            </a:r>
            <a:r>
              <a:rPr lang="ru-RU" sz="2400" u="sng" dirty="0"/>
              <a:t>власта потфрлила со </a:t>
            </a:r>
            <a:r>
              <a:rPr lang="ru-RU" sz="2400" u="sng" dirty="0" smtClean="0"/>
              <a:t>изборите</a:t>
            </a:r>
            <a:r>
              <a:rPr lang="ru-RU" sz="2400" dirty="0" smtClean="0"/>
              <a:t>.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FF0000"/>
                </a:solidFill>
              </a:rPr>
              <a:t>assessed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ru-RU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400" dirty="0"/>
              <a:t>Крис Сатон </a:t>
            </a:r>
            <a:r>
              <a:rPr lang="ru-RU" sz="2400" b="1" dirty="0"/>
              <a:t>оцени дека</a:t>
            </a:r>
            <a:r>
              <a:rPr lang="ru-RU" sz="2400" dirty="0"/>
              <a:t> „сега е вистинско време“ за фудбалерите да ја признаат својата </a:t>
            </a:r>
            <a:r>
              <a:rPr lang="ru-RU" sz="2400" dirty="0" smtClean="0"/>
              <a:t>...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(assessed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22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1067" y="378860"/>
            <a:ext cx="9246024" cy="116771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New trend of use of the verb </a:t>
            </a:r>
            <a:r>
              <a:rPr lang="mk-MK" sz="3600" b="1" dirty="0">
                <a:solidFill>
                  <a:srgbClr val="FF0000"/>
                </a:solidFill>
                <a:effectLst/>
              </a:rPr>
              <a:t>цени</a:t>
            </a:r>
            <a:r>
              <a:rPr lang="mk-MK" sz="3600" dirty="0">
                <a:solidFill>
                  <a:srgbClr val="FF0000"/>
                </a:solidFill>
                <a:effectLst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expressing opinion/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in </a:t>
            </a:r>
            <a:r>
              <a:rPr lang="en-US" sz="3200" dirty="0" smtClean="0">
                <a:solidFill>
                  <a:schemeClr val="tx1"/>
                </a:solidFill>
              </a:rPr>
              <a:t>Macedonian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9510" y="1539434"/>
            <a:ext cx="10374489" cy="4977114"/>
          </a:xfrm>
        </p:spPr>
        <p:txBody>
          <a:bodyPr>
            <a:normAutofit/>
          </a:bodyPr>
          <a:lstStyle/>
          <a:p>
            <a:pPr marL="365125" indent="-26988"/>
            <a:r>
              <a:rPr lang="en-US" sz="2000" dirty="0" smtClean="0"/>
              <a:t>There is a trend in Macedonian media, to use the verb </a:t>
            </a:r>
            <a:r>
              <a:rPr lang="mk-MK" sz="2000" b="1" dirty="0" smtClean="0"/>
              <a:t>цени</a:t>
            </a:r>
            <a:r>
              <a:rPr lang="mk-MK" sz="2000" dirty="0" smtClean="0"/>
              <a:t> </a:t>
            </a:r>
            <a:r>
              <a:rPr lang="en-US" sz="2000" dirty="0" smtClean="0"/>
              <a:t>with </a:t>
            </a:r>
            <a:r>
              <a:rPr lang="hr-HR" sz="2000" dirty="0" smtClean="0"/>
              <a:t>complement clause with </a:t>
            </a:r>
            <a:r>
              <a:rPr lang="mk-MK" sz="2000" b="1" dirty="0" smtClean="0"/>
              <a:t>дека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mk-MK" sz="2000" dirty="0" smtClean="0">
                <a:solidFill>
                  <a:srgbClr val="FF0000"/>
                </a:solidFill>
              </a:rPr>
              <a:t>ценам дека....</a:t>
            </a:r>
            <a:r>
              <a:rPr lang="mk-MK" sz="2000" dirty="0" smtClean="0"/>
              <a:t>)</a:t>
            </a:r>
            <a:r>
              <a:rPr lang="mk-MK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when introducing judgment/opinion instead </a:t>
            </a:r>
            <a:r>
              <a:rPr lang="en-US" sz="2000" dirty="0"/>
              <a:t>of verbs </a:t>
            </a:r>
            <a:r>
              <a:rPr lang="mk-MK" sz="2000" b="1" dirty="0"/>
              <a:t>оценува, смета</a:t>
            </a:r>
            <a:r>
              <a:rPr lang="mk-MK" sz="2000" dirty="0"/>
              <a:t>...</a:t>
            </a:r>
            <a:r>
              <a:rPr lang="en-US" sz="2000" dirty="0"/>
              <a:t> although this realization </a:t>
            </a:r>
            <a:r>
              <a:rPr lang="hr-HR" sz="2000" dirty="0"/>
              <a:t>of </a:t>
            </a:r>
            <a:r>
              <a:rPr lang="mk-MK" sz="2000" b="1" dirty="0"/>
              <a:t>цени</a:t>
            </a:r>
            <a:r>
              <a:rPr lang="hr-HR" sz="2000" b="1" dirty="0"/>
              <a:t> </a:t>
            </a:r>
            <a:r>
              <a:rPr lang="en-US" sz="2000" dirty="0"/>
              <a:t>is not registered in dictionaries and is still found odd by Macedonian speakers.</a:t>
            </a:r>
            <a:endParaRPr lang="hr-HR" sz="2000" dirty="0"/>
          </a:p>
          <a:p>
            <a:pPr marL="365125" indent="-26988"/>
            <a:r>
              <a:rPr lang="en-US" sz="2000" dirty="0" smtClean="0"/>
              <a:t>. </a:t>
            </a:r>
            <a:r>
              <a:rPr lang="mk-MK" sz="2000" b="1" dirty="0" smtClean="0"/>
              <a:t>цени-</a:t>
            </a:r>
            <a:r>
              <a:rPr lang="mk-MK" sz="2000" dirty="0" smtClean="0"/>
              <a:t> </a:t>
            </a:r>
            <a:r>
              <a:rPr lang="mk-MK" sz="2000" dirty="0"/>
              <a:t>1. одредува цена, парична вредност; 2. </a:t>
            </a:r>
            <a:r>
              <a:rPr lang="mk-MK" sz="2000" u="sng" dirty="0"/>
              <a:t>високо цени, почитува некого или нешто</a:t>
            </a:r>
          </a:p>
          <a:p>
            <a:pPr lvl="2">
              <a:spcBef>
                <a:spcPts val="0"/>
              </a:spcBef>
            </a:pPr>
            <a:r>
              <a:rPr lang="mk-MK" sz="1800" dirty="0"/>
              <a:t>Го </a:t>
            </a:r>
            <a:r>
              <a:rPr lang="mk-MK" sz="1800" b="1" dirty="0"/>
              <a:t>ценеа</a:t>
            </a:r>
            <a:r>
              <a:rPr lang="mk-MK" sz="1800" dirty="0"/>
              <a:t> како професор. Ги </a:t>
            </a:r>
            <a:r>
              <a:rPr lang="mk-MK" sz="1800" b="1" dirty="0"/>
              <a:t>цени</a:t>
            </a:r>
            <a:r>
              <a:rPr lang="mk-MK" sz="1800" dirty="0"/>
              <a:t> неговите напори да се подобри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They </a:t>
            </a:r>
            <a:r>
              <a:rPr lang="en-US" sz="1800" b="1" dirty="0">
                <a:solidFill>
                  <a:srgbClr val="FF0000"/>
                </a:solidFill>
              </a:rPr>
              <a:t>appreciated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him as a professor. He </a:t>
            </a:r>
            <a:r>
              <a:rPr lang="en-US" sz="1800" b="1" dirty="0">
                <a:solidFill>
                  <a:srgbClr val="FF0000"/>
                </a:solidFill>
              </a:rPr>
              <a:t>appreciates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his efforts to </a:t>
            </a:r>
            <a:r>
              <a:rPr lang="en-US" sz="1800" dirty="0" smtClean="0"/>
              <a:t>improve</a:t>
            </a:r>
            <a:r>
              <a:rPr lang="hr-HR" sz="1800" dirty="0" smtClean="0"/>
              <a:t>.</a:t>
            </a:r>
            <a:endParaRPr lang="mk-MK" sz="1800" dirty="0"/>
          </a:p>
          <a:p>
            <a:pPr>
              <a:spcBef>
                <a:spcPts val="1200"/>
              </a:spcBef>
            </a:pPr>
            <a:r>
              <a:rPr lang="hr-HR" sz="2000" dirty="0" smtClean="0"/>
              <a:t>Ex</a:t>
            </a:r>
            <a:r>
              <a:rPr lang="hr-HR" sz="2000" dirty="0"/>
              <a:t>. </a:t>
            </a:r>
            <a:r>
              <a:rPr lang="ru-RU" sz="2000" dirty="0"/>
              <a:t>Османи: </a:t>
            </a:r>
            <a:r>
              <a:rPr lang="mk-MK" sz="2000" b="1" dirty="0">
                <a:solidFill>
                  <a:srgbClr val="FF0000"/>
                </a:solidFill>
              </a:rPr>
              <a:t>Ценам </a:t>
            </a:r>
            <a:r>
              <a:rPr lang="ru-RU" sz="2000" b="1" dirty="0">
                <a:solidFill>
                  <a:srgbClr val="FF0000"/>
                </a:solidFill>
              </a:rPr>
              <a:t>дека </a:t>
            </a:r>
            <a:r>
              <a:rPr lang="ru-RU" sz="2000" dirty="0"/>
              <a:t>хрватското претседателство со ЕУ ќе биде историсkо за нас</a:t>
            </a:r>
            <a:r>
              <a:rPr lang="ru-RU" sz="2000" dirty="0" smtClean="0"/>
              <a:t>.</a:t>
            </a:r>
            <a:r>
              <a:rPr lang="ru-RU" sz="2000" dirty="0"/>
              <a:t> https://www.sep.gov.mk </a:t>
            </a:r>
            <a:endParaRPr lang="en-US" sz="2400" dirty="0"/>
          </a:p>
          <a:p>
            <a:pPr marL="639763" lvl="1" indent="161925"/>
            <a:r>
              <a:rPr lang="en-US" sz="2000" dirty="0" smtClean="0">
                <a:latin typeface="Corbel" pitchFamily="34" charset="0"/>
              </a:rPr>
              <a:t>The </a:t>
            </a:r>
            <a:r>
              <a:rPr lang="en-US" sz="2000" dirty="0">
                <a:latin typeface="Corbel" pitchFamily="34" charset="0"/>
              </a:rPr>
              <a:t>same could be said with the verb </a:t>
            </a:r>
            <a:r>
              <a:rPr lang="en-US" sz="2000" b="1" dirty="0" err="1">
                <a:latin typeface="Corbel" pitchFamily="34" charset="0"/>
              </a:rPr>
              <a:t>смета</a:t>
            </a:r>
            <a:endParaRPr lang="en-US" sz="2000" b="1" dirty="0">
              <a:latin typeface="Corbel" pitchFamily="34" charset="0"/>
            </a:endParaRPr>
          </a:p>
          <a:p>
            <a:pPr marL="365125" indent="0">
              <a:buNone/>
            </a:pPr>
            <a:r>
              <a:rPr lang="ru-RU" sz="2000" dirty="0"/>
              <a:t>Османи: </a:t>
            </a:r>
            <a:r>
              <a:rPr lang="ru-RU" sz="2000" b="1" dirty="0"/>
              <a:t>Сметам дека </a:t>
            </a:r>
            <a:r>
              <a:rPr lang="ru-RU" sz="2000" dirty="0"/>
              <a:t>хрватското претседателство со ЕУ ќе биде историсkо за нас. </a:t>
            </a:r>
            <a:endParaRPr lang="en-US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Usually it is opinion of someone who holds high position in the society (minister, manager, party leader etc.) or is an expert for something (more examples on next slides) 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endParaRPr lang="ru-RU" sz="2800" dirty="0"/>
          </a:p>
          <a:p>
            <a:endParaRPr lang="mk-M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Corbel" pitchFamily="34" charset="0"/>
              </a:rPr>
              <a:t>Examples</a:t>
            </a:r>
            <a:r>
              <a:rPr lang="en-US" sz="32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Corbel" pitchFamily="34" charset="0"/>
              </a:rPr>
              <a:t>with</a:t>
            </a:r>
            <a:r>
              <a:rPr lang="en-US" sz="32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mk-MK" sz="3600" b="1" dirty="0" smtClean="0">
                <a:solidFill>
                  <a:schemeClr val="tx1"/>
                </a:solidFill>
              </a:rPr>
              <a:t>цени дека </a:t>
            </a:r>
            <a:r>
              <a:rPr lang="en-US" sz="3200" dirty="0" smtClean="0">
                <a:solidFill>
                  <a:schemeClr val="tx1"/>
                </a:solidFill>
                <a:latin typeface="Corbel" pitchFamily="34" charset="0"/>
              </a:rPr>
              <a:t>from</a:t>
            </a:r>
            <a:r>
              <a:rPr lang="mk-MK" sz="32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hr-HR" sz="3200" dirty="0" smtClean="0">
                <a:solidFill>
                  <a:schemeClr val="tx1"/>
                </a:solidFill>
                <a:effectLst/>
                <a:latin typeface="Corbel" pitchFamily="34" charset="0"/>
              </a:rPr>
              <a:t>media</a:t>
            </a:r>
            <a:endParaRPr lang="en-US" sz="3200" dirty="0">
              <a:effectLst/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146629"/>
            <a:ext cx="9997440" cy="5094513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latin typeface="Corbel" pitchFamily="34" charset="0"/>
              </a:rPr>
              <a:t/>
            </a:r>
            <a:br>
              <a:rPr lang="ru-RU" sz="8000" dirty="0">
                <a:latin typeface="Corbel" pitchFamily="34" charset="0"/>
              </a:rPr>
            </a:br>
            <a:r>
              <a:rPr lang="ru-RU" sz="8000" dirty="0">
                <a:latin typeface="Corbel" pitchFamily="34" charset="0"/>
              </a:rPr>
              <a:t>Зоран Петрески, </a:t>
            </a:r>
            <a:r>
              <a:rPr lang="ru-RU" sz="8000" b="1" dirty="0">
                <a:solidFill>
                  <a:srgbClr val="FF0000"/>
                </a:solidFill>
                <a:latin typeface="Corbel" pitchFamily="34" charset="0"/>
              </a:rPr>
              <a:t>новиот претседател на КИРМ </a:t>
            </a:r>
            <a:r>
              <a:rPr lang="ru-RU" sz="8000" dirty="0">
                <a:latin typeface="Corbel" pitchFamily="34" charset="0"/>
              </a:rPr>
              <a:t>https://kirm.mk › ...</a:t>
            </a:r>
          </a:p>
          <a:p>
            <a:r>
              <a:rPr lang="ru-RU" sz="8000" dirty="0">
                <a:latin typeface="Corbel" pitchFamily="34" charset="0"/>
              </a:rPr>
              <a:t> „</a:t>
            </a:r>
            <a:r>
              <a:rPr lang="ru-RU" sz="8000" b="1" dirty="0">
                <a:latin typeface="Corbel" pitchFamily="34" charset="0"/>
              </a:rPr>
              <a:t>Ценам дека</a:t>
            </a:r>
            <a:r>
              <a:rPr lang="ru-RU" sz="8000" dirty="0">
                <a:latin typeface="Corbel" pitchFamily="34" charset="0"/>
              </a:rPr>
              <a:t> Комората во изминатите две години </a:t>
            </a:r>
            <a:r>
              <a:rPr lang="ru-RU" sz="8000" u="sng" dirty="0">
                <a:latin typeface="Corbel" pitchFamily="34" charset="0"/>
              </a:rPr>
              <a:t>направи сериозен исчекор во своето работење. </a:t>
            </a:r>
            <a:r>
              <a:rPr lang="ru-RU" sz="8000" dirty="0">
                <a:latin typeface="Corbel" pitchFamily="34" charset="0"/>
              </a:rPr>
              <a:t>Пред сѐ мислам дека „излезе“ во јавноста, што е многу важно.</a:t>
            </a:r>
          </a:p>
          <a:p>
            <a:r>
              <a:rPr lang="ru-RU" sz="8000" dirty="0">
                <a:latin typeface="Corbel" pitchFamily="34" charset="0"/>
              </a:rPr>
              <a:t/>
            </a:r>
            <a:br>
              <a:rPr lang="ru-RU" sz="8000" dirty="0">
                <a:latin typeface="Corbel" pitchFamily="34" charset="0"/>
              </a:rPr>
            </a:br>
            <a:r>
              <a:rPr lang="ru-RU" sz="8000" dirty="0">
                <a:latin typeface="Corbel" pitchFamily="34" charset="0"/>
              </a:rPr>
              <a:t>Отворен ден со </a:t>
            </a:r>
            <a:r>
              <a:rPr lang="ru-RU" sz="8000" b="1" dirty="0">
                <a:solidFill>
                  <a:srgbClr val="FF0000"/>
                </a:solidFill>
                <a:latin typeface="Corbel" pitchFamily="34" charset="0"/>
              </a:rPr>
              <a:t>Претседателот на Совет на Општина </a:t>
            </a:r>
            <a:r>
              <a:rPr lang="ru-RU" sz="8000" dirty="0">
                <a:latin typeface="Corbel" pitchFamily="34" charset="0"/>
              </a:rPr>
              <a:t>...https://veles.gov.mk › </a:t>
            </a:r>
            <a:endParaRPr lang="ru-RU" sz="8000" dirty="0" smtClean="0">
              <a:latin typeface="Corbel" pitchFamily="34" charset="0"/>
            </a:endParaRPr>
          </a:p>
          <a:p>
            <a:r>
              <a:rPr lang="ru-RU" sz="8000" dirty="0">
                <a:latin typeface="Corbel" pitchFamily="34" charset="0"/>
              </a:rPr>
              <a:t> Преку средбите, </a:t>
            </a:r>
            <a:r>
              <a:rPr lang="ru-RU" sz="8000" b="1" dirty="0">
                <a:latin typeface="Corbel" pitchFamily="34" charset="0"/>
              </a:rPr>
              <a:t>ценам дека </a:t>
            </a:r>
            <a:r>
              <a:rPr lang="ru-RU" sz="8000" u="sng" dirty="0">
                <a:latin typeface="Corbel" pitchFamily="34" charset="0"/>
              </a:rPr>
              <a:t>ќе си овозможиме поблиска соработка со сите жители</a:t>
            </a:r>
            <a:r>
              <a:rPr lang="ru-RU" sz="8000" dirty="0">
                <a:latin typeface="Corbel" pitchFamily="34" charset="0"/>
              </a:rPr>
              <a:t>, здруженија на граѓани, установи и институции и други правни лица, ...</a:t>
            </a:r>
          </a:p>
          <a:p>
            <a:pPr>
              <a:spcBef>
                <a:spcPts val="120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Corbel" pitchFamily="34" charset="0"/>
              </a:rPr>
              <a:t>Мицкоски</a:t>
            </a:r>
            <a:r>
              <a:rPr lang="ru-RU" sz="8000" dirty="0">
                <a:latin typeface="Corbel" pitchFamily="34" charset="0"/>
              </a:rPr>
              <a:t>: За да се помине оваа година потребни се ... -https://a1on.mk › economy </a:t>
            </a:r>
          </a:p>
          <a:p>
            <a:pPr>
              <a:spcBef>
                <a:spcPts val="1200"/>
              </a:spcBef>
            </a:pPr>
            <a:r>
              <a:rPr lang="ru-RU" sz="8000" dirty="0">
                <a:latin typeface="Corbel" pitchFamily="34" charset="0"/>
              </a:rPr>
              <a:t> Sep 16, 2022 — </a:t>
            </a:r>
            <a:r>
              <a:rPr lang="ru-RU" sz="8000" b="1" dirty="0">
                <a:latin typeface="Corbel" pitchFamily="34" charset="0"/>
              </a:rPr>
              <a:t>Ценам дека</a:t>
            </a:r>
            <a:r>
              <a:rPr lang="ru-RU" sz="8000" dirty="0">
                <a:latin typeface="Corbel" pitchFamily="34" charset="0"/>
              </a:rPr>
              <a:t> </a:t>
            </a:r>
            <a:r>
              <a:rPr lang="ru-RU" sz="8000" u="sng" dirty="0">
                <a:latin typeface="Corbel" pitchFamily="34" charset="0"/>
              </a:rPr>
              <a:t>периодот</a:t>
            </a:r>
            <a:r>
              <a:rPr lang="ru-RU" sz="8000" dirty="0">
                <a:latin typeface="Corbel" pitchFamily="34" charset="0"/>
              </a:rPr>
              <a:t> кој што следи навистина </a:t>
            </a:r>
            <a:r>
              <a:rPr lang="ru-RU" sz="8000" u="sng" dirty="0">
                <a:latin typeface="Corbel" pitchFamily="34" charset="0"/>
              </a:rPr>
              <a:t>ќе биде тежок и предизвикувачки. </a:t>
            </a:r>
            <a:r>
              <a:rPr lang="ru-RU" sz="8000" dirty="0">
                <a:latin typeface="Corbel" pitchFamily="34" charset="0"/>
              </a:rPr>
              <a:t>Од страна на Владата не гледам некакви мерки или некакви </a:t>
            </a:r>
            <a:r>
              <a:rPr lang="ru-RU" sz="8000" dirty="0" smtClean="0">
                <a:latin typeface="Corbel" pitchFamily="34" charset="0"/>
              </a:rPr>
              <a:t>политики</a:t>
            </a:r>
            <a:r>
              <a:rPr lang="mk-MK" sz="8000" dirty="0" smtClean="0">
                <a:latin typeface="Corbel" pitchFamily="34" charset="0"/>
              </a:rPr>
              <a:t> да се ублажи тоа</a:t>
            </a:r>
            <a:r>
              <a:rPr lang="ru-RU" sz="8000" dirty="0" smtClean="0">
                <a:latin typeface="Corbel" pitchFamily="34" charset="0"/>
              </a:rPr>
              <a:t>.</a:t>
            </a:r>
            <a:endParaRPr lang="ru-RU" sz="8000" dirty="0">
              <a:latin typeface="Corbel" pitchFamily="34" charset="0"/>
            </a:endParaRPr>
          </a:p>
          <a:p>
            <a:r>
              <a:rPr lang="ru-RU" sz="8000" dirty="0">
                <a:latin typeface="Corbel" pitchFamily="34" charset="0"/>
              </a:rPr>
              <a:t>И </a:t>
            </a:r>
            <a:r>
              <a:rPr lang="ru-RU" sz="8000" b="1" dirty="0">
                <a:solidFill>
                  <a:srgbClr val="FF0000"/>
                </a:solidFill>
                <a:latin typeface="Corbel" pitchFamily="34" charset="0"/>
              </a:rPr>
              <a:t>директорот</a:t>
            </a:r>
            <a:r>
              <a:rPr lang="ru-RU" sz="80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ru-RU" sz="8000" dirty="0">
                <a:latin typeface="Corbel" pitchFamily="34" charset="0"/>
              </a:rPr>
              <a:t>на „Паркови и зеленило“ поднесе оставка ...https://makfax.com.mk › makedonija</a:t>
            </a:r>
          </a:p>
          <a:p>
            <a:r>
              <a:rPr lang="ru-RU" sz="8000" dirty="0">
                <a:latin typeface="Corbel" pitchFamily="34" charset="0"/>
              </a:rPr>
              <a:t> Sep 21, 2022 — „</a:t>
            </a:r>
            <a:r>
              <a:rPr lang="ru-RU" sz="8000" b="1" dirty="0">
                <a:latin typeface="Corbel" pitchFamily="34" charset="0"/>
              </a:rPr>
              <a:t>Ценам дека </a:t>
            </a:r>
            <a:r>
              <a:rPr lang="ru-RU" sz="8000" dirty="0">
                <a:latin typeface="Corbel" pitchFamily="34" charset="0"/>
              </a:rPr>
              <a:t>новиот политички амбиент во Град Скопје </a:t>
            </a:r>
            <a:r>
              <a:rPr lang="ru-RU" sz="8000" u="sng" dirty="0">
                <a:latin typeface="Corbel" pitchFamily="34" charset="0"/>
              </a:rPr>
              <a:t>нема да ми дозволи максимално да се фокусирам на најважното, </a:t>
            </a:r>
            <a:r>
              <a:rPr lang="ru-RU" sz="8000" dirty="0">
                <a:latin typeface="Corbel" pitchFamily="34" charset="0"/>
              </a:rPr>
              <a:t>а тоа е успешно менаџирање ...</a:t>
            </a:r>
          </a:p>
          <a:p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60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6067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Examples from</a:t>
            </a:r>
            <a:r>
              <a:rPr lang="mk-MK" sz="4000" dirty="0">
                <a:solidFill>
                  <a:schemeClr val="tx1"/>
                </a:solidFill>
              </a:rPr>
              <a:t> </a:t>
            </a:r>
            <a:r>
              <a:rPr lang="hr-HR" sz="4000" dirty="0">
                <a:solidFill>
                  <a:schemeClr val="tx1"/>
                </a:solidFill>
              </a:rPr>
              <a:t>media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277257"/>
            <a:ext cx="9997440" cy="4971143"/>
          </a:xfrm>
        </p:spPr>
        <p:txBody>
          <a:bodyPr>
            <a:normAutofit fontScale="62500" lnSpcReduction="20000"/>
          </a:bodyPr>
          <a:lstStyle/>
          <a:p>
            <a:endParaRPr lang="mk-MK" dirty="0"/>
          </a:p>
          <a:p>
            <a:r>
              <a:rPr lang="ru-RU" b="1" dirty="0">
                <a:solidFill>
                  <a:srgbClr val="FF0000"/>
                </a:solidFill>
              </a:rPr>
              <a:t>Хајредини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апелира „да не се занесуваме“ со зелената ...https://ohridsky.com </a:t>
            </a:r>
            <a:r>
              <a:rPr lang="ru-RU" dirty="0" smtClean="0"/>
              <a:t>›..</a:t>
            </a:r>
            <a:endParaRPr lang="ru-RU" dirty="0"/>
          </a:p>
          <a:p>
            <a:r>
              <a:rPr lang="mk-MK" dirty="0" smtClean="0"/>
              <a:t>Sep </a:t>
            </a:r>
            <a:r>
              <a:rPr lang="mk-MK" dirty="0"/>
              <a:t>2, </a:t>
            </a:r>
            <a:r>
              <a:rPr lang="mk-MK" b="1" dirty="0">
                <a:solidFill>
                  <a:srgbClr val="0033CC"/>
                </a:solidFill>
              </a:rPr>
              <a:t>2022</a:t>
            </a:r>
            <a:r>
              <a:rPr lang="mk-MK" dirty="0"/>
              <a:t> — </a:t>
            </a:r>
            <a:r>
              <a:rPr lang="mk-MK" b="1" dirty="0"/>
              <a:t>Ценам дека</a:t>
            </a:r>
            <a:r>
              <a:rPr lang="mk-MK" dirty="0"/>
              <a:t> </a:t>
            </a:r>
            <a:r>
              <a:rPr lang="mk-MK" u="sng" dirty="0"/>
              <a:t>сите се писмени кадри</a:t>
            </a:r>
            <a:r>
              <a:rPr lang="mk-MK" dirty="0"/>
              <a:t>, но поради политиката, стравот од губење на избори, </a:t>
            </a:r>
            <a:r>
              <a:rPr lang="mk-MK" u="sng" dirty="0"/>
              <a:t>тие се принудени да ја прикажуваат состојбата</a:t>
            </a:r>
            <a:r>
              <a:rPr lang="mk-MK" dirty="0"/>
              <a:t> многу </a:t>
            </a:r>
            <a:r>
              <a:rPr lang="mk-MK" dirty="0" smtClean="0"/>
              <a:t>...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FF0000"/>
                </a:solidFill>
              </a:rPr>
              <a:t>Шаќири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Серафимовски</a:t>
            </a:r>
            <a:r>
              <a:rPr lang="ru-RU" dirty="0"/>
              <a:t>: со координиран пристап до https://mon.gov.mk › content</a:t>
            </a:r>
          </a:p>
          <a:p>
            <a:r>
              <a:rPr lang="mk-MK" dirty="0"/>
              <a:t> </a:t>
            </a:r>
            <a:r>
              <a:rPr lang="mk-MK" dirty="0" smtClean="0"/>
              <a:t>„</a:t>
            </a:r>
            <a:r>
              <a:rPr lang="mk-MK" b="1" dirty="0"/>
              <a:t>Ценам дека</a:t>
            </a:r>
            <a:r>
              <a:rPr lang="mk-MK" dirty="0"/>
              <a:t> со овој нов правилник, п</a:t>
            </a:r>
            <a:r>
              <a:rPr lang="mk-MK" u="sng" dirty="0"/>
              <a:t>остапкит</a:t>
            </a:r>
            <a:r>
              <a:rPr lang="mk-MK" dirty="0"/>
              <a:t>е за надворешна евалуација и самоевалуација </a:t>
            </a:r>
            <a:r>
              <a:rPr lang="mk-MK" u="sng" dirty="0"/>
              <a:t>ќе даваат пообјективни резултати </a:t>
            </a:r>
            <a:r>
              <a:rPr lang="mk-MK" dirty="0"/>
              <a:t>кои се од голема важност </a:t>
            </a:r>
            <a:r>
              <a:rPr lang="mk-MK" dirty="0" smtClean="0"/>
              <a:t>за</a:t>
            </a:r>
            <a:r>
              <a:rPr lang="mk-MK" dirty="0"/>
              <a:t> </a:t>
            </a:r>
            <a:r>
              <a:rPr lang="mk-MK" dirty="0" smtClean="0"/>
              <a:t>..</a:t>
            </a: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rgbClr val="FF0000"/>
                </a:solidFill>
              </a:rPr>
              <a:t>Мицкоски</a:t>
            </a:r>
            <a:r>
              <a:rPr lang="ru-RU" dirty="0"/>
              <a:t>: Ќе предложам активна блокада на Собранието https://mia.mk ›.</a:t>
            </a:r>
          </a:p>
          <a:p>
            <a:r>
              <a:rPr lang="mk-MK" dirty="0"/>
              <a:t> </a:t>
            </a:r>
            <a:r>
              <a:rPr lang="mk-MK" dirty="0" smtClean="0"/>
              <a:t>Суштината </a:t>
            </a:r>
            <a:r>
              <a:rPr lang="mk-MK" dirty="0"/>
              <a:t>е како да излеземе од сегашната состојба и да ни биде на сите подобро и </a:t>
            </a:r>
            <a:r>
              <a:rPr lang="mk-MK" b="1" dirty="0"/>
              <a:t>ценам дека</a:t>
            </a:r>
            <a:r>
              <a:rPr lang="mk-MK" dirty="0"/>
              <a:t> како политичари </a:t>
            </a:r>
            <a:r>
              <a:rPr lang="mk-MK" u="sng" dirty="0"/>
              <a:t>треба да се фокусираме на то</a:t>
            </a:r>
            <a:r>
              <a:rPr lang="mk-MK" dirty="0"/>
              <a:t>а, порача вечерва ...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Јанкулоска</a:t>
            </a:r>
            <a:r>
              <a:rPr lang="ru-RU" dirty="0"/>
              <a:t>: </a:t>
            </a:r>
            <a:r>
              <a:rPr lang="ru-RU" b="1" dirty="0"/>
              <a:t>Ценам дека </a:t>
            </a:r>
            <a:r>
              <a:rPr lang="ru-RU" u="sng" dirty="0"/>
              <a:t>е време да се повлечам </a:t>
            </a:r>
            <a:r>
              <a:rPr lang="ru-RU" dirty="0"/>
              <a:t>– Фокус https://fokus.mk › </a:t>
            </a:r>
            <a:endParaRPr lang="ru-RU" dirty="0" smtClean="0"/>
          </a:p>
          <a:p>
            <a:r>
              <a:rPr lang="mk-MK" b="1" dirty="0"/>
              <a:t> </a:t>
            </a:r>
            <a:r>
              <a:rPr lang="mk-MK" dirty="0" smtClean="0"/>
              <a:t>May </a:t>
            </a:r>
            <a:r>
              <a:rPr lang="mk-MK" dirty="0"/>
              <a:t>12, </a:t>
            </a:r>
            <a:r>
              <a:rPr lang="mk-MK" b="1" dirty="0">
                <a:solidFill>
                  <a:srgbClr val="0033CC"/>
                </a:solidFill>
              </a:rPr>
              <a:t>2015 </a:t>
            </a:r>
            <a:r>
              <a:rPr lang="mk-MK" b="1" dirty="0"/>
              <a:t>—</a:t>
            </a:r>
            <a:r>
              <a:rPr lang="mk-MK" dirty="0"/>
              <a:t> Пред малку објавена е и официјалната ставка на министерката за внатрешни работи Гордана Јанкулоска.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FC71D-A4AF-8DF4-5E1A-11305B4F5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473" y="646404"/>
            <a:ext cx="9753600" cy="72985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SOME CONCLUSIONS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8FA270-2852-1A5E-6464-9075C59E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978" y="1433689"/>
            <a:ext cx="10092266" cy="4651021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Clr>
                <a:srgbClr val="72A376"/>
              </a:buClr>
              <a:buSzPct val="70000"/>
              <a:defRPr/>
            </a:pPr>
            <a:endParaRPr lang="hr-HR" sz="1800" dirty="0" smtClean="0"/>
          </a:p>
          <a:p>
            <a:pPr marL="342900" indent="-342900">
              <a:spcBef>
                <a:spcPts val="0"/>
              </a:spcBef>
              <a:buClr>
                <a:srgbClr val="72A376"/>
              </a:buClr>
              <a:buSzPct val="70000"/>
              <a:defRPr/>
            </a:pPr>
            <a:r>
              <a:rPr lang="en-US" sz="1800" dirty="0" smtClean="0"/>
              <a:t>One of the meanings of </a:t>
            </a:r>
            <a:r>
              <a:rPr lang="en-US" sz="1800" dirty="0"/>
              <a:t>verb </a:t>
            </a:r>
            <a:r>
              <a:rPr lang="mk-MK" sz="1800" dirty="0"/>
              <a:t>ОЦЕНИ/ОЦЕНУВА </a:t>
            </a:r>
            <a:r>
              <a:rPr lang="en-US" sz="1800" dirty="0"/>
              <a:t>expresses the judgment that speaker has come to, about some quality, characteristic of a person or a situation. With this meaning it comes close/ is synonymous with basic mental predicates such as </a:t>
            </a:r>
            <a:r>
              <a:rPr lang="mk-MK" sz="1800" b="1" dirty="0" smtClean="0"/>
              <a:t>мисли</a:t>
            </a:r>
            <a:r>
              <a:rPr lang="mk-MK" sz="1800" dirty="0" smtClean="0"/>
              <a:t>, </a:t>
            </a:r>
            <a:r>
              <a:rPr lang="mk-MK" sz="1800" b="1" dirty="0" smtClean="0"/>
              <a:t>смета</a:t>
            </a:r>
            <a:r>
              <a:rPr lang="mk-MK" sz="1800" dirty="0" smtClean="0"/>
              <a:t> (</a:t>
            </a:r>
            <a:r>
              <a:rPr lang="en-US" sz="1800" dirty="0"/>
              <a:t>think</a:t>
            </a:r>
            <a:r>
              <a:rPr lang="mk-MK" sz="1800" dirty="0"/>
              <a:t>, </a:t>
            </a:r>
            <a:r>
              <a:rPr lang="en-US" sz="1800" dirty="0"/>
              <a:t>consider</a:t>
            </a:r>
            <a:r>
              <a:rPr lang="mk-MK" sz="1800" dirty="0"/>
              <a:t>,</a:t>
            </a:r>
            <a:r>
              <a:rPr lang="en-US" sz="1800" dirty="0"/>
              <a:t>believe etc</a:t>
            </a:r>
            <a:r>
              <a:rPr lang="en-US" sz="1800" dirty="0" smtClean="0"/>
              <a:t>.)</a:t>
            </a:r>
            <a:endParaRPr lang="en-US" sz="1800" dirty="0"/>
          </a:p>
          <a:p>
            <a:pPr marL="342900" indent="-342900">
              <a:spcBef>
                <a:spcPts val="1200"/>
              </a:spcBef>
              <a:buClr>
                <a:srgbClr val="72A376"/>
              </a:buClr>
              <a:buSzPct val="70000"/>
              <a:defRPr/>
            </a:pPr>
            <a:r>
              <a:rPr lang="en-US" sz="1800" dirty="0" smtClean="0"/>
              <a:t>The difference between </a:t>
            </a:r>
            <a:r>
              <a:rPr lang="mk-MK" sz="1800" b="1" dirty="0"/>
              <a:t>мисли</a:t>
            </a:r>
            <a:r>
              <a:rPr lang="mk-MK" sz="1800" dirty="0"/>
              <a:t>, </a:t>
            </a:r>
            <a:r>
              <a:rPr lang="mk-MK" sz="1800" b="1" dirty="0"/>
              <a:t>смета </a:t>
            </a:r>
            <a:r>
              <a:rPr lang="en-US" sz="1800" dirty="0" smtClean="0"/>
              <a:t>and </a:t>
            </a:r>
            <a:r>
              <a:rPr lang="mk-MK" sz="1800" b="1" dirty="0" smtClean="0"/>
              <a:t>оцени/оценува</a:t>
            </a:r>
            <a:r>
              <a:rPr lang="mk-MK" sz="1800" dirty="0" smtClean="0"/>
              <a:t> </a:t>
            </a:r>
            <a:r>
              <a:rPr lang="en-US" sz="1800" dirty="0" smtClean="0"/>
              <a:t>them is </a:t>
            </a:r>
            <a:r>
              <a:rPr lang="en-US" sz="1800" dirty="0" smtClean="0"/>
              <a:t>that the opinion expressed with </a:t>
            </a:r>
            <a:r>
              <a:rPr lang="mk-MK" sz="1800" b="1" dirty="0" smtClean="0"/>
              <a:t>оцени/оценува</a:t>
            </a:r>
            <a:r>
              <a:rPr lang="en-US" sz="1800" dirty="0" smtClean="0"/>
              <a:t> is (should be) based on </a:t>
            </a:r>
            <a:r>
              <a:rPr lang="en-US" sz="1800" dirty="0"/>
              <a:t>knowledge </a:t>
            </a:r>
            <a:r>
              <a:rPr lang="en-US" sz="1800" dirty="0" smtClean="0"/>
              <a:t>and analysis of lot of information, data, circumstances etc. about the issue (situation) accessed. So, in sentences with </a:t>
            </a:r>
            <a:r>
              <a:rPr lang="mk-MK" sz="1800" b="1" dirty="0" smtClean="0"/>
              <a:t>оценува</a:t>
            </a:r>
            <a:r>
              <a:rPr lang="en-US" sz="1800" b="1" dirty="0" smtClean="0"/>
              <a:t> </a:t>
            </a:r>
            <a:r>
              <a:rPr lang="en-US" sz="1800" dirty="0" smtClean="0"/>
              <a:t>very often the </a:t>
            </a:r>
            <a:r>
              <a:rPr lang="en-US" sz="1800" dirty="0" err="1" smtClean="0"/>
              <a:t>agens</a:t>
            </a:r>
            <a:r>
              <a:rPr lang="en-US" sz="1800" dirty="0" smtClean="0"/>
              <a:t> is either a person who is  expert or is in position to have such knowledge and information, or it is a institution which has such competence.</a:t>
            </a:r>
          </a:p>
          <a:p>
            <a:pPr marL="342900" indent="-342900">
              <a:spcBef>
                <a:spcPts val="1200"/>
              </a:spcBef>
              <a:buClr>
                <a:srgbClr val="72A376"/>
              </a:buClr>
              <a:buSzPct val="70000"/>
              <a:defRPr/>
            </a:pPr>
            <a:r>
              <a:rPr lang="en-US" sz="1800" dirty="0"/>
              <a:t>There is a trend in Macedonian media, to use the verb </a:t>
            </a:r>
            <a:r>
              <a:rPr lang="mk-MK" sz="1800" b="1" dirty="0"/>
              <a:t>цени</a:t>
            </a:r>
            <a:r>
              <a:rPr lang="mk-MK" sz="1800" dirty="0"/>
              <a:t> </a:t>
            </a:r>
            <a:r>
              <a:rPr lang="en-US" sz="1800" dirty="0"/>
              <a:t>with </a:t>
            </a:r>
            <a:r>
              <a:rPr lang="hr-HR" sz="1800" dirty="0"/>
              <a:t>complement clause with </a:t>
            </a:r>
            <a:r>
              <a:rPr lang="mk-MK" sz="1800" b="1" dirty="0"/>
              <a:t>дека</a:t>
            </a:r>
            <a:r>
              <a:rPr lang="en-US" sz="1800" dirty="0"/>
              <a:t> (</a:t>
            </a:r>
            <a:r>
              <a:rPr lang="mk-MK" sz="1800" dirty="0">
                <a:solidFill>
                  <a:srgbClr val="FF0000"/>
                </a:solidFill>
              </a:rPr>
              <a:t>ценам дека....</a:t>
            </a:r>
            <a:r>
              <a:rPr lang="mk-MK" sz="1800" dirty="0"/>
              <a:t>)</a:t>
            </a:r>
            <a:r>
              <a:rPr lang="mk-MK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when introducing judgment/opinion instead of verbs </a:t>
            </a:r>
            <a:r>
              <a:rPr lang="mk-MK" sz="1800" b="1" dirty="0" smtClean="0"/>
              <a:t>мисли,смета</a:t>
            </a:r>
            <a:r>
              <a:rPr lang="mk-MK" sz="1800" dirty="0"/>
              <a:t>...</a:t>
            </a:r>
            <a:r>
              <a:rPr lang="en-US" sz="1800" dirty="0"/>
              <a:t> although this realization </a:t>
            </a:r>
            <a:r>
              <a:rPr lang="hr-HR" sz="1800" dirty="0"/>
              <a:t>of </a:t>
            </a:r>
            <a:r>
              <a:rPr lang="mk-MK" sz="1800" b="1" dirty="0"/>
              <a:t>цени</a:t>
            </a:r>
            <a:r>
              <a:rPr lang="hr-HR" sz="1800" b="1" dirty="0"/>
              <a:t> </a:t>
            </a:r>
            <a:r>
              <a:rPr lang="en-US" sz="1800" dirty="0"/>
              <a:t>is not registered in dictionaries and is still found odd by Macedonian speakers</a:t>
            </a:r>
            <a:r>
              <a:rPr lang="en-US" sz="1800" dirty="0" smtClean="0"/>
              <a:t>.</a:t>
            </a:r>
          </a:p>
          <a:p>
            <a:pPr marL="342900" indent="-342900">
              <a:spcBef>
                <a:spcPts val="1200"/>
              </a:spcBef>
              <a:buClr>
                <a:srgbClr val="72A376"/>
              </a:buClr>
              <a:buSzPct val="70000"/>
              <a:defRPr/>
            </a:pPr>
            <a:r>
              <a:rPr lang="en-US" sz="1800" dirty="0" smtClean="0"/>
              <a:t>Probably it is a way to give credit of an</a:t>
            </a:r>
            <a:r>
              <a:rPr lang="mk-MK" sz="1800" dirty="0" smtClean="0"/>
              <a:t> </a:t>
            </a:r>
            <a:r>
              <a:rPr lang="en-US" sz="1800" dirty="0" smtClean="0"/>
              <a:t>“expert”, or someone who is </a:t>
            </a:r>
            <a:r>
              <a:rPr lang="en-US" sz="1800" dirty="0"/>
              <a:t>well </a:t>
            </a:r>
            <a:r>
              <a:rPr lang="en-US" sz="1800" dirty="0" smtClean="0"/>
              <a:t>versed </a:t>
            </a:r>
            <a:r>
              <a:rPr lang="en-US" sz="1800" dirty="0"/>
              <a:t>and </a:t>
            </a:r>
            <a:r>
              <a:rPr lang="en-US" sz="1800" dirty="0" smtClean="0"/>
              <a:t>knows</a:t>
            </a:r>
            <a:r>
              <a:rPr lang="mk-MK" sz="1800" dirty="0" smtClean="0"/>
              <a:t> а </a:t>
            </a:r>
            <a:r>
              <a:rPr lang="hr-HR" sz="1800" dirty="0" smtClean="0"/>
              <a:t>lot about</a:t>
            </a:r>
            <a:r>
              <a:rPr lang="en-US" sz="1800" dirty="0" smtClean="0"/>
              <a:t> </a:t>
            </a:r>
            <a:r>
              <a:rPr lang="en-US" sz="1800" dirty="0"/>
              <a:t>the circumstances of the situation </a:t>
            </a:r>
            <a:r>
              <a:rPr lang="hr-HR" sz="1800" dirty="0" smtClean="0"/>
              <a:t>in question and so that opinion-judgment has more credibility.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1240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2195513" y="958850"/>
            <a:ext cx="9996487" cy="5289550"/>
          </a:xfrm>
        </p:spPr>
        <p:txBody>
          <a:bodyPr/>
          <a:lstStyle/>
          <a:p>
            <a:r>
              <a:rPr lang="en-US" dirty="0"/>
              <a:t>Instead of </a:t>
            </a:r>
            <a:r>
              <a:rPr lang="en-US" dirty="0" smtClean="0"/>
              <a:t>final conclusions- </a:t>
            </a:r>
            <a:r>
              <a:rPr lang="en-US" dirty="0"/>
              <a:t>a brief comparison of most common ways </a:t>
            </a:r>
            <a:r>
              <a:rPr lang="en-US" dirty="0" smtClean="0"/>
              <a:t>to </a:t>
            </a:r>
            <a:r>
              <a:rPr lang="en-US" dirty="0"/>
              <a:t>introduce </a:t>
            </a:r>
            <a:r>
              <a:rPr lang="en-US" dirty="0" smtClean="0"/>
              <a:t>opinion/ judgment about someone’s </a:t>
            </a:r>
            <a:r>
              <a:rPr lang="en-US" dirty="0"/>
              <a:t>personal </a:t>
            </a:r>
            <a:r>
              <a:rPr lang="en-US" dirty="0" smtClean="0"/>
              <a:t>quality or an assessment of a situation in Macedonian and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Comparison of most common ways to introduce opinion/ judgment about someone’s personal quality or assessment of situation in Macedonian and English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opinion/ judgment about someone’s </a:t>
            </a:r>
            <a:r>
              <a:rPr lang="en-US" sz="1800" u="sng" dirty="0"/>
              <a:t>personal quality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opinion/ </a:t>
            </a:r>
            <a:r>
              <a:rPr lang="en-US" sz="1800" dirty="0" smtClean="0"/>
              <a:t>judgment/ assessment of a </a:t>
            </a:r>
            <a:r>
              <a:rPr lang="en-US" sz="1800" u="sng" dirty="0" smtClean="0"/>
              <a:t>situation</a:t>
            </a:r>
            <a:endParaRPr lang="en-US" sz="1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2000" b="1" dirty="0" smtClean="0"/>
              <a:t>Мислам </a:t>
            </a:r>
            <a:r>
              <a:rPr lang="mk-MK" sz="2000" b="1" dirty="0" smtClean="0">
                <a:solidFill>
                  <a:srgbClr val="FF0000"/>
                </a:solidFill>
              </a:rPr>
              <a:t>дека</a:t>
            </a:r>
            <a:r>
              <a:rPr lang="mk-MK" sz="2000" b="1" dirty="0" smtClean="0"/>
              <a:t> </a:t>
            </a:r>
            <a:r>
              <a:rPr lang="mk-MK" sz="2000" dirty="0" smtClean="0"/>
              <a:t>Х е паметен, љубезен, чесен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mk-MK" sz="2000" b="1" dirty="0" smtClean="0"/>
              <a:t>Сметам </a:t>
            </a:r>
            <a:r>
              <a:rPr lang="mk-MK" sz="2000" b="1" dirty="0" smtClean="0">
                <a:solidFill>
                  <a:srgbClr val="FF0000"/>
                </a:solidFill>
              </a:rPr>
              <a:t>дека</a:t>
            </a:r>
            <a:r>
              <a:rPr lang="mk-MK" sz="2000" b="1" dirty="0" smtClean="0"/>
              <a:t> </a:t>
            </a:r>
            <a:r>
              <a:rPr lang="mk-MK" sz="2000" dirty="0"/>
              <a:t>Х е паметен, љубезен, </a:t>
            </a:r>
            <a:r>
              <a:rPr lang="mk-MK" sz="2000" dirty="0" smtClean="0"/>
              <a:t>чесен/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2000" dirty="0" smtClean="0"/>
              <a:t> (Го</a:t>
            </a:r>
            <a:r>
              <a:rPr lang="mk-MK" sz="2000" b="1" dirty="0" smtClean="0"/>
              <a:t> сметам </a:t>
            </a:r>
            <a:r>
              <a:rPr lang="mk-MK" sz="2000" dirty="0" smtClean="0"/>
              <a:t>Х </a:t>
            </a:r>
            <a:r>
              <a:rPr lang="mk-MK" sz="2000" b="1" dirty="0" smtClean="0">
                <a:solidFill>
                  <a:srgbClr val="FF0000"/>
                </a:solidFill>
              </a:rPr>
              <a:t>за</a:t>
            </a:r>
            <a:r>
              <a:rPr lang="mk-MK" sz="2000" dirty="0" smtClean="0">
                <a:solidFill>
                  <a:srgbClr val="FF0000"/>
                </a:solidFill>
              </a:rPr>
              <a:t> </a:t>
            </a:r>
            <a:r>
              <a:rPr lang="mk-MK" sz="2000" dirty="0"/>
              <a:t>паметен, љубезен, </a:t>
            </a:r>
            <a:r>
              <a:rPr lang="mk-MK" sz="2000" dirty="0" smtClean="0"/>
              <a:t>чесен)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mk-MK" sz="1900" dirty="0" smtClean="0"/>
              <a:t>Го </a:t>
            </a:r>
            <a:r>
              <a:rPr lang="mk-MK" sz="1900" b="1" dirty="0" smtClean="0"/>
              <a:t>оценувам</a:t>
            </a:r>
            <a:r>
              <a:rPr lang="mk-MK" sz="1900" dirty="0" smtClean="0"/>
              <a:t> Х </a:t>
            </a:r>
            <a:r>
              <a:rPr lang="mk-MK" sz="1900" b="1" dirty="0" smtClean="0">
                <a:solidFill>
                  <a:srgbClr val="FF0000"/>
                </a:solidFill>
              </a:rPr>
              <a:t>како</a:t>
            </a:r>
            <a:r>
              <a:rPr lang="mk-MK" sz="1900" dirty="0" smtClean="0">
                <a:solidFill>
                  <a:srgbClr val="FF0000"/>
                </a:solidFill>
              </a:rPr>
              <a:t> </a:t>
            </a:r>
            <a:r>
              <a:rPr lang="mk-MK" sz="1900" dirty="0"/>
              <a:t>паметен, љубезен, </a:t>
            </a:r>
            <a:r>
              <a:rPr lang="mk-MK" sz="1900" dirty="0" smtClean="0"/>
              <a:t>чесен</a:t>
            </a:r>
            <a:endParaRPr lang="en-US" sz="19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/>
              <a:t>? </a:t>
            </a:r>
            <a:r>
              <a:rPr lang="mk-MK" sz="2000" u="sng" dirty="0" smtClean="0"/>
              <a:t>Ценам дека  </a:t>
            </a:r>
            <a:r>
              <a:rPr lang="mk-MK" sz="2000" dirty="0" smtClean="0"/>
              <a:t>Х е ....</a:t>
            </a: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endParaRPr lang="hr-HR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orbel" pitchFamily="34" charset="0"/>
              </a:rPr>
              <a:t>I </a:t>
            </a:r>
            <a:r>
              <a:rPr lang="en-US" sz="2000" b="1" dirty="0" smtClean="0">
                <a:latin typeface="Corbel" pitchFamily="34" charset="0"/>
              </a:rPr>
              <a:t>think</a:t>
            </a:r>
            <a:r>
              <a:rPr lang="en-US" sz="2000" b="1" dirty="0">
                <a:latin typeface="Corbel" pitchFamily="34" charset="0"/>
              </a:rPr>
              <a:t>, </a:t>
            </a:r>
            <a:r>
              <a:rPr lang="en-US" sz="2000" b="1" dirty="0" smtClean="0">
                <a:latin typeface="Corbel" pitchFamily="34" charset="0"/>
              </a:rPr>
              <a:t>believe </a:t>
            </a:r>
            <a:r>
              <a:rPr lang="en-US" sz="2000" dirty="0" smtClean="0">
                <a:latin typeface="Corbel" pitchFamily="34" charset="0"/>
              </a:rPr>
              <a:t>(</a:t>
            </a:r>
            <a:r>
              <a:rPr lang="en-US" sz="2000" u="sng" dirty="0" smtClean="0">
                <a:latin typeface="Corbel" pitchFamily="34" charset="0"/>
              </a:rPr>
              <a:t>that</a:t>
            </a:r>
            <a:r>
              <a:rPr lang="en-US" sz="2000" dirty="0" smtClean="0">
                <a:latin typeface="Corbel" pitchFamily="34" charset="0"/>
              </a:rPr>
              <a:t>) X (he/she) is smart, </a:t>
            </a:r>
            <a:r>
              <a:rPr lang="hr-HR" sz="2000" dirty="0" smtClean="0">
                <a:latin typeface="Corbel" pitchFamily="34" charset="0"/>
              </a:rPr>
              <a:t>kind</a:t>
            </a:r>
            <a:r>
              <a:rPr lang="en-US" sz="2000" dirty="0" smtClean="0">
                <a:latin typeface="Corbel" pitchFamily="34" charset="0"/>
              </a:rPr>
              <a:t>, honest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>
                <a:latin typeface="Corbel" pitchFamily="34" charset="0"/>
              </a:rPr>
              <a:t>I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</a:rPr>
              <a:t>find,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>
                <a:latin typeface="Corbel" pitchFamily="34" charset="0"/>
              </a:rPr>
              <a:t>consider</a:t>
            </a:r>
            <a:r>
              <a:rPr lang="en-US" sz="2000" dirty="0">
                <a:latin typeface="Corbel" pitchFamily="34" charset="0"/>
              </a:rPr>
              <a:t>, </a:t>
            </a:r>
            <a:r>
              <a:rPr lang="en-US" sz="2000" dirty="0" smtClean="0">
                <a:latin typeface="Corbel" pitchFamily="34" charset="0"/>
              </a:rPr>
              <a:t>X (</a:t>
            </a:r>
            <a:r>
              <a:rPr lang="en-US" sz="2000" u="sng" dirty="0" smtClean="0">
                <a:latin typeface="Corbel" pitchFamily="34" charset="0"/>
              </a:rPr>
              <a:t>him/he</a:t>
            </a:r>
            <a:r>
              <a:rPr lang="en-US" sz="2000" dirty="0" smtClean="0">
                <a:latin typeface="Corbel" pitchFamily="34" charset="0"/>
              </a:rPr>
              <a:t>r) smart</a:t>
            </a:r>
            <a:r>
              <a:rPr lang="en-US" sz="2000" dirty="0">
                <a:latin typeface="Corbel" pitchFamily="34" charset="0"/>
              </a:rPr>
              <a:t>, </a:t>
            </a:r>
            <a:r>
              <a:rPr lang="hr-HR" sz="2000" dirty="0">
                <a:latin typeface="Corbel" pitchFamily="34" charset="0"/>
              </a:rPr>
              <a:t>kind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>
                <a:latin typeface="Corbel" pitchFamily="34" charset="0"/>
              </a:rPr>
              <a:t>honest</a:t>
            </a:r>
            <a:endParaRPr lang="en-US" sz="2000" dirty="0" smtClean="0">
              <a:latin typeface="Corbel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orbel" pitchFamily="34" charset="0"/>
              </a:rPr>
              <a:t>I </a:t>
            </a:r>
            <a:r>
              <a:rPr lang="en-US" sz="2000" b="1" dirty="0" smtClean="0">
                <a:latin typeface="Corbel" pitchFamily="34" charset="0"/>
              </a:rPr>
              <a:t>regard</a:t>
            </a:r>
            <a:r>
              <a:rPr lang="en-US" sz="2000" dirty="0" smtClean="0">
                <a:latin typeface="Corbel" pitchFamily="34" charset="0"/>
              </a:rPr>
              <a:t> X </a:t>
            </a:r>
            <a:r>
              <a:rPr lang="en-US" sz="2000" dirty="0">
                <a:latin typeface="Corbel" pitchFamily="34" charset="0"/>
              </a:rPr>
              <a:t>(</a:t>
            </a:r>
            <a:r>
              <a:rPr lang="en-US" sz="2000" u="sng" dirty="0">
                <a:latin typeface="Corbel" pitchFamily="34" charset="0"/>
              </a:rPr>
              <a:t>him/he</a:t>
            </a:r>
            <a:r>
              <a:rPr lang="en-US" sz="2000" dirty="0">
                <a:latin typeface="Corbel" pitchFamily="34" charset="0"/>
              </a:rPr>
              <a:t>r) </a:t>
            </a:r>
            <a:r>
              <a:rPr lang="en-US" sz="2000" b="1" u="sng" dirty="0" smtClean="0">
                <a:solidFill>
                  <a:srgbClr val="FF0000"/>
                </a:solidFill>
                <a:latin typeface="Corbel" pitchFamily="34" charset="0"/>
              </a:rPr>
              <a:t>as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000" dirty="0">
                <a:latin typeface="Corbel" pitchFamily="34" charset="0"/>
              </a:rPr>
              <a:t>smart, </a:t>
            </a:r>
            <a:r>
              <a:rPr lang="hr-HR" sz="2000" dirty="0">
                <a:latin typeface="Corbel" pitchFamily="34" charset="0"/>
              </a:rPr>
              <a:t>kind</a:t>
            </a:r>
            <a:r>
              <a:rPr lang="en-US" sz="2000" dirty="0" smtClean="0">
                <a:latin typeface="Corbel" pitchFamily="34" charset="0"/>
              </a:rPr>
              <a:t>, </a:t>
            </a:r>
            <a:r>
              <a:rPr lang="en-US" sz="2000" dirty="0">
                <a:latin typeface="Corbel" pitchFamily="34" charset="0"/>
              </a:rPr>
              <a:t>honest</a:t>
            </a:r>
            <a:endParaRPr lang="en-US" sz="2000" dirty="0">
              <a:latin typeface="Corbel" pitchFamily="34" charset="0"/>
            </a:endParaRPr>
          </a:p>
          <a:p>
            <a:pPr marL="45720" indent="0">
              <a:spcBef>
                <a:spcPts val="0"/>
              </a:spcBef>
              <a:buNone/>
            </a:pPr>
            <a:endParaRPr lang="en-US" sz="2000" dirty="0">
              <a:solidFill>
                <a:srgbClr val="FFFF00"/>
              </a:solidFill>
              <a:latin typeface="Corbe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62133" y="969336"/>
            <a:ext cx="5757333" cy="4114800"/>
          </a:xfrm>
        </p:spPr>
        <p:txBody>
          <a:bodyPr>
            <a:normAutofit/>
          </a:bodyPr>
          <a:lstStyle/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1800" b="1" dirty="0"/>
              <a:t>Мислам </a:t>
            </a:r>
            <a:r>
              <a:rPr lang="mk-MK" sz="1800" b="1" dirty="0">
                <a:solidFill>
                  <a:srgbClr val="FF0000"/>
                </a:solidFill>
              </a:rPr>
              <a:t>дека</a:t>
            </a:r>
            <a:r>
              <a:rPr lang="mk-MK" sz="1800" b="1" dirty="0"/>
              <a:t> </a:t>
            </a:r>
            <a:r>
              <a:rPr lang="mk-MK" sz="1800" dirty="0"/>
              <a:t>ситуацијата</a:t>
            </a:r>
            <a:r>
              <a:rPr lang="mk-MK" sz="1800" b="1" dirty="0"/>
              <a:t> </a:t>
            </a:r>
            <a:r>
              <a:rPr lang="mk-MK" sz="1800" dirty="0"/>
              <a:t>е </a:t>
            </a:r>
            <a:r>
              <a:rPr lang="mk-MK" sz="1800" dirty="0" smtClean="0"/>
              <a:t>добра</a:t>
            </a:r>
            <a:r>
              <a:rPr lang="en-US" sz="1800" dirty="0" smtClean="0"/>
              <a:t>/</a:t>
            </a:r>
            <a:r>
              <a:rPr lang="mk-MK" sz="1800" dirty="0" smtClean="0"/>
              <a:t>лоша</a:t>
            </a:r>
            <a:r>
              <a:rPr lang="mk-MK" sz="1800" dirty="0"/>
              <a:t>, </a:t>
            </a:r>
            <a:r>
              <a:rPr lang="mk-MK" sz="1800" dirty="0" smtClean="0"/>
              <a:t>сериозна</a:t>
            </a:r>
            <a:endParaRPr lang="mk-MK" sz="1800" dirty="0"/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1800" b="1" dirty="0"/>
              <a:t>Сметам </a:t>
            </a:r>
            <a:r>
              <a:rPr lang="mk-MK" sz="1800" b="1" dirty="0">
                <a:solidFill>
                  <a:srgbClr val="FF0000"/>
                </a:solidFill>
              </a:rPr>
              <a:t>дека</a:t>
            </a:r>
            <a:r>
              <a:rPr lang="mk-MK" sz="1800" b="1" dirty="0"/>
              <a:t> </a:t>
            </a:r>
            <a:r>
              <a:rPr lang="mk-MK" sz="1800" dirty="0"/>
              <a:t>ситуацијата</a:t>
            </a:r>
            <a:r>
              <a:rPr lang="mk-MK" sz="1800" b="1" dirty="0"/>
              <a:t> </a:t>
            </a:r>
            <a:r>
              <a:rPr lang="mk-MK" sz="1800" dirty="0"/>
              <a:t>е добра, лоша, </a:t>
            </a:r>
            <a:r>
              <a:rPr lang="mk-MK" sz="1800" dirty="0" smtClean="0"/>
              <a:t>сериозна/  </a:t>
            </a:r>
            <a:r>
              <a:rPr lang="mk-MK" sz="1800" dirty="0"/>
              <a:t>(Ја </a:t>
            </a:r>
            <a:r>
              <a:rPr lang="mk-MK" sz="1800" b="1" dirty="0"/>
              <a:t>сметам </a:t>
            </a:r>
            <a:r>
              <a:rPr lang="mk-MK" sz="1800" dirty="0"/>
              <a:t>ситуацијата</a:t>
            </a:r>
            <a:r>
              <a:rPr lang="mk-MK" sz="1800" b="1" dirty="0"/>
              <a:t> </a:t>
            </a:r>
            <a:r>
              <a:rPr lang="mk-MK" sz="1800" b="1" dirty="0">
                <a:solidFill>
                  <a:srgbClr val="FF0000"/>
                </a:solidFill>
              </a:rPr>
              <a:t>за</a:t>
            </a:r>
            <a:r>
              <a:rPr lang="mk-MK" sz="1800" dirty="0">
                <a:solidFill>
                  <a:srgbClr val="FF0000"/>
                </a:solidFill>
              </a:rPr>
              <a:t> </a:t>
            </a:r>
            <a:r>
              <a:rPr lang="mk-MK" sz="1800" dirty="0"/>
              <a:t>добра, лоша, сериозна )</a:t>
            </a:r>
            <a:endParaRPr lang="en-US" sz="1800" dirty="0"/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1800" dirty="0"/>
              <a:t>Ја </a:t>
            </a:r>
            <a:r>
              <a:rPr lang="mk-MK" sz="1800" b="1" dirty="0"/>
              <a:t>оценувам</a:t>
            </a:r>
            <a:r>
              <a:rPr lang="mk-MK" sz="1800" dirty="0"/>
              <a:t> ситуацијата</a:t>
            </a:r>
            <a:r>
              <a:rPr lang="mk-MK" sz="1800" b="1" dirty="0"/>
              <a:t> </a:t>
            </a:r>
            <a:r>
              <a:rPr lang="mk-MK" sz="1800" b="1" dirty="0">
                <a:solidFill>
                  <a:srgbClr val="FF0000"/>
                </a:solidFill>
              </a:rPr>
              <a:t>како</a:t>
            </a:r>
            <a:r>
              <a:rPr lang="mk-MK" sz="1800" dirty="0">
                <a:solidFill>
                  <a:srgbClr val="FF0000"/>
                </a:solidFill>
              </a:rPr>
              <a:t> </a:t>
            </a:r>
            <a:r>
              <a:rPr lang="mk-MK" sz="1800" dirty="0"/>
              <a:t>добра, лоша, сериозна </a:t>
            </a:r>
            <a:endParaRPr lang="mk-MK" sz="1800" dirty="0" smtClean="0"/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mk-MK" sz="1900" dirty="0" smtClean="0"/>
              <a:t>? Ја </a:t>
            </a:r>
            <a:r>
              <a:rPr lang="mk-MK" sz="1900" u="sng" dirty="0" smtClean="0"/>
              <a:t>ценам</a:t>
            </a:r>
            <a:r>
              <a:rPr lang="mk-MK" sz="1900" dirty="0" smtClean="0"/>
              <a:t> ситуацијата </a:t>
            </a:r>
            <a:r>
              <a:rPr lang="mk-MK" sz="1900" dirty="0" smtClean="0">
                <a:solidFill>
                  <a:srgbClr val="FF0000"/>
                </a:solidFill>
              </a:rPr>
              <a:t>како....</a:t>
            </a:r>
            <a:endParaRPr lang="en-US" sz="1900" dirty="0">
              <a:solidFill>
                <a:srgbClr val="FF0000"/>
              </a:solidFill>
            </a:endParaRPr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r-HR" sz="2200" dirty="0"/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mk-MK" sz="2000" dirty="0" smtClean="0">
              <a:latin typeface="Corbel" pitchFamily="34" charset="0"/>
            </a:endParaRPr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orbel" pitchFamily="34" charset="0"/>
              </a:rPr>
              <a:t>I </a:t>
            </a:r>
            <a:r>
              <a:rPr lang="en-US" sz="2000" b="1" dirty="0">
                <a:latin typeface="Corbel" pitchFamily="34" charset="0"/>
              </a:rPr>
              <a:t>think, believe </a:t>
            </a:r>
            <a:r>
              <a:rPr lang="en-US" sz="2000" dirty="0">
                <a:latin typeface="Corbel" pitchFamily="34" charset="0"/>
              </a:rPr>
              <a:t>(that) situation </a:t>
            </a:r>
            <a:r>
              <a:rPr lang="en-US" sz="2000" dirty="0">
                <a:solidFill>
                  <a:srgbClr val="FF0000"/>
                </a:solidFill>
                <a:latin typeface="Corbel" pitchFamily="34" charset="0"/>
              </a:rPr>
              <a:t>is</a:t>
            </a:r>
            <a:r>
              <a:rPr lang="en-US" sz="2000" dirty="0">
                <a:latin typeface="Corbel" pitchFamily="34" charset="0"/>
              </a:rPr>
              <a:t> good, bad, serious</a:t>
            </a:r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>
                <a:latin typeface="Corbel" pitchFamily="34" charset="0"/>
              </a:rPr>
              <a:t>I </a:t>
            </a:r>
            <a:r>
              <a:rPr lang="en-US" sz="2000" b="1" dirty="0">
                <a:latin typeface="Corbel" pitchFamily="34" charset="0"/>
              </a:rPr>
              <a:t>find, consider</a:t>
            </a:r>
            <a:r>
              <a:rPr lang="en-US" sz="2000" dirty="0">
                <a:latin typeface="Corbel" pitchFamily="34" charset="0"/>
              </a:rPr>
              <a:t> the situation </a:t>
            </a:r>
            <a:r>
              <a:rPr lang="mk-MK" sz="2000" dirty="0" smtClean="0">
                <a:latin typeface="Corbel" pitchFamily="34" charset="0"/>
              </a:rPr>
              <a:t>(</a:t>
            </a:r>
            <a:r>
              <a:rPr lang="hr-HR" sz="2000" dirty="0" smtClean="0">
                <a:latin typeface="Corbel" pitchFamily="34" charset="0"/>
              </a:rPr>
              <a:t>as) </a:t>
            </a:r>
            <a:r>
              <a:rPr lang="en-US" sz="2000" dirty="0" smtClean="0">
                <a:latin typeface="Corbel" pitchFamily="34" charset="0"/>
              </a:rPr>
              <a:t>good</a:t>
            </a:r>
            <a:r>
              <a:rPr lang="en-US" sz="2000" dirty="0">
                <a:latin typeface="Corbel" pitchFamily="34" charset="0"/>
              </a:rPr>
              <a:t>, bad, serious</a:t>
            </a:r>
          </a:p>
          <a:p>
            <a:pPr marL="112713" indent="63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>
                <a:latin typeface="Corbel" pitchFamily="34" charset="0"/>
              </a:rPr>
              <a:t>I </a:t>
            </a:r>
            <a:r>
              <a:rPr lang="en-US" sz="2000" b="1" dirty="0">
                <a:latin typeface="Corbel" pitchFamily="34" charset="0"/>
              </a:rPr>
              <a:t>regard</a:t>
            </a:r>
            <a:r>
              <a:rPr lang="en-US" sz="2000" dirty="0">
                <a:latin typeface="Corbel" pitchFamily="34" charset="0"/>
              </a:rPr>
              <a:t> situation </a:t>
            </a:r>
            <a:r>
              <a:rPr lang="en-US" sz="2000" b="1" u="sng" dirty="0">
                <a:solidFill>
                  <a:srgbClr val="FF0000"/>
                </a:solidFill>
                <a:latin typeface="Corbel" pitchFamily="34" charset="0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000" dirty="0">
                <a:latin typeface="Corbel" pitchFamily="34" charset="0"/>
              </a:rPr>
              <a:t>good, bad, serious</a:t>
            </a:r>
          </a:p>
          <a:p>
            <a:pPr marL="112713" indent="6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92083-829A-597C-C392-555762C8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1340E7-1851-545A-E8BE-98E7C6D5C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pl-PL" sz="2000" dirty="0">
                <a:latin typeface="Corbel" pitchFamily="34" charset="0"/>
              </a:rPr>
              <a:t>Danielewiczowa M</a:t>
            </a:r>
            <a:r>
              <a:rPr lang="mk-MK" sz="2000" dirty="0">
                <a:latin typeface="Corbel" pitchFamily="34" charset="0"/>
              </a:rPr>
              <a:t>.</a:t>
            </a:r>
            <a:r>
              <a:rPr lang="pl-PL" sz="2000" dirty="0">
                <a:latin typeface="Corbel" pitchFamily="34" charset="0"/>
              </a:rPr>
              <a:t>2002</a:t>
            </a:r>
            <a:r>
              <a:rPr lang="mk-MK" sz="2000" dirty="0">
                <a:latin typeface="Corbel" pitchFamily="34" charset="0"/>
              </a:rPr>
              <a:t>. </a:t>
            </a:r>
            <a:r>
              <a:rPr lang="pl-PL" sz="2000" i="1" dirty="0">
                <a:latin typeface="Corbel" pitchFamily="34" charset="0"/>
              </a:rPr>
              <a:t>Wiedza i niewiedza. Studium polskich czasowników epistemicznych.</a:t>
            </a:r>
            <a:r>
              <a:rPr lang="pl-PL" sz="2000" dirty="0">
                <a:latin typeface="Corbel" pitchFamily="34" charset="0"/>
              </a:rPr>
              <a:t> Warszawa</a:t>
            </a:r>
            <a:r>
              <a:rPr lang="mk-MK" sz="2000" dirty="0">
                <a:latin typeface="Corbel" pitchFamily="34" charset="0"/>
              </a:rPr>
              <a:t>: </a:t>
            </a:r>
            <a:r>
              <a:rPr lang="pl-PL" sz="2000" dirty="0">
                <a:latin typeface="Corbel" pitchFamily="34" charset="0"/>
              </a:rPr>
              <a:t>Uniwersytet Warszawski, Katedra lingwistyki formalnej.</a:t>
            </a:r>
            <a:endParaRPr lang="en-US" sz="2000" dirty="0">
              <a:latin typeface="Corbel" pitchFamily="34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pl-PL" sz="1900" dirty="0">
                <a:latin typeface="Corbel" pitchFamily="34" charset="0"/>
              </a:rPr>
              <a:t>Karolak S. 2002. Podstawowe struktyry skladniowe, jezyka polskiego. Warszawa: Slawistyczny osrodek wydawnyczy.</a:t>
            </a:r>
            <a:endParaRPr lang="en-US" sz="1900" dirty="0">
              <a:latin typeface="Corbel" pitchFamily="34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pl-PL" sz="2000" dirty="0" smtClean="0">
                <a:latin typeface="Corbel" pitchFamily="34" charset="0"/>
              </a:rPr>
              <a:t>Kiklewicz</a:t>
            </a:r>
            <a:r>
              <a:rPr lang="pl-PL" sz="2000" dirty="0">
                <a:latin typeface="Corbel" pitchFamily="34" charset="0"/>
              </a:rPr>
              <a:t>, A. 2017. </a:t>
            </a:r>
            <a:r>
              <a:rPr lang="en-US" sz="2000" dirty="0">
                <a:latin typeface="Corbel" pitchFamily="34" charset="0"/>
              </a:rPr>
              <a:t>“</a:t>
            </a:r>
            <a:r>
              <a:rPr lang="pl-PL" sz="2000" dirty="0">
                <a:latin typeface="Corbel" pitchFamily="34" charset="0"/>
              </a:rPr>
              <a:t>Russian mental verbs as a semantic class”. </a:t>
            </a:r>
            <a:r>
              <a:rPr lang="sr-Cyrl-RS" sz="2000" i="1" dirty="0">
                <a:latin typeface="Corbel" pitchFamily="34" charset="0"/>
              </a:rPr>
              <a:t>Јужнословенски филолог</a:t>
            </a:r>
            <a:r>
              <a:rPr lang="sr-Cyrl-RS" sz="2000" dirty="0">
                <a:latin typeface="Corbel" pitchFamily="34" charset="0"/>
              </a:rPr>
              <a:t>, </a:t>
            </a:r>
            <a:r>
              <a:rPr lang="en-US" sz="2000" dirty="0">
                <a:latin typeface="Corbel" pitchFamily="34" charset="0"/>
              </a:rPr>
              <a:t>LXXIII,</a:t>
            </a:r>
            <a:r>
              <a:rPr lang="sr-Cyrl-RS" sz="2000" dirty="0">
                <a:latin typeface="Corbel" pitchFamily="34" charset="0"/>
              </a:rPr>
              <a:t> св.3-4, 7-26</a:t>
            </a:r>
            <a:r>
              <a:rPr lang="hr-HR" sz="2000" dirty="0">
                <a:latin typeface="Corbel" pitchFamily="34" charset="0"/>
              </a:rPr>
              <a:t>, </a:t>
            </a:r>
            <a:r>
              <a:rPr lang="sr-Cyrl-RS" sz="2000" dirty="0">
                <a:latin typeface="Corbel" pitchFamily="34" charset="0"/>
              </a:rPr>
              <a:t>Београд</a:t>
            </a:r>
            <a:r>
              <a:rPr lang="hr-HR" sz="2000" dirty="0">
                <a:latin typeface="Corbel" pitchFamily="34" charset="0"/>
              </a:rPr>
              <a:t>.</a:t>
            </a:r>
            <a:endParaRPr lang="en-US" sz="2000" dirty="0">
              <a:latin typeface="Corbe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Topolińska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Z. 2017. „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Predykat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argument (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semantyka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forma)“, 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Rocznik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Slawistyczny</a:t>
            </a:r>
            <a:r>
              <a:rPr lang="en-US" sz="2000" dirty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LXVI, 109-115. Wroclaw</a:t>
            </a:r>
            <a:r>
              <a:rPr lang="en-US" sz="2000" dirty="0" smtClean="0">
                <a:latin typeface="Corbel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orbel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mk-MK" sz="2000" dirty="0"/>
              <a:t>Апрес</a:t>
            </a:r>
            <a:r>
              <a:rPr lang="ru-RU" sz="2000" dirty="0"/>
              <a:t>я</a:t>
            </a:r>
            <a:r>
              <a:rPr lang="mk-MK" sz="2000" dirty="0"/>
              <a:t>н, Ю.Д. 2000</a:t>
            </a:r>
            <a:r>
              <a:rPr lang="mk-MK" sz="2000" dirty="0" smtClean="0"/>
              <a:t>. </a:t>
            </a:r>
            <a:r>
              <a:rPr lang="en-US" sz="2000" dirty="0" smtClean="0"/>
              <a:t>“</a:t>
            </a:r>
            <a:r>
              <a:rPr lang="mk-MK" sz="2000" dirty="0" smtClean="0"/>
              <a:t>Лингвистическая </a:t>
            </a:r>
            <a:r>
              <a:rPr lang="mk-MK" sz="2000" dirty="0"/>
              <a:t>терминология статьи </a:t>
            </a:r>
            <a:r>
              <a:rPr lang="mk-MK" sz="2000" dirty="0" smtClean="0"/>
              <a:t>словаря</a:t>
            </a:r>
            <a:r>
              <a:rPr lang="en-US" sz="2000" dirty="0" smtClean="0"/>
              <a:t>”</a:t>
            </a:r>
            <a:r>
              <a:rPr lang="mk-MK" sz="2000" dirty="0" smtClean="0"/>
              <a:t>. </a:t>
            </a:r>
            <a:r>
              <a:rPr lang="mk-MK" sz="2000" dirty="0"/>
              <a:t>In: Апресян, Ю.Д. и др. (ред.): </a:t>
            </a:r>
            <a:r>
              <a:rPr lang="ru-RU" sz="2000" i="1" dirty="0"/>
              <a:t>Новый объяснительный словарь синонимов русского языка</a:t>
            </a:r>
            <a:r>
              <a:rPr lang="ru-RU" sz="2000" dirty="0"/>
              <a:t>. </a:t>
            </a:r>
            <a:r>
              <a:rPr lang="mk-MK" sz="2000" dirty="0"/>
              <a:t>Moskva, VII</a:t>
            </a:r>
            <a:r>
              <a:rPr lang="it-IT" sz="2000" dirty="0"/>
              <a:t>I</a:t>
            </a:r>
            <a:r>
              <a:rPr lang="mk-MK" sz="2000" dirty="0"/>
              <a:t>-XLV</a:t>
            </a:r>
            <a:r>
              <a:rPr lang="ru-RU" sz="2000" dirty="0"/>
              <a:t>.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mk-MK" sz="2000" dirty="0" smtClean="0">
                <a:latin typeface="Corbel" pitchFamily="34" charset="0"/>
              </a:rPr>
              <a:t>Тофоска </a:t>
            </a:r>
            <a:r>
              <a:rPr lang="mk-MK" sz="2000" dirty="0">
                <a:latin typeface="Corbel" pitchFamily="34" charset="0"/>
              </a:rPr>
              <a:t>Ст</a:t>
            </a:r>
            <a:r>
              <a:rPr lang="mk-MK" sz="2000" dirty="0" smtClean="0">
                <a:latin typeface="Corbel" pitchFamily="34" charset="0"/>
              </a:rPr>
              <a:t>.</a:t>
            </a:r>
            <a:r>
              <a:rPr lang="mk-MK" sz="2000" dirty="0">
                <a:latin typeface="Corbel" pitchFamily="34" charset="0"/>
              </a:rPr>
              <a:t> </a:t>
            </a:r>
            <a:r>
              <a:rPr lang="en-US" sz="2000" dirty="0" smtClean="0">
                <a:latin typeface="Corbel" pitchFamily="34" charset="0"/>
              </a:rPr>
              <a:t>2021. </a:t>
            </a:r>
            <a:r>
              <a:rPr lang="mk-MK" sz="2000" dirty="0" smtClean="0">
                <a:latin typeface="Corbel" pitchFamily="34" charset="0"/>
              </a:rPr>
              <a:t>„За </a:t>
            </a:r>
            <a:r>
              <a:rPr lang="mk-MK" sz="2000" dirty="0">
                <a:latin typeface="Corbel" pitchFamily="34" charset="0"/>
              </a:rPr>
              <a:t>семантиката и синтаксата на глаголот </a:t>
            </a:r>
            <a:r>
              <a:rPr lang="mk-MK" sz="2000" i="1" dirty="0">
                <a:latin typeface="Corbel" pitchFamily="34" charset="0"/>
              </a:rPr>
              <a:t>МИСЛИ</a:t>
            </a:r>
            <a:r>
              <a:rPr lang="mk-MK" sz="2000" dirty="0">
                <a:latin typeface="Corbel" pitchFamily="34" charset="0"/>
              </a:rPr>
              <a:t> во македонскиот јазик“. </a:t>
            </a:r>
            <a:r>
              <a:rPr lang="mk-MK" sz="2000" i="1" dirty="0" smtClean="0">
                <a:latin typeface="Corbel" pitchFamily="34" charset="0"/>
              </a:rPr>
              <a:t>Прилози</a:t>
            </a:r>
            <a:r>
              <a:rPr lang="en-US" sz="2000" i="1" dirty="0">
                <a:latin typeface="Corbel" pitchFamily="34" charset="0"/>
              </a:rPr>
              <a:t> </a:t>
            </a:r>
            <a:r>
              <a:rPr lang="mk-MK" sz="2000" i="1" dirty="0" smtClean="0">
                <a:latin typeface="Corbel" pitchFamily="34" charset="0"/>
              </a:rPr>
              <a:t> </a:t>
            </a:r>
            <a:r>
              <a:rPr lang="mk-MK" sz="2000" i="1" dirty="0">
                <a:latin typeface="Corbel" pitchFamily="34" charset="0"/>
              </a:rPr>
              <a:t>на ОЛЛН, </a:t>
            </a:r>
            <a:r>
              <a:rPr lang="mk-MK" sz="2000" dirty="0">
                <a:latin typeface="Corbel" pitchFamily="34" charset="0"/>
              </a:rPr>
              <a:t>МАНУ Скопје 2021, 325-340.</a:t>
            </a:r>
            <a:r>
              <a:rPr lang="mk-MK" sz="2800" dirty="0"/>
              <a:t>	</a:t>
            </a: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900" b="1" dirty="0" smtClean="0"/>
          </a:p>
          <a:p>
            <a:pPr>
              <a:spcBef>
                <a:spcPts val="0"/>
              </a:spcBef>
            </a:pPr>
            <a:r>
              <a:rPr lang="mk-MK" sz="1900" b="1" dirty="0" smtClean="0"/>
              <a:t>Консултирани </a:t>
            </a:r>
            <a:r>
              <a:rPr lang="mk-MK" sz="1900" b="1" dirty="0"/>
              <a:t>речници:</a:t>
            </a:r>
            <a:endParaRPr lang="en-US" sz="1900" dirty="0"/>
          </a:p>
          <a:p>
            <a:pPr>
              <a:spcBef>
                <a:spcPts val="0"/>
              </a:spcBef>
            </a:pPr>
            <a:r>
              <a:rPr lang="mk-MK" sz="1900" i="1" dirty="0"/>
              <a:t>Дигитален речник на македонскиот јазик </a:t>
            </a:r>
            <a:r>
              <a:rPr lang="en-US" sz="1900" i="1" dirty="0"/>
              <a:t>/</a:t>
            </a:r>
            <a:r>
              <a:rPr lang="mk-MK" sz="1900" dirty="0"/>
              <a:t>http</a:t>
            </a:r>
            <a:r>
              <a:rPr lang="en-US" sz="1900" dirty="0"/>
              <a:t>s</a:t>
            </a:r>
            <a:r>
              <a:rPr lang="mk-MK" sz="1900" dirty="0"/>
              <a:t>://www.</a:t>
            </a:r>
            <a:r>
              <a:rPr lang="hr-HR" sz="1900" dirty="0"/>
              <a:t>drmj.eu</a:t>
            </a:r>
            <a:r>
              <a:rPr lang="mk-MK" sz="1900" dirty="0"/>
              <a:t>/</a:t>
            </a:r>
            <a:endParaRPr lang="en-US" sz="1900" dirty="0"/>
          </a:p>
          <a:p>
            <a:pPr>
              <a:spcBef>
                <a:spcPts val="0"/>
              </a:spcBef>
            </a:pPr>
            <a:r>
              <a:rPr lang="mk-MK" sz="1900" i="1" dirty="0"/>
              <a:t>Речник на македонскиот јазик</a:t>
            </a:r>
            <a:r>
              <a:rPr lang="mk-MK" sz="1900" dirty="0"/>
              <a:t>., Зозе. Мургоски 2006, Скопје. </a:t>
            </a:r>
            <a:endParaRPr lang="en-US" sz="1900" dirty="0"/>
          </a:p>
          <a:p>
            <a:pPr>
              <a:spcBef>
                <a:spcPts val="0"/>
              </a:spcBef>
            </a:pPr>
            <a:r>
              <a:rPr lang="mk-MK" sz="1900" i="1" dirty="0"/>
              <a:t>Толковен речник на македонскиот јазик</a:t>
            </a:r>
            <a:r>
              <a:rPr lang="mk-MK" sz="1900" dirty="0"/>
              <a:t>. Ред. Кирил Конески, I</a:t>
            </a:r>
            <a:r>
              <a:rPr lang="ru-RU" sz="1900" dirty="0"/>
              <a:t>–</a:t>
            </a:r>
            <a:r>
              <a:rPr lang="mk-MK" sz="1900" dirty="0"/>
              <a:t>V</a:t>
            </a:r>
            <a:r>
              <a:rPr lang="hr-HR" sz="1900" dirty="0"/>
              <a:t>I</a:t>
            </a:r>
            <a:r>
              <a:rPr lang="mk-MK" sz="1900" dirty="0"/>
              <a:t>. Скопје:  Институт за македонски јазик „Крсте Мисирков“, 2003–201</a:t>
            </a:r>
            <a:r>
              <a:rPr lang="hr-HR" sz="1900" dirty="0"/>
              <a:t>4</a:t>
            </a:r>
            <a:r>
              <a:rPr lang="mk-MK" sz="1900" dirty="0"/>
              <a:t>. </a:t>
            </a:r>
            <a:r>
              <a:rPr lang="en-US" sz="1900" dirty="0"/>
              <a:t>/https://makedonski.gov.mk/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37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>
                <a:effectLst/>
                <a:latin typeface="Garamond" pitchFamily="18" charset="0"/>
              </a:rPr>
              <a:t>Mental verbs</a:t>
            </a:r>
            <a:endParaRPr lang="en-US" dirty="0">
              <a:effectLst/>
              <a:latin typeface="Garamond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rbel" pitchFamily="34" charset="0"/>
              </a:rPr>
              <a:t>Mental verbs </a:t>
            </a:r>
            <a:r>
              <a:rPr lang="en-US" sz="2400" dirty="0">
                <a:latin typeface="Corbel" pitchFamily="34" charset="0"/>
              </a:rPr>
              <a:t>represent a large and heterogeneous class of verbal predicates which inform about the inner mental </a:t>
            </a:r>
            <a:r>
              <a:rPr lang="en-US" sz="2400" dirty="0" smtClean="0">
                <a:latin typeface="Corbel" pitchFamily="34" charset="0"/>
              </a:rPr>
              <a:t>states, attitudes </a:t>
            </a:r>
            <a:r>
              <a:rPr lang="en-US" sz="2400" dirty="0">
                <a:latin typeface="Corbel" pitchFamily="34" charset="0"/>
              </a:rPr>
              <a:t>with which </a:t>
            </a:r>
            <a:r>
              <a:rPr lang="en-US" sz="2400" dirty="0" smtClean="0">
                <a:latin typeface="Corbel" pitchFamily="34" charset="0"/>
              </a:rPr>
              <a:t>the man </a:t>
            </a:r>
            <a:r>
              <a:rPr lang="en-US" sz="2400" dirty="0">
                <a:latin typeface="Corbel" pitchFamily="34" charset="0"/>
              </a:rPr>
              <a:t>gets to know and evaluates the world around him. </a:t>
            </a:r>
            <a:r>
              <a:rPr lang="en-US" sz="2400" dirty="0">
                <a:latin typeface="Corbel" pitchFamily="34" charset="0"/>
              </a:rPr>
              <a:t>Such </a:t>
            </a:r>
            <a:r>
              <a:rPr lang="en-US" sz="2400" dirty="0" smtClean="0">
                <a:latin typeface="Corbel" pitchFamily="34" charset="0"/>
              </a:rPr>
              <a:t>verbal </a:t>
            </a:r>
            <a:r>
              <a:rPr lang="en-US" sz="2400" dirty="0">
                <a:latin typeface="Corbel" pitchFamily="34" charset="0"/>
              </a:rPr>
              <a:t>predicates </a:t>
            </a:r>
            <a:r>
              <a:rPr lang="en-US" sz="2400" dirty="0" smtClean="0">
                <a:latin typeface="Corbel" pitchFamily="34" charset="0"/>
              </a:rPr>
              <a:t>are: </a:t>
            </a:r>
            <a:r>
              <a:rPr lang="en-US" sz="2400" b="1" dirty="0" smtClean="0">
                <a:latin typeface="Corbel" pitchFamily="34" charset="0"/>
              </a:rPr>
              <a:t>know, think, believe, evaluate, assess  </a:t>
            </a:r>
            <a:r>
              <a:rPr lang="en-US" sz="2400" dirty="0" smtClean="0">
                <a:latin typeface="Corbel" pitchFamily="34" charset="0"/>
              </a:rPr>
              <a:t>etc. (</a:t>
            </a:r>
            <a:r>
              <a:rPr lang="mk-MK" sz="2400" dirty="0" smtClean="0">
                <a:latin typeface="Corbel" pitchFamily="34" charset="0"/>
              </a:rPr>
              <a:t>знае, мисли, смета, верува, вреднува, оценува итн.)</a:t>
            </a:r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smtClean="0">
                <a:latin typeface="Corbel" pitchFamily="34" charset="0"/>
              </a:rPr>
              <a:t>According semantic classification of the predicates by </a:t>
            </a:r>
            <a:r>
              <a:rPr lang="en-US" sz="2400" dirty="0" err="1" smtClean="0">
                <a:latin typeface="Corbel" pitchFamily="34" charset="0"/>
              </a:rPr>
              <a:t>Karolak</a:t>
            </a:r>
            <a:r>
              <a:rPr lang="en-US" sz="2400" dirty="0" smtClean="0">
                <a:latin typeface="Corbel" pitchFamily="34" charset="0"/>
              </a:rPr>
              <a:t> (2002)and </a:t>
            </a:r>
            <a:r>
              <a:rPr lang="en-US" sz="2400" dirty="0" err="1">
                <a:latin typeface="Corbel" pitchFamily="34" charset="0"/>
              </a:rPr>
              <a:t>Topolińska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(2002</a:t>
            </a:r>
            <a:r>
              <a:rPr lang="en-US" sz="2400" dirty="0">
                <a:latin typeface="Corbel" pitchFamily="34" charset="0"/>
              </a:rPr>
              <a:t>, </a:t>
            </a:r>
            <a:r>
              <a:rPr lang="en-US" sz="2400" dirty="0" smtClean="0">
                <a:latin typeface="Corbel" pitchFamily="34" charset="0"/>
              </a:rPr>
              <a:t>2017 etc.) they belong to the group of predicates of second degree, have two arguments, and semantically their first </a:t>
            </a:r>
            <a:r>
              <a:rPr lang="en-US" sz="2400" dirty="0">
                <a:latin typeface="Corbel" pitchFamily="34" charset="0"/>
              </a:rPr>
              <a:t>argument </a:t>
            </a:r>
            <a:r>
              <a:rPr lang="en-US" sz="2400" dirty="0" smtClean="0">
                <a:latin typeface="Corbel" pitchFamily="34" charset="0"/>
              </a:rPr>
              <a:t>is </a:t>
            </a:r>
            <a:r>
              <a:rPr lang="en-US" sz="2400" u="sng" dirty="0" smtClean="0">
                <a:latin typeface="Corbel" pitchFamily="34" charset="0"/>
              </a:rPr>
              <a:t>person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(or another personified object), while the referent of the second propositional argument is </a:t>
            </a:r>
            <a:r>
              <a:rPr lang="en-US" sz="2400" dirty="0" smtClean="0">
                <a:latin typeface="Corbel" pitchFamily="34" charset="0"/>
              </a:rPr>
              <a:t>a </a:t>
            </a:r>
            <a:r>
              <a:rPr lang="en-US" sz="2400" u="sng" dirty="0" smtClean="0">
                <a:latin typeface="Corbel" pitchFamily="34" charset="0"/>
              </a:rPr>
              <a:t>situation/event</a:t>
            </a:r>
            <a:r>
              <a:rPr lang="en-US" sz="2400" dirty="0" smtClean="0">
                <a:latin typeface="Corbel" pitchFamily="34" charset="0"/>
              </a:rPr>
              <a:t>. Those </a:t>
            </a:r>
            <a:r>
              <a:rPr lang="en-US" sz="2400" dirty="0">
                <a:latin typeface="Corbel" pitchFamily="34" charset="0"/>
              </a:rPr>
              <a:t>situations/events can be real or virtual</a:t>
            </a:r>
            <a:r>
              <a:rPr lang="en-US" sz="2400" dirty="0" smtClean="0">
                <a:latin typeface="Corbel" pitchFamily="34" charset="0"/>
              </a:rPr>
              <a:t>. Syntactically they can have different realizations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of the second argument.</a:t>
            </a:r>
            <a:endParaRPr lang="en-US" sz="2000" dirty="0"/>
          </a:p>
          <a:p>
            <a:endParaRPr lang="en-US" sz="20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415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b="1" dirty="0">
                <a:effectLst/>
                <a:latin typeface="Corbel" pitchFamily="34" charset="0"/>
              </a:rPr>
              <a:t>Mental </a:t>
            </a:r>
            <a:r>
              <a:rPr lang="mk-MK" sz="3600" b="1" dirty="0" smtClean="0">
                <a:effectLst/>
                <a:latin typeface="Corbel" pitchFamily="34" charset="0"/>
              </a:rPr>
              <a:t>verbs</a:t>
            </a:r>
            <a:r>
              <a:rPr lang="en-US" sz="3600" b="1" dirty="0" smtClean="0">
                <a:effectLst/>
                <a:latin typeface="Corbel" pitchFamily="34" charset="0"/>
              </a:rPr>
              <a:t> </a:t>
            </a:r>
            <a:r>
              <a:rPr lang="en-US" sz="3600" b="1" dirty="0">
                <a:effectLst/>
                <a:latin typeface="Corbel" pitchFamily="34" charset="0"/>
              </a:rPr>
              <a:t>expressing assessment</a:t>
            </a:r>
            <a:endParaRPr lang="en-US" sz="3600" b="1" dirty="0">
              <a:effectLst/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Corbel" pitchFamily="34" charset="0"/>
            </a:endParaRPr>
          </a:p>
          <a:p>
            <a:r>
              <a:rPr lang="en-US" sz="2400" dirty="0" smtClean="0">
                <a:latin typeface="Corbel" pitchFamily="34" charset="0"/>
              </a:rPr>
              <a:t>One </a:t>
            </a:r>
            <a:r>
              <a:rPr lang="en-US" sz="2400" dirty="0">
                <a:latin typeface="Corbel" pitchFamily="34" charset="0"/>
              </a:rPr>
              <a:t>of the subclasses of </a:t>
            </a:r>
            <a:r>
              <a:rPr lang="en-US" sz="2400" dirty="0" smtClean="0">
                <a:latin typeface="Corbel" pitchFamily="34" charset="0"/>
              </a:rPr>
              <a:t>mental verbs </a:t>
            </a:r>
            <a:r>
              <a:rPr lang="en-US" sz="2400" dirty="0">
                <a:latin typeface="Corbel" pitchFamily="34" charset="0"/>
              </a:rPr>
              <a:t>are </a:t>
            </a:r>
            <a:r>
              <a:rPr lang="en-US" sz="2400" b="1" dirty="0">
                <a:latin typeface="Corbel" pitchFamily="34" charset="0"/>
              </a:rPr>
              <a:t>verbs </a:t>
            </a:r>
            <a:r>
              <a:rPr lang="en-US" sz="2400" dirty="0">
                <a:latin typeface="Corbel" pitchFamily="34" charset="0"/>
              </a:rPr>
              <a:t>expressing</a:t>
            </a:r>
            <a:r>
              <a:rPr lang="en-US" sz="2400" b="1" dirty="0">
                <a:latin typeface="Corbel" pitchFamily="34" charset="0"/>
              </a:rPr>
              <a:t> assessment</a:t>
            </a:r>
            <a:r>
              <a:rPr lang="en-US" sz="2400" dirty="0">
                <a:latin typeface="Corbel" pitchFamily="34" charset="0"/>
              </a:rPr>
              <a:t>, </a:t>
            </a:r>
            <a:r>
              <a:rPr lang="en-US" sz="2400" b="1" dirty="0">
                <a:latin typeface="Corbel" pitchFamily="34" charset="0"/>
              </a:rPr>
              <a:t>evaluation</a:t>
            </a:r>
            <a:r>
              <a:rPr lang="en-US" sz="2400" dirty="0">
                <a:latin typeface="Corbel" pitchFamily="34" charset="0"/>
              </a:rPr>
              <a:t> of different characteristics of </a:t>
            </a:r>
            <a:r>
              <a:rPr lang="en-US" sz="2400" dirty="0" smtClean="0">
                <a:latin typeface="Corbel" pitchFamily="34" charset="0"/>
              </a:rPr>
              <a:t>people and </a:t>
            </a:r>
            <a:r>
              <a:rPr lang="en-US" sz="2400" dirty="0">
                <a:latin typeface="Corbel" pitchFamily="34" charset="0"/>
              </a:rPr>
              <a:t>situations, by the speaker – (called </a:t>
            </a:r>
            <a:r>
              <a:rPr lang="en-US" sz="2400" i="1" dirty="0">
                <a:latin typeface="Corbel" pitchFamily="34" charset="0"/>
              </a:rPr>
              <a:t>epistemic states </a:t>
            </a:r>
            <a:r>
              <a:rPr lang="en-US" sz="2400" dirty="0">
                <a:latin typeface="Corbel" pitchFamily="34" charset="0"/>
              </a:rPr>
              <a:t>by </a:t>
            </a:r>
            <a:r>
              <a:rPr lang="en-US" sz="2400" dirty="0" err="1">
                <a:latin typeface="Corbel" pitchFamily="34" charset="0"/>
              </a:rPr>
              <a:t>Danielewiczowa</a:t>
            </a:r>
            <a:r>
              <a:rPr lang="en-US" sz="2400" dirty="0">
                <a:latin typeface="Corbel" pitchFamily="34" charset="0"/>
              </a:rPr>
              <a:t> (2002). </a:t>
            </a:r>
            <a:endParaRPr lang="mk-MK" sz="2400" dirty="0">
              <a:latin typeface="Corbel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latin typeface="Corbel" pitchFamily="34" charset="0"/>
              </a:rPr>
              <a:t>The </a:t>
            </a:r>
            <a:r>
              <a:rPr lang="en-US" sz="2400" dirty="0">
                <a:latin typeface="Corbel" pitchFamily="34" charset="0"/>
              </a:rPr>
              <a:t>assessment or evaluation of the object is result of the speaker’s </a:t>
            </a:r>
            <a:r>
              <a:rPr lang="en-US" sz="2400" b="1" dirty="0">
                <a:latin typeface="Corbel" pitchFamily="34" charset="0"/>
              </a:rPr>
              <a:t>cognitive perception </a:t>
            </a:r>
            <a:r>
              <a:rPr lang="en-US" sz="2400" dirty="0">
                <a:latin typeface="Corbel" pitchFamily="34" charset="0"/>
              </a:rPr>
              <a:t>of the world around him, and besides </a:t>
            </a:r>
            <a:r>
              <a:rPr lang="en-US" sz="2400" b="1" dirty="0">
                <a:latin typeface="Corbel" pitchFamily="34" charset="0"/>
              </a:rPr>
              <a:t>subjectively </a:t>
            </a:r>
            <a:r>
              <a:rPr lang="en-US" sz="2400" dirty="0">
                <a:latin typeface="Corbel" pitchFamily="34" charset="0"/>
              </a:rPr>
              <a:t>accepted norms for what is positive or negative, it is also based on the </a:t>
            </a:r>
            <a:r>
              <a:rPr lang="en-US" sz="2400" b="1" dirty="0">
                <a:latin typeface="Corbel" pitchFamily="34" charset="0"/>
              </a:rPr>
              <a:t>generally accepted </a:t>
            </a:r>
            <a:r>
              <a:rPr lang="en-US" sz="2400" dirty="0">
                <a:latin typeface="Corbel" pitchFamily="34" charset="0"/>
              </a:rPr>
              <a:t>values in society and culture in which he lives and in that sense reflects the linguistic picture of the world in that culture. (</a:t>
            </a:r>
            <a:r>
              <a:rPr lang="en-US" sz="2400" dirty="0" err="1">
                <a:latin typeface="Corbel" pitchFamily="34" charset="0"/>
              </a:rPr>
              <a:t>Апресян</a:t>
            </a:r>
            <a:r>
              <a:rPr lang="en-US" sz="2400" dirty="0">
                <a:latin typeface="Corbel" pitchFamily="34" charset="0"/>
              </a:rPr>
              <a:t>, Ю. Д.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89705"/>
          </a:xfrm>
        </p:spPr>
        <p:txBody>
          <a:bodyPr/>
          <a:lstStyle/>
          <a:p>
            <a:r>
              <a:rPr lang="mk-MK" b="1" dirty="0">
                <a:effectLst/>
                <a:latin typeface="Garamond" pitchFamily="18" charset="0"/>
              </a:rPr>
              <a:t>Mental </a:t>
            </a:r>
            <a:r>
              <a:rPr lang="mk-MK" b="1" dirty="0" smtClean="0">
                <a:effectLst/>
                <a:latin typeface="Garamond" pitchFamily="18" charset="0"/>
              </a:rPr>
              <a:t>verbs </a:t>
            </a:r>
            <a:r>
              <a:rPr lang="en-US" b="1" dirty="0" smtClean="0">
                <a:effectLst/>
                <a:latin typeface="Garamond" pitchFamily="18" charset="0"/>
              </a:rPr>
              <a:t>expressing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248229"/>
            <a:ext cx="9997440" cy="50001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mk-MK" sz="2600" dirty="0" smtClean="0">
              <a:latin typeface="Corbel" pitchFamily="34" charset="0"/>
            </a:endParaRPr>
          </a:p>
          <a:p>
            <a:pPr>
              <a:lnSpc>
                <a:spcPct val="110000"/>
              </a:lnSpc>
            </a:pPr>
            <a:r>
              <a:rPr lang="mk-MK" sz="2400" dirty="0" smtClean="0">
                <a:latin typeface="Corbel" pitchFamily="34" charset="0"/>
              </a:rPr>
              <a:t>The </a:t>
            </a:r>
            <a:r>
              <a:rPr lang="mk-MK" sz="2400" dirty="0">
                <a:latin typeface="Corbel" pitchFamily="34" charset="0"/>
              </a:rPr>
              <a:t>assessment </a:t>
            </a:r>
            <a:r>
              <a:rPr lang="mk-MK" sz="2400" dirty="0" smtClean="0">
                <a:latin typeface="Corbel" pitchFamily="34" charset="0"/>
              </a:rPr>
              <a:t>can </a:t>
            </a:r>
            <a:r>
              <a:rPr lang="mk-MK" sz="2400" dirty="0">
                <a:latin typeface="Corbel" pitchFamily="34" charset="0"/>
              </a:rPr>
              <a:t>refer to </a:t>
            </a:r>
            <a:r>
              <a:rPr lang="mk-MK" sz="2400" u="sng" dirty="0">
                <a:latin typeface="Corbel" pitchFamily="34" charset="0"/>
              </a:rPr>
              <a:t>different </a:t>
            </a:r>
            <a:r>
              <a:rPr lang="en-US" sz="2400" u="sng" dirty="0" smtClean="0">
                <a:latin typeface="Corbel" pitchFamily="34" charset="0"/>
              </a:rPr>
              <a:t>types of </a:t>
            </a:r>
            <a:r>
              <a:rPr lang="mk-MK" sz="2400" u="sng" dirty="0" smtClean="0">
                <a:latin typeface="Corbel" pitchFamily="34" charset="0"/>
              </a:rPr>
              <a:t>characteristics </a:t>
            </a:r>
            <a:r>
              <a:rPr lang="mk-MK" sz="2400" dirty="0">
                <a:latin typeface="Corbel" pitchFamily="34" charset="0"/>
              </a:rPr>
              <a:t>of the object </a:t>
            </a:r>
            <a:r>
              <a:rPr lang="mk-MK" sz="2400" dirty="0" smtClean="0">
                <a:latin typeface="Corbel" pitchFamily="34" charset="0"/>
              </a:rPr>
              <a:t>of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mk-MK" sz="2400" dirty="0" smtClean="0">
                <a:latin typeface="Corbel" pitchFamily="34" charset="0"/>
              </a:rPr>
              <a:t>assessment:</a:t>
            </a:r>
            <a:r>
              <a:rPr lang="en-US" sz="2400" b="1" dirty="0" smtClean="0">
                <a:latin typeface="Corbel" pitchFamily="34" charset="0"/>
              </a:rPr>
              <a:t>parametric</a:t>
            </a:r>
            <a:r>
              <a:rPr lang="mk-MK" sz="2400" b="1" dirty="0" smtClean="0">
                <a:latin typeface="Corbel" pitchFamily="34" charset="0"/>
              </a:rPr>
              <a:t>, </a:t>
            </a:r>
            <a:r>
              <a:rPr lang="en-US" sz="2400" b="1" dirty="0" smtClean="0">
                <a:latin typeface="Corbel" pitchFamily="34" charset="0"/>
              </a:rPr>
              <a:t>emotive</a:t>
            </a:r>
            <a:r>
              <a:rPr lang="mk-MK" sz="2400" b="1" dirty="0" smtClean="0">
                <a:latin typeface="Corbel" pitchFamily="34" charset="0"/>
              </a:rPr>
              <a:t>, </a:t>
            </a:r>
            <a:r>
              <a:rPr lang="en-US" sz="2400" b="1" dirty="0" smtClean="0">
                <a:latin typeface="Corbel" pitchFamily="34" charset="0"/>
              </a:rPr>
              <a:t>intellectua</a:t>
            </a:r>
            <a:r>
              <a:rPr lang="en-US" sz="2400" dirty="0" smtClean="0">
                <a:latin typeface="Corbel" pitchFamily="34" charset="0"/>
              </a:rPr>
              <a:t>l,</a:t>
            </a:r>
            <a:r>
              <a:rPr lang="mk-MK" sz="2400" b="1" dirty="0">
                <a:latin typeface="Corbel" pitchFamily="34" charset="0"/>
              </a:rPr>
              <a:t> aesthetic</a:t>
            </a:r>
            <a:r>
              <a:rPr lang="en-US" sz="2400" dirty="0" smtClean="0">
                <a:latin typeface="Corbel" pitchFamily="34" charset="0"/>
              </a:rPr>
              <a:t> etc. In </a:t>
            </a:r>
            <a:r>
              <a:rPr lang="en-US" sz="2400" dirty="0">
                <a:latin typeface="Corbel" pitchFamily="34" charset="0"/>
              </a:rPr>
              <a:t>most classifications</a:t>
            </a:r>
            <a:r>
              <a:rPr lang="en-US" sz="2400" dirty="0" smtClean="0">
                <a:latin typeface="Corbel" pitchFamily="34" charset="0"/>
              </a:rPr>
              <a:t>,</a:t>
            </a:r>
            <a:r>
              <a:rPr lang="en-US" sz="2400" dirty="0">
                <a:latin typeface="Corbel" pitchFamily="34" charset="0"/>
              </a:rPr>
              <a:t> in addition to those already mentioned,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the categories of </a:t>
            </a:r>
            <a:r>
              <a:rPr lang="en-US" sz="2400" b="1" dirty="0">
                <a:latin typeface="Corbel" pitchFamily="34" charset="0"/>
              </a:rPr>
              <a:t>ethical, social, functional and practical values </a:t>
            </a:r>
            <a:r>
              <a:rPr lang="en-US" sz="2400" dirty="0">
                <a:latin typeface="Corbel" pitchFamily="34" charset="0"/>
              </a:rPr>
              <a:t>are </a:t>
            </a:r>
            <a:r>
              <a:rPr lang="en-US" sz="2400" dirty="0" smtClean="0">
                <a:latin typeface="Corbel" pitchFamily="34" charset="0"/>
              </a:rPr>
              <a:t>also distinguished </a:t>
            </a:r>
            <a:r>
              <a:rPr lang="en-US" sz="2400" dirty="0">
                <a:latin typeface="Corbel" pitchFamily="34" charset="0"/>
              </a:rPr>
              <a:t>as </a:t>
            </a:r>
            <a:r>
              <a:rPr lang="en-US" sz="2400" dirty="0" smtClean="0">
                <a:latin typeface="Corbel" pitchFamily="34" charset="0"/>
              </a:rPr>
              <a:t>types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of </a:t>
            </a:r>
            <a:r>
              <a:rPr lang="en-US" sz="2400" dirty="0">
                <a:latin typeface="Corbel" pitchFamily="34" charset="0"/>
              </a:rPr>
              <a:t>assessed </a:t>
            </a:r>
            <a:r>
              <a:rPr lang="en-US" sz="2400" dirty="0" smtClean="0">
                <a:latin typeface="Corbel" pitchFamily="34" charset="0"/>
              </a:rPr>
              <a:t>characteristics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(</a:t>
            </a:r>
            <a:r>
              <a:rPr lang="en-US" sz="2400" dirty="0" err="1">
                <a:latin typeface="Corbel" pitchFamily="34" charset="0"/>
              </a:rPr>
              <a:t>Kiklewicz</a:t>
            </a:r>
            <a:r>
              <a:rPr lang="en-US" sz="2400" dirty="0">
                <a:latin typeface="Corbel" pitchFamily="34" charset="0"/>
              </a:rPr>
              <a:t>, A. 2017)</a:t>
            </a:r>
            <a:endParaRPr lang="en-US" sz="2800" dirty="0" smtClean="0">
              <a:latin typeface="Corbel" pitchFamily="34" charset="0"/>
            </a:endParaRPr>
          </a:p>
          <a:p>
            <a:pPr marL="82296" indent="0">
              <a:buNone/>
            </a:pPr>
            <a:r>
              <a:rPr lang="mk-MK" dirty="0" smtClean="0">
                <a:latin typeface="Corbel" pitchFamily="34" charset="0"/>
              </a:rPr>
              <a:t> </a:t>
            </a:r>
            <a:endParaRPr lang="en-US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Garamond" pitchFamily="18" charset="0"/>
              </a:rPr>
              <a:t>Types </a:t>
            </a:r>
            <a:r>
              <a:rPr lang="en-US" b="1" dirty="0" smtClean="0">
                <a:solidFill>
                  <a:schemeClr val="tx1"/>
                </a:solidFill>
                <a:effectLst/>
                <a:latin typeface="Garamond" pitchFamily="18" charset="0"/>
              </a:rPr>
              <a:t>of </a:t>
            </a:r>
            <a:r>
              <a:rPr lang="en-US" b="1" dirty="0">
                <a:solidFill>
                  <a:schemeClr val="tx1"/>
                </a:solidFill>
                <a:effectLst/>
                <a:latin typeface="Garamond" pitchFamily="18" charset="0"/>
              </a:rPr>
              <a:t>assessed characteristics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582058"/>
            <a:ext cx="9997440" cy="4281713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buNone/>
            </a:pPr>
            <a:r>
              <a:rPr lang="mk-MK" sz="2800" b="1" dirty="0" smtClean="0"/>
              <a:t>parametric</a:t>
            </a:r>
            <a:r>
              <a:rPr lang="mk-MK" sz="2800" dirty="0" smtClean="0"/>
              <a:t> </a:t>
            </a:r>
            <a:r>
              <a:rPr lang="en-US" sz="2800" dirty="0" smtClean="0"/>
              <a:t>characteristics :</a:t>
            </a:r>
            <a:r>
              <a:rPr lang="mk-MK" sz="2800" dirty="0" smtClean="0"/>
              <a:t> </a:t>
            </a:r>
            <a:endParaRPr lang="en-US" sz="2800" dirty="0"/>
          </a:p>
          <a:p>
            <a:pPr marL="595313" indent="28575">
              <a:spcBef>
                <a:spcPts val="0"/>
              </a:spcBef>
              <a:buFont typeface="+mj-lt"/>
              <a:buAutoNum type="arabicPeriod"/>
            </a:pPr>
            <a:r>
              <a:rPr lang="mk-MK" sz="2800" b="1" dirty="0">
                <a:latin typeface="Corbel" pitchFamily="34" charset="0"/>
              </a:rPr>
              <a:t> </a:t>
            </a:r>
            <a:r>
              <a:rPr lang="mk-MK" sz="2800" dirty="0">
                <a:latin typeface="Corbel" pitchFamily="34" charset="0"/>
              </a:rPr>
              <a:t>physical </a:t>
            </a:r>
            <a:r>
              <a:rPr lang="en-US" sz="2800" dirty="0">
                <a:latin typeface="Corbel" pitchFamily="34" charset="0"/>
              </a:rPr>
              <a:t>– </a:t>
            </a:r>
            <a:r>
              <a:rPr lang="mk-MK" sz="2800" b="1" dirty="0">
                <a:latin typeface="Corbel" pitchFamily="34" charset="0"/>
              </a:rPr>
              <a:t>голем /мал, висок/низок, широк/тесен </a:t>
            </a:r>
            <a:r>
              <a:rPr lang="mk-MK" sz="2800" dirty="0">
                <a:latin typeface="Corbel" pitchFamily="34" charset="0"/>
              </a:rPr>
              <a:t>итн.</a:t>
            </a:r>
          </a:p>
          <a:p>
            <a:pPr marL="914400" indent="0">
              <a:buNone/>
            </a:pPr>
            <a:r>
              <a:rPr lang="mk-MK" sz="2800" dirty="0">
                <a:latin typeface="Corbel" pitchFamily="34" charset="0"/>
              </a:rPr>
              <a:t>(</a:t>
            </a:r>
            <a:r>
              <a:rPr lang="mk-MK" sz="2800" dirty="0">
                <a:solidFill>
                  <a:srgbClr val="FF0000"/>
                </a:solidFill>
                <a:latin typeface="Corbel" pitchFamily="34" charset="0"/>
              </a:rPr>
              <a:t>large/small, tall/ short, </a:t>
            </a:r>
            <a:r>
              <a:rPr lang="en-US" sz="2800" dirty="0">
                <a:solidFill>
                  <a:srgbClr val="FF0000"/>
                </a:solidFill>
                <a:latin typeface="Corbel" pitchFamily="34" charset="0"/>
              </a:rPr>
              <a:t>wide/narrow</a:t>
            </a:r>
            <a:r>
              <a:rPr lang="mk-MK" sz="28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mk-MK" sz="2800" dirty="0">
                <a:latin typeface="Corbel" pitchFamily="34" charset="0"/>
              </a:rPr>
              <a:t>etc.)</a:t>
            </a:r>
            <a:r>
              <a:rPr lang="en-US" sz="2800" dirty="0">
                <a:latin typeface="Corbel" pitchFamily="34" charset="0"/>
              </a:rPr>
              <a:t>; </a:t>
            </a:r>
            <a:endParaRPr lang="mk-MK" sz="2800" dirty="0">
              <a:latin typeface="Corbel" pitchFamily="34" charset="0"/>
            </a:endParaRPr>
          </a:p>
          <a:p>
            <a:pPr marL="914400" indent="-319088">
              <a:buFont typeface="+mj-lt"/>
              <a:buAutoNum type="arabicPeriod" startAt="2"/>
            </a:pPr>
            <a:r>
              <a:rPr lang="en-US" sz="2800" dirty="0">
                <a:latin typeface="Corbel" pitchFamily="34" charset="0"/>
              </a:rPr>
              <a:t>b</a:t>
            </a:r>
            <a:r>
              <a:rPr lang="mk-MK" sz="2800" dirty="0">
                <a:latin typeface="Corbel" pitchFamily="34" charset="0"/>
              </a:rPr>
              <a:t>iological</a:t>
            </a:r>
            <a:r>
              <a:rPr lang="en-US" sz="2800" dirty="0">
                <a:latin typeface="Corbel" pitchFamily="34" charset="0"/>
              </a:rPr>
              <a:t> </a:t>
            </a:r>
            <a:r>
              <a:rPr lang="mk-MK" sz="2800" b="1" dirty="0">
                <a:latin typeface="Corbel" pitchFamily="34" charset="0"/>
              </a:rPr>
              <a:t>– млад/стар, дебел/слаб, болен/здрав </a:t>
            </a:r>
            <a:r>
              <a:rPr lang="mk-MK" sz="2800" dirty="0">
                <a:latin typeface="Corbel" pitchFamily="34" charset="0"/>
              </a:rPr>
              <a:t>итн.</a:t>
            </a:r>
            <a:r>
              <a:rPr lang="mk-MK" sz="2800" b="1" dirty="0">
                <a:latin typeface="Corbel" pitchFamily="34" charset="0"/>
              </a:rPr>
              <a:t> </a:t>
            </a:r>
          </a:p>
          <a:p>
            <a:pPr marL="595312" indent="0">
              <a:buNone/>
            </a:pPr>
            <a:r>
              <a:rPr lang="mk-MK" sz="2800" b="1" dirty="0">
                <a:latin typeface="Corbel" pitchFamily="34" charset="0"/>
              </a:rPr>
              <a:t>	</a:t>
            </a:r>
            <a:r>
              <a:rPr lang="mk-MK" sz="2800" dirty="0">
                <a:latin typeface="Corbel" pitchFamily="34" charset="0"/>
              </a:rPr>
              <a:t>(</a:t>
            </a:r>
            <a:r>
              <a:rPr lang="mk-MK" sz="2800" dirty="0">
                <a:solidFill>
                  <a:srgbClr val="FF0000"/>
                </a:solidFill>
                <a:latin typeface="Corbel" pitchFamily="34" charset="0"/>
              </a:rPr>
              <a:t>young/old, healthy/sick</a:t>
            </a:r>
            <a:r>
              <a:rPr lang="mk-MK" sz="2800" dirty="0">
                <a:latin typeface="Corbel" pitchFamily="34" charset="0"/>
              </a:rPr>
              <a:t>,</a:t>
            </a:r>
            <a:r>
              <a:rPr lang="en-US" sz="2800" dirty="0">
                <a:solidFill>
                  <a:srgbClr val="FF0000"/>
                </a:solidFill>
                <a:latin typeface="Corbel" pitchFamily="34" charset="0"/>
              </a:rPr>
              <a:t> fat/thin</a:t>
            </a:r>
            <a:r>
              <a:rPr lang="mk-MK" sz="2800" dirty="0">
                <a:latin typeface="Corbel" pitchFamily="34" charset="0"/>
              </a:rPr>
              <a:t> etc.), </a:t>
            </a:r>
          </a:p>
          <a:p>
            <a:pPr marL="1052512" indent="-457200">
              <a:buFont typeface="+mj-lt"/>
              <a:buAutoNum type="arabicPeriod" startAt="3"/>
            </a:pPr>
            <a:r>
              <a:rPr lang="mk-MK" sz="2800" dirty="0">
                <a:latin typeface="Corbel" pitchFamily="34" charset="0"/>
              </a:rPr>
              <a:t>sensory – </a:t>
            </a:r>
            <a:r>
              <a:rPr lang="mk-MK" sz="2800" b="1" dirty="0">
                <a:latin typeface="Corbel" pitchFamily="34" charset="0"/>
              </a:rPr>
              <a:t>топол/ладен, благ/солен, тивок</a:t>
            </a:r>
            <a:r>
              <a:rPr lang="en-US" sz="2800" b="1" dirty="0">
                <a:latin typeface="Corbel" pitchFamily="34" charset="0"/>
              </a:rPr>
              <a:t>/</a:t>
            </a:r>
            <a:r>
              <a:rPr lang="mk-MK" sz="2800" b="1" dirty="0">
                <a:latin typeface="Corbel" pitchFamily="34" charset="0"/>
              </a:rPr>
              <a:t>гласен</a:t>
            </a:r>
            <a:r>
              <a:rPr lang="en-US" sz="2800" b="1" dirty="0">
                <a:latin typeface="Corbel" pitchFamily="34" charset="0"/>
              </a:rPr>
              <a:t> </a:t>
            </a:r>
            <a:r>
              <a:rPr lang="mk-MK" sz="2800" dirty="0">
                <a:latin typeface="Corbel" pitchFamily="34" charset="0"/>
              </a:rPr>
              <a:t>итн.</a:t>
            </a:r>
          </a:p>
          <a:p>
            <a:pPr marL="595312" indent="0">
              <a:buNone/>
            </a:pPr>
            <a:r>
              <a:rPr lang="mk-MK" sz="2800" dirty="0">
                <a:latin typeface="Corbel" pitchFamily="34" charset="0"/>
              </a:rPr>
              <a:t>(</a:t>
            </a:r>
            <a:r>
              <a:rPr lang="mk-MK" sz="2800" dirty="0">
                <a:solidFill>
                  <a:srgbClr val="FF0000"/>
                </a:solidFill>
                <a:latin typeface="Corbel" pitchFamily="34" charset="0"/>
              </a:rPr>
              <a:t>hot/cold, </a:t>
            </a:r>
            <a:r>
              <a:rPr lang="en-US" sz="2800" dirty="0">
                <a:solidFill>
                  <a:srgbClr val="FF0000"/>
                </a:solidFill>
                <a:latin typeface="Corbel" pitchFamily="34" charset="0"/>
              </a:rPr>
              <a:t>sweet/ salty, quiet/ loud </a:t>
            </a:r>
            <a:r>
              <a:rPr lang="mk-MK" sz="2800" dirty="0">
                <a:latin typeface="Corbel" pitchFamily="34" charset="0"/>
              </a:rPr>
              <a:t> etc.) </a:t>
            </a:r>
            <a:endParaRPr lang="en-US" sz="28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33" y="274638"/>
            <a:ext cx="10421451" cy="1143000"/>
          </a:xfrm>
        </p:spPr>
        <p:txBody>
          <a:bodyPr>
            <a:normAutofit/>
          </a:bodyPr>
          <a:lstStyle/>
          <a:p>
            <a:pPr marL="508000"/>
            <a:r>
              <a:rPr lang="en-US" b="1" dirty="0">
                <a:solidFill>
                  <a:schemeClr val="tx1"/>
                </a:solidFill>
                <a:effectLst/>
                <a:latin typeface="Garamond" pitchFamily="18" charset="0"/>
              </a:rPr>
              <a:t>Types of assessed characteristics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71" y="1567544"/>
            <a:ext cx="10518213" cy="4680856"/>
          </a:xfrm>
        </p:spPr>
        <p:txBody>
          <a:bodyPr>
            <a:normAutofit fontScale="92500" lnSpcReduction="20000"/>
          </a:bodyPr>
          <a:lstStyle/>
          <a:p>
            <a:pPr marL="539496" indent="-45720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latin typeface="Corbel" pitchFamily="34" charset="0"/>
              </a:rPr>
              <a:t>emotive</a:t>
            </a:r>
            <a:r>
              <a:rPr lang="en-US" sz="2800" b="1" dirty="0" smtClean="0"/>
              <a:t> - </a:t>
            </a:r>
            <a:r>
              <a:rPr lang="mk-MK" sz="2800" b="1" dirty="0" smtClean="0">
                <a:latin typeface="Corbel" pitchFamily="34" charset="0"/>
              </a:rPr>
              <a:t>мил, фин, симпатичен, антипатичен  </a:t>
            </a:r>
            <a:r>
              <a:rPr lang="mk-MK" sz="2800" dirty="0" smtClean="0">
                <a:latin typeface="Corbel" pitchFamily="34" charset="0"/>
              </a:rPr>
              <a:t>итн.</a:t>
            </a:r>
            <a:endParaRPr lang="mk-MK" sz="2800" b="1" dirty="0" smtClean="0">
              <a:latin typeface="Corbel" pitchFamily="34" charset="0"/>
            </a:endParaRPr>
          </a:p>
          <a:p>
            <a:pPr marL="356616" lvl="1" indent="0">
              <a:buNone/>
            </a:pPr>
            <a:r>
              <a:rPr lang="mk-MK" sz="2200" dirty="0">
                <a:latin typeface="Corbel" pitchFamily="34" charset="0"/>
              </a:rPr>
              <a:t>	</a:t>
            </a:r>
            <a:r>
              <a:rPr lang="en-US" sz="2400" dirty="0" smtClean="0">
                <a:latin typeface="Corbel" pitchFamily="34" charset="0"/>
              </a:rPr>
              <a:t>(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nice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, </a:t>
            </a:r>
            <a:r>
              <a:rPr lang="mk-MK" sz="2400" dirty="0">
                <a:solidFill>
                  <a:srgbClr val="FF0000"/>
                </a:solidFill>
                <a:latin typeface="Corbel" pitchFamily="34" charset="0"/>
              </a:rPr>
              <a:t>dear, unpleasant, </a:t>
            </a:r>
            <a:r>
              <a:rPr lang="hr-HR" sz="2400" dirty="0" smtClean="0">
                <a:solidFill>
                  <a:srgbClr val="FF0000"/>
                </a:solidFill>
                <a:latin typeface="Corbel" pitchFamily="34" charset="0"/>
              </a:rPr>
              <a:t>sympa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thetic</a:t>
            </a:r>
            <a:r>
              <a:rPr lang="hr-HR" sz="2400" dirty="0" smtClean="0">
                <a:solidFill>
                  <a:srgbClr val="FF0000"/>
                </a:solidFill>
                <a:latin typeface="Corbel" pitchFamily="34" charset="0"/>
              </a:rPr>
              <a:t>,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mk-MK" sz="2400" dirty="0">
                <a:solidFill>
                  <a:srgbClr val="FF0000"/>
                </a:solidFill>
                <a:latin typeface="Corbel" pitchFamily="34" charset="0"/>
              </a:rPr>
              <a:t>antipathetic</a:t>
            </a:r>
            <a:r>
              <a:rPr lang="mk-MK" sz="2400" dirty="0" smtClean="0">
                <a:latin typeface="Corbel" pitchFamily="34" charset="0"/>
              </a:rPr>
              <a:t>, </a:t>
            </a:r>
            <a:r>
              <a:rPr lang="mk-MK" sz="2400" dirty="0">
                <a:latin typeface="Corbel" pitchFamily="34" charset="0"/>
              </a:rPr>
              <a:t>etc</a:t>
            </a:r>
            <a:r>
              <a:rPr lang="mk-MK" sz="2400" dirty="0" smtClean="0">
                <a:latin typeface="Corbel" pitchFamily="34" charset="0"/>
              </a:rPr>
              <a:t>.)</a:t>
            </a:r>
            <a:endParaRPr lang="en-US" sz="2400" dirty="0" smtClean="0">
              <a:latin typeface="Corbel" pitchFamily="34" charset="0"/>
            </a:endParaRPr>
          </a:p>
          <a:p>
            <a:pPr marL="596646" indent="-514350">
              <a:spcBef>
                <a:spcPts val="1200"/>
              </a:spcBef>
              <a:buFont typeface="+mj-lt"/>
              <a:buAutoNum type="arabicPeriod" startAt="2"/>
            </a:pPr>
            <a:r>
              <a:rPr lang="mk-MK" sz="2800" dirty="0" smtClean="0"/>
              <a:t>intellectual </a:t>
            </a:r>
            <a:r>
              <a:rPr lang="en-US" sz="2800" dirty="0" smtClean="0"/>
              <a:t>– </a:t>
            </a:r>
            <a:r>
              <a:rPr lang="mk-MK" sz="2800" b="1" dirty="0" smtClean="0"/>
              <a:t>паметен, глупав, интелигентен, логичен</a:t>
            </a:r>
            <a:r>
              <a:rPr lang="mk-MK" sz="2800" dirty="0" smtClean="0"/>
              <a:t> итн. </a:t>
            </a:r>
            <a:r>
              <a:rPr lang="mk-MK" sz="2600" dirty="0" smtClean="0"/>
              <a:t>	</a:t>
            </a:r>
            <a:r>
              <a:rPr lang="mk-MK" sz="2400" dirty="0" smtClean="0"/>
              <a:t>(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smart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, 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stupid,</a:t>
            </a:r>
            <a:r>
              <a:rPr lang="en-US" sz="2400" dirty="0" smtClean="0">
                <a:solidFill>
                  <a:srgbClr val="FF0000"/>
                </a:solidFill>
                <a:latin typeface="Corbel" pitchFamily="34" charset="0"/>
              </a:rPr>
              <a:t>intelligent, </a:t>
            </a:r>
            <a:r>
              <a:rPr lang="mk-MK" sz="2400" dirty="0" smtClean="0">
                <a:solidFill>
                  <a:srgbClr val="FF0000"/>
                </a:solidFill>
                <a:latin typeface="Corbel" pitchFamily="34" charset="0"/>
              </a:rPr>
              <a:t>logical</a:t>
            </a:r>
            <a:r>
              <a:rPr lang="mk-MK" sz="2400" dirty="0">
                <a:latin typeface="Corbel" pitchFamily="34" charset="0"/>
              </a:rPr>
              <a:t>, </a:t>
            </a:r>
            <a:r>
              <a:rPr lang="mk-MK" sz="2400" dirty="0"/>
              <a:t>etc</a:t>
            </a:r>
            <a:r>
              <a:rPr lang="mk-MK" sz="2400" dirty="0" smtClean="0"/>
              <a:t>.</a:t>
            </a:r>
            <a:r>
              <a:rPr lang="en-US" sz="2400" dirty="0" smtClean="0"/>
              <a:t>)</a:t>
            </a:r>
            <a:r>
              <a:rPr lang="mk-MK" sz="2400" dirty="0" smtClean="0"/>
              <a:t> </a:t>
            </a:r>
            <a:endParaRPr lang="en-US" sz="2400" dirty="0" smtClean="0"/>
          </a:p>
          <a:p>
            <a:pPr marL="596646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mk-MK" sz="2800" dirty="0" smtClean="0">
                <a:latin typeface="Corbel" pitchFamily="34" charset="0"/>
              </a:rPr>
              <a:t>aesthetic </a:t>
            </a:r>
            <a:r>
              <a:rPr lang="en-US" sz="2800" dirty="0" smtClean="0">
                <a:latin typeface="Corbel" pitchFamily="34" charset="0"/>
              </a:rPr>
              <a:t>- </a:t>
            </a:r>
            <a:r>
              <a:rPr lang="mk-MK" sz="2800" b="1" dirty="0">
                <a:latin typeface="Corbel" pitchFamily="34" charset="0"/>
              </a:rPr>
              <a:t>убав, прекрасен, грд, неуреден </a:t>
            </a:r>
            <a:r>
              <a:rPr lang="mk-MK" sz="2800" dirty="0" smtClean="0">
                <a:latin typeface="Corbel" pitchFamily="34" charset="0"/>
              </a:rPr>
              <a:t>итн.</a:t>
            </a:r>
          </a:p>
          <a:p>
            <a:pPr marL="82296" indent="0">
              <a:buNone/>
            </a:pPr>
            <a:r>
              <a:rPr lang="mk-MK" sz="2600" dirty="0">
                <a:latin typeface="Corbel" pitchFamily="34" charset="0"/>
              </a:rPr>
              <a:t>	</a:t>
            </a:r>
            <a:r>
              <a:rPr lang="en-US" sz="2600" dirty="0" smtClean="0">
                <a:latin typeface="Corbel" pitchFamily="34" charset="0"/>
              </a:rPr>
              <a:t>(</a:t>
            </a:r>
            <a:r>
              <a:rPr lang="mk-MK" sz="2400" i="1" dirty="0" smtClean="0">
                <a:solidFill>
                  <a:srgbClr val="FF0000"/>
                </a:solidFill>
                <a:latin typeface="Corbel" pitchFamily="34" charset="0"/>
              </a:rPr>
              <a:t>beautiful</a:t>
            </a:r>
            <a:r>
              <a:rPr lang="mk-MK" sz="2400" i="1" dirty="0">
                <a:solidFill>
                  <a:srgbClr val="FF0000"/>
                </a:solidFill>
                <a:latin typeface="Corbel" pitchFamily="34" charset="0"/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gorgeous</a:t>
            </a:r>
            <a:r>
              <a:rPr lang="mk-MK" sz="2400" i="1" dirty="0" smtClean="0">
                <a:solidFill>
                  <a:srgbClr val="FF0000"/>
                </a:solidFill>
                <a:latin typeface="Corbel" pitchFamily="34" charset="0"/>
              </a:rPr>
              <a:t>, </a:t>
            </a:r>
            <a:r>
              <a:rPr lang="mk-MK" sz="2400" i="1" dirty="0">
                <a:solidFill>
                  <a:srgbClr val="FF0000"/>
                </a:solidFill>
                <a:latin typeface="Corbel" pitchFamily="34" charset="0"/>
              </a:rPr>
              <a:t>ugly, </a:t>
            </a:r>
            <a:r>
              <a:rPr lang="mk-MK" sz="2400" i="1" dirty="0" smtClean="0">
                <a:solidFill>
                  <a:srgbClr val="FF0000"/>
                </a:solidFill>
                <a:latin typeface="Corbel" pitchFamily="34" charset="0"/>
              </a:rPr>
              <a:t>messy</a:t>
            </a:r>
            <a:r>
              <a:rPr lang="mk-MK" sz="2400" dirty="0" smtClean="0">
                <a:latin typeface="Corbel" pitchFamily="34" charset="0"/>
              </a:rPr>
              <a:t> etc</a:t>
            </a:r>
            <a:r>
              <a:rPr lang="en-US" sz="2400" dirty="0" smtClean="0">
                <a:latin typeface="Corbel" pitchFamily="34" charset="0"/>
              </a:rPr>
              <a:t>.)</a:t>
            </a:r>
            <a:endParaRPr lang="en-US" sz="2400" dirty="0">
              <a:latin typeface="Corbel" pitchFamily="34" charset="0"/>
            </a:endParaRPr>
          </a:p>
          <a:p>
            <a:pPr marL="596646" indent="-514350">
              <a:buFont typeface="+mj-lt"/>
              <a:buAutoNum type="arabicPeriod" startAt="4"/>
            </a:pPr>
            <a:r>
              <a:rPr lang="en-US" sz="2800" dirty="0" smtClean="0">
                <a:latin typeface="Corbel" pitchFamily="34" charset="0"/>
              </a:rPr>
              <a:t>ethical</a:t>
            </a:r>
            <a:r>
              <a:rPr lang="mk-MK" sz="2800" b="1" dirty="0" smtClean="0">
                <a:latin typeface="Corbel" pitchFamily="34" charset="0"/>
              </a:rPr>
              <a:t> - </a:t>
            </a:r>
            <a:r>
              <a:rPr lang="en-US" sz="2800" dirty="0" smtClean="0">
                <a:latin typeface="Corbel" pitchFamily="34" charset="0"/>
              </a:rPr>
              <a:t>​</a:t>
            </a:r>
            <a:r>
              <a:rPr lang="mk-MK" sz="2800" b="1" dirty="0" smtClean="0">
                <a:latin typeface="Corbel" pitchFamily="34" charset="0"/>
              </a:rPr>
              <a:t>чесен</a:t>
            </a:r>
            <a:r>
              <a:rPr lang="mk-MK" sz="2800" b="1" dirty="0">
                <a:latin typeface="Corbel" pitchFamily="34" charset="0"/>
              </a:rPr>
              <a:t>, </a:t>
            </a:r>
            <a:r>
              <a:rPr lang="mk-MK" sz="2800" b="1" dirty="0" smtClean="0">
                <a:latin typeface="Corbel" pitchFamily="34" charset="0"/>
              </a:rPr>
              <a:t>праведен </a:t>
            </a:r>
            <a:r>
              <a:rPr lang="mk-MK" sz="2800" dirty="0" smtClean="0">
                <a:latin typeface="Corbel" pitchFamily="34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honest,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fair </a:t>
            </a:r>
            <a:r>
              <a:rPr lang="en-US" sz="2400" i="1" dirty="0" smtClean="0">
                <a:latin typeface="Corbel" pitchFamily="34" charset="0"/>
              </a:rPr>
              <a:t>etc.)</a:t>
            </a:r>
            <a:endParaRPr lang="mk-MK" sz="2800" b="1" dirty="0" smtClean="0">
              <a:latin typeface="Corbel" pitchFamily="34" charset="0"/>
            </a:endParaRPr>
          </a:p>
          <a:p>
            <a:pPr marL="596646" indent="-514350">
              <a:buFont typeface="+mj-lt"/>
              <a:buAutoNum type="arabicPeriod" startAt="4"/>
            </a:pPr>
            <a:r>
              <a:rPr lang="en-US" sz="2800" dirty="0" smtClean="0">
                <a:latin typeface="Corbel" pitchFamily="34" charset="0"/>
              </a:rPr>
              <a:t>social</a:t>
            </a:r>
            <a:r>
              <a:rPr lang="mk-MK" sz="2800" b="1" dirty="0" smtClean="0">
                <a:latin typeface="Corbel" pitchFamily="34" charset="0"/>
              </a:rPr>
              <a:t> -</a:t>
            </a:r>
            <a:r>
              <a:rPr lang="en-US" sz="2800" b="1" dirty="0" smtClean="0">
                <a:latin typeface="Corbel" pitchFamily="34" charset="0"/>
              </a:rPr>
              <a:t> </a:t>
            </a:r>
            <a:r>
              <a:rPr lang="mk-MK" sz="2800" b="1" dirty="0" smtClean="0">
                <a:latin typeface="Corbel" pitchFamily="34" charset="0"/>
              </a:rPr>
              <a:t>љубезен</a:t>
            </a:r>
            <a:r>
              <a:rPr lang="mk-MK" sz="2800" b="1" dirty="0">
                <a:latin typeface="Corbel" pitchFamily="34" charset="0"/>
              </a:rPr>
              <a:t>, </a:t>
            </a:r>
            <a:r>
              <a:rPr lang="mk-MK" sz="2800" b="1" dirty="0" smtClean="0">
                <a:latin typeface="Corbel" pitchFamily="34" charset="0"/>
              </a:rPr>
              <a:t>пријатен, арогантен</a:t>
            </a:r>
            <a:r>
              <a:rPr lang="mk-MK" sz="2800" b="1" dirty="0">
                <a:latin typeface="Corbel" pitchFamily="34" charset="0"/>
              </a:rPr>
              <a:t>, </a:t>
            </a:r>
            <a:r>
              <a:rPr lang="mk-MK" sz="2800" b="1" dirty="0" smtClean="0">
                <a:latin typeface="Corbel" pitchFamily="34" charset="0"/>
              </a:rPr>
              <a:t>агресивен </a:t>
            </a:r>
            <a:r>
              <a:rPr lang="mk-MK" sz="2800" dirty="0" smtClean="0">
                <a:latin typeface="Corbel" pitchFamily="34" charset="0"/>
              </a:rPr>
              <a:t>итн. </a:t>
            </a:r>
          </a:p>
          <a:p>
            <a:pPr marL="82296" indent="0">
              <a:buNone/>
            </a:pPr>
            <a:r>
              <a:rPr lang="mk-MK" sz="2800" dirty="0">
                <a:latin typeface="Corbel" pitchFamily="34" charset="0"/>
              </a:rPr>
              <a:t>	</a:t>
            </a:r>
            <a:r>
              <a:rPr lang="mk-MK" sz="2800" dirty="0" smtClean="0">
                <a:latin typeface="Corbel" pitchFamily="34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nice, pleasant, arrogant, aggressive </a:t>
            </a:r>
            <a:r>
              <a:rPr lang="en-US" sz="2400" i="1" dirty="0" smtClean="0">
                <a:latin typeface="Corbel" pitchFamily="34" charset="0"/>
              </a:rPr>
              <a:t>etc.)</a:t>
            </a:r>
            <a:endParaRPr lang="mk-MK" sz="2400" i="1" dirty="0" smtClean="0">
              <a:latin typeface="Corbel" pitchFamily="34" charset="0"/>
            </a:endParaRPr>
          </a:p>
          <a:p>
            <a:pPr marL="596646" indent="-514350">
              <a:buFont typeface="+mj-lt"/>
              <a:buAutoNum type="arabicPeriod" startAt="4"/>
            </a:pPr>
            <a:r>
              <a:rPr lang="en-US" sz="2800" dirty="0">
                <a:latin typeface="Corbel" pitchFamily="34" charset="0"/>
              </a:rPr>
              <a:t>functional and </a:t>
            </a:r>
            <a:r>
              <a:rPr lang="en-US" sz="2800" dirty="0" smtClean="0">
                <a:latin typeface="Corbel" pitchFamily="34" charset="0"/>
              </a:rPr>
              <a:t>practical</a:t>
            </a:r>
            <a:r>
              <a:rPr lang="mk-MK" sz="2800" dirty="0" smtClean="0">
                <a:latin typeface="Corbel" pitchFamily="34" charset="0"/>
              </a:rPr>
              <a:t> </a:t>
            </a:r>
            <a:r>
              <a:rPr lang="mk-MK" sz="2800" b="1" dirty="0" smtClean="0">
                <a:latin typeface="Corbel" pitchFamily="34" charset="0"/>
              </a:rPr>
              <a:t>-</a:t>
            </a:r>
            <a:r>
              <a:rPr lang="mk-MK" sz="2800" dirty="0" smtClean="0">
                <a:latin typeface="Corbel" pitchFamily="34" charset="0"/>
              </a:rPr>
              <a:t> </a:t>
            </a:r>
            <a:r>
              <a:rPr lang="mk-MK" sz="2800" b="1" dirty="0">
                <a:latin typeface="Corbel" pitchFamily="34" charset="0"/>
              </a:rPr>
              <a:t>вреден, </a:t>
            </a:r>
            <a:r>
              <a:rPr lang="mk-MK" sz="2800" b="1" dirty="0" smtClean="0">
                <a:latin typeface="Corbel" pitchFamily="34" charset="0"/>
              </a:rPr>
              <a:t>мрзелив</a:t>
            </a:r>
            <a:r>
              <a:rPr lang="mk-MK" sz="2800" b="1" dirty="0">
                <a:latin typeface="Corbel" pitchFamily="34" charset="0"/>
              </a:rPr>
              <a:t>, </a:t>
            </a:r>
            <a:r>
              <a:rPr lang="mk-MK" sz="2800" b="1" dirty="0" smtClean="0">
                <a:latin typeface="Corbel" pitchFamily="34" charset="0"/>
              </a:rPr>
              <a:t>компетентен, ефективен</a:t>
            </a:r>
          </a:p>
          <a:p>
            <a:pPr marL="82296" indent="0">
              <a:buNone/>
            </a:pPr>
            <a:r>
              <a:rPr lang="mk-MK" sz="2800" dirty="0">
                <a:latin typeface="Corbel" pitchFamily="34" charset="0"/>
              </a:rPr>
              <a:t>	</a:t>
            </a:r>
            <a:r>
              <a:rPr lang="mk-MK" sz="2800" dirty="0" smtClean="0">
                <a:latin typeface="Corbel" pitchFamily="34" charset="0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hardworking,</a:t>
            </a:r>
            <a:r>
              <a:rPr lang="mk-MK" sz="24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competent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, lazy, useful, </a:t>
            </a:r>
            <a:r>
              <a:rPr lang="en-US" sz="2400" i="1" dirty="0" smtClean="0">
                <a:solidFill>
                  <a:srgbClr val="FF0000"/>
                </a:solidFill>
                <a:latin typeface="Corbel" pitchFamily="34" charset="0"/>
              </a:rPr>
              <a:t>effective </a:t>
            </a:r>
            <a:r>
              <a:rPr lang="en-US" sz="2400" i="1" dirty="0" smtClean="0">
                <a:latin typeface="Corbel" pitchFamily="34" charset="0"/>
              </a:rPr>
              <a:t>etc.</a:t>
            </a:r>
            <a:r>
              <a:rPr lang="en-US" sz="2400" dirty="0" smtClean="0">
                <a:latin typeface="Corbel" pitchFamily="34" charset="0"/>
              </a:rPr>
              <a:t>)</a:t>
            </a:r>
            <a:endParaRPr lang="mk-MK" sz="2400" i="1" dirty="0" smtClean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verb expressing the process or result of an </a:t>
            </a:r>
            <a:r>
              <a:rPr lang="en-US" sz="3200" dirty="0" smtClean="0"/>
              <a:t>assessment in Macedonian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rbel" pitchFamily="34" charset="0"/>
              </a:rPr>
              <a:t>Basic verb(s)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expressing </a:t>
            </a:r>
            <a:r>
              <a:rPr lang="hr-HR" sz="2400" dirty="0" smtClean="0">
                <a:latin typeface="Corbel" pitchFamily="34" charset="0"/>
              </a:rPr>
              <a:t>the process</a:t>
            </a:r>
            <a:r>
              <a:rPr lang="en-US" sz="2400" dirty="0" smtClean="0">
                <a:latin typeface="Corbel" pitchFamily="34" charset="0"/>
              </a:rPr>
              <a:t>/</a:t>
            </a:r>
            <a:r>
              <a:rPr lang="hr-HR" sz="2400" dirty="0" smtClean="0">
                <a:latin typeface="Corbel" pitchFamily="34" charset="0"/>
              </a:rPr>
              <a:t>result of </a:t>
            </a:r>
            <a:r>
              <a:rPr lang="en-US" sz="2400" dirty="0" smtClean="0">
                <a:latin typeface="Corbel" pitchFamily="34" charset="0"/>
              </a:rPr>
              <a:t>assessment</a:t>
            </a:r>
            <a:r>
              <a:rPr lang="mk-MK" sz="2400" dirty="0" smtClean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in Macedonian </a:t>
            </a:r>
            <a:r>
              <a:rPr lang="en-US" sz="2400" dirty="0" smtClean="0">
                <a:latin typeface="Corbel" pitchFamily="34" charset="0"/>
              </a:rPr>
              <a:t>is </a:t>
            </a:r>
            <a:r>
              <a:rPr lang="mk-MK" sz="2400" b="1" dirty="0" smtClean="0">
                <a:latin typeface="Corbel" pitchFamily="34" charset="0"/>
              </a:rPr>
              <a:t>оцени/оценува</a:t>
            </a:r>
            <a:r>
              <a:rPr lang="en-US" sz="2800" dirty="0" smtClean="0">
                <a:latin typeface="Corbel" pitchFamily="34" charset="0"/>
              </a:rPr>
              <a:t>. </a:t>
            </a:r>
          </a:p>
          <a:p>
            <a:r>
              <a:rPr lang="en-US" sz="2400" dirty="0" smtClean="0">
                <a:latin typeface="Corbel" pitchFamily="34" charset="0"/>
              </a:rPr>
              <a:t>Despite of its formal derivation from the noun </a:t>
            </a:r>
            <a:r>
              <a:rPr lang="mk-MK" sz="2400" b="1" dirty="0" smtClean="0">
                <a:latin typeface="Corbel" pitchFamily="34" charset="0"/>
              </a:rPr>
              <a:t>цена</a:t>
            </a:r>
            <a:r>
              <a:rPr lang="mk-MK" sz="2400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which basic </a:t>
            </a:r>
            <a:r>
              <a:rPr lang="en-US" sz="2400" dirty="0">
                <a:latin typeface="Corbel" pitchFamily="34" charset="0"/>
              </a:rPr>
              <a:t>meaning (</a:t>
            </a:r>
            <a:r>
              <a:rPr lang="en-US" sz="2400" dirty="0" smtClean="0">
                <a:latin typeface="Corbel" pitchFamily="34" charset="0"/>
              </a:rPr>
              <a:t>etymologically</a:t>
            </a:r>
            <a:r>
              <a:rPr lang="hr-HR" sz="2400" dirty="0" smtClean="0">
                <a:latin typeface="Corbel" pitchFamily="34" charset="0"/>
              </a:rPr>
              <a:t>, </a:t>
            </a:r>
            <a:r>
              <a:rPr lang="en-US" sz="2400" dirty="0" smtClean="0">
                <a:latin typeface="Corbel" pitchFamily="34" charset="0"/>
              </a:rPr>
              <a:t>from Proto-Slavic) is  compensation </a:t>
            </a:r>
            <a:r>
              <a:rPr lang="en-US" sz="2400" dirty="0">
                <a:latin typeface="Corbel" pitchFamily="34" charset="0"/>
              </a:rPr>
              <a:t>for the value of </a:t>
            </a:r>
            <a:r>
              <a:rPr lang="en-US" sz="2400" dirty="0" smtClean="0">
                <a:latin typeface="Corbel" pitchFamily="34" charset="0"/>
              </a:rPr>
              <a:t>something </a:t>
            </a:r>
            <a:r>
              <a:rPr lang="en-US" sz="2400" dirty="0">
                <a:latin typeface="Corbel" pitchFamily="34" charset="0"/>
              </a:rPr>
              <a:t>expressed in </a:t>
            </a:r>
            <a:r>
              <a:rPr lang="en-US" sz="2400" dirty="0" smtClean="0">
                <a:latin typeface="Corbel" pitchFamily="34" charset="0"/>
              </a:rPr>
              <a:t>money</a:t>
            </a:r>
            <a:r>
              <a:rPr lang="en-US" sz="2800" dirty="0" smtClean="0">
                <a:latin typeface="Corbel" pitchFamily="34" charset="0"/>
              </a:rPr>
              <a:t>, </a:t>
            </a:r>
          </a:p>
          <a:p>
            <a:r>
              <a:rPr lang="en-US" sz="2400" dirty="0" smtClean="0">
                <a:latin typeface="Corbel" pitchFamily="34" charset="0"/>
              </a:rPr>
              <a:t>in some of its meanings verb </a:t>
            </a:r>
            <a:r>
              <a:rPr lang="mk-MK" sz="2000" b="1" dirty="0" smtClean="0">
                <a:latin typeface="Corbel" pitchFamily="34" charset="0"/>
              </a:rPr>
              <a:t>оцени/оценува</a:t>
            </a:r>
            <a:r>
              <a:rPr lang="mk-MK" sz="2000" dirty="0" smtClean="0">
                <a:latin typeface="Corbel" pitchFamily="34" charset="0"/>
              </a:rPr>
              <a:t> </a:t>
            </a:r>
            <a:r>
              <a:rPr lang="hr-HR" sz="2000" dirty="0" smtClean="0"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expresses the judgment about </a:t>
            </a:r>
            <a:r>
              <a:rPr lang="en-US" sz="2400" dirty="0">
                <a:latin typeface="Corbel" pitchFamily="34" charset="0"/>
              </a:rPr>
              <a:t>some quality, characteristic </a:t>
            </a:r>
            <a:r>
              <a:rPr lang="en-US" sz="2400" dirty="0" smtClean="0">
                <a:latin typeface="Corbel" pitchFamily="34" charset="0"/>
              </a:rPr>
              <a:t>of a person or a situation</a:t>
            </a:r>
            <a:r>
              <a:rPr lang="en-US" sz="2400" dirty="0">
                <a:latin typeface="Corbel" pitchFamily="34" charset="0"/>
              </a:rPr>
              <a:t> that speaker has come </a:t>
            </a:r>
            <a:r>
              <a:rPr lang="en-US" sz="2400" dirty="0" smtClean="0">
                <a:latin typeface="Corbel" pitchFamily="34" charset="0"/>
              </a:rPr>
              <a:t>to. With these meanings it comes close/ is synonymous with basic mental </a:t>
            </a:r>
            <a:r>
              <a:rPr lang="en-US" sz="2400" dirty="0">
                <a:latin typeface="Corbel" pitchFamily="34" charset="0"/>
              </a:rPr>
              <a:t>predicates such as </a:t>
            </a:r>
            <a:r>
              <a:rPr lang="mk-MK" sz="2000" b="1" dirty="0" smtClean="0">
                <a:latin typeface="Corbel" pitchFamily="34" charset="0"/>
              </a:rPr>
              <a:t>мисли, смета </a:t>
            </a:r>
            <a:r>
              <a:rPr lang="mk-MK" sz="2400" dirty="0" smtClean="0">
                <a:latin typeface="Corbel" pitchFamily="34" charset="0"/>
              </a:rPr>
              <a:t>(</a:t>
            </a:r>
            <a:r>
              <a:rPr lang="en-US" sz="2400" dirty="0" smtClean="0">
                <a:latin typeface="Corbel" pitchFamily="34" charset="0"/>
              </a:rPr>
              <a:t>think</a:t>
            </a:r>
            <a:r>
              <a:rPr lang="mk-MK" sz="2400" dirty="0" smtClean="0">
                <a:latin typeface="Corbel" pitchFamily="34" charset="0"/>
              </a:rPr>
              <a:t>, </a:t>
            </a:r>
            <a:r>
              <a:rPr lang="en-US" sz="2400" dirty="0" smtClean="0">
                <a:latin typeface="Corbel" pitchFamily="34" charset="0"/>
              </a:rPr>
              <a:t>consider</a:t>
            </a:r>
            <a:r>
              <a:rPr lang="mk-MK" sz="2400" dirty="0" smtClean="0">
                <a:latin typeface="Corbel" pitchFamily="34" charset="0"/>
              </a:rPr>
              <a:t>,</a:t>
            </a:r>
            <a:r>
              <a:rPr lang="en-US" sz="2400" dirty="0" smtClean="0">
                <a:latin typeface="Corbel" pitchFamily="34" charset="0"/>
              </a:rPr>
              <a:t>believe etc.), which is mostly my subject of interest.</a:t>
            </a:r>
            <a:endParaRPr lang="en-US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8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CENA- etymology 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pl-PL" sz="2200" dirty="0">
                <a:effectLst/>
              </a:rPr>
              <a:t>Wiesław Boryś, "Słownik etymologiczny języka polskiego, Kraków 2005</a:t>
            </a:r>
            <a:endParaRPr lang="en-US" sz="2200" dirty="0">
              <a:effectLst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195512" y="2451100"/>
            <a:ext cx="4314825" cy="2809875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245" y="1456266"/>
            <a:ext cx="4504266" cy="4664075"/>
          </a:xfrm>
          <a:scene3d>
            <a:camera prst="orthographicFront">
              <a:rot lat="590793" lon="21594000" rev="21494771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2377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derivation</a:t>
            </a:r>
            <a:r>
              <a:rPr lang="mk-MK" dirty="0" smtClean="0"/>
              <a:t> </a:t>
            </a:r>
            <a:r>
              <a:rPr lang="en-US" dirty="0" smtClean="0"/>
              <a:t>- meaning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mk-MK" b="1" dirty="0" smtClean="0"/>
              <a:t> цена&gt; цени</a:t>
            </a:r>
            <a:r>
              <a:rPr lang="mk-MK" b="1" dirty="0"/>
              <a:t> &gt; </a:t>
            </a:r>
            <a:r>
              <a:rPr lang="mk-MK" b="1" dirty="0" smtClean="0"/>
              <a:t>оцени</a:t>
            </a:r>
          </a:p>
          <a:p>
            <a:pPr>
              <a:buFont typeface="Wingdings" pitchFamily="2" charset="2"/>
              <a:buChar char="q"/>
            </a:pPr>
            <a:r>
              <a:rPr lang="mk-MK" b="1" dirty="0" smtClean="0"/>
              <a:t>цена </a:t>
            </a:r>
          </a:p>
          <a:p>
            <a:pPr marL="82296" indent="0">
              <a:buNone/>
            </a:pPr>
            <a:r>
              <a:rPr lang="mk-MK" dirty="0" smtClean="0"/>
              <a:t>1. </a:t>
            </a:r>
            <a:r>
              <a:rPr lang="ru-RU" sz="3000" dirty="0" smtClean="0"/>
              <a:t>вредност на нешто изразена </a:t>
            </a:r>
            <a:r>
              <a:rPr lang="ru-RU" sz="3000" dirty="0"/>
              <a:t>во парични </a:t>
            </a:r>
            <a:r>
              <a:rPr lang="ru-RU" sz="3000" dirty="0" smtClean="0"/>
              <a:t>единици. (</a:t>
            </a:r>
            <a:r>
              <a:rPr lang="ru-RU" sz="3000" dirty="0" smtClean="0">
                <a:solidFill>
                  <a:srgbClr val="FF0000"/>
                </a:solidFill>
              </a:rPr>
              <a:t>price</a:t>
            </a:r>
            <a:r>
              <a:rPr lang="ru-RU" sz="3000" dirty="0" smtClean="0"/>
              <a:t>)</a:t>
            </a:r>
            <a:endParaRPr lang="ru-RU" sz="3000" dirty="0"/>
          </a:p>
          <a:p>
            <a:pPr marL="82296" indent="0">
              <a:spcAft>
                <a:spcPts val="1200"/>
              </a:spcAft>
              <a:buNone/>
            </a:pPr>
            <a:r>
              <a:rPr lang="mk-MK" sz="3000" dirty="0" smtClean="0"/>
              <a:t>2</a:t>
            </a:r>
            <a:r>
              <a:rPr lang="mk-MK" sz="3000" dirty="0"/>
              <a:t>. </a:t>
            </a:r>
            <a:r>
              <a:rPr lang="mk-MK" sz="3000" dirty="0" smtClean="0"/>
              <a:t>вредност, значење на нешто (</a:t>
            </a:r>
            <a:r>
              <a:rPr lang="en-US" sz="2800" dirty="0" smtClean="0">
                <a:solidFill>
                  <a:srgbClr val="FF0000"/>
                </a:solidFill>
                <a:latin typeface="Corbel" pitchFamily="34" charset="0"/>
              </a:rPr>
              <a:t>value</a:t>
            </a:r>
            <a:r>
              <a:rPr lang="mk-MK" sz="2800" dirty="0" smtClean="0"/>
              <a:t>)</a:t>
            </a:r>
            <a:endParaRPr lang="mk-MK" sz="3000" dirty="0" smtClean="0"/>
          </a:p>
          <a:p>
            <a:pPr marL="813816" lvl="1" indent="-457200">
              <a:buFont typeface="Wingdings" pitchFamily="2" charset="2"/>
              <a:buChar char="v"/>
            </a:pPr>
            <a:r>
              <a:rPr lang="mk-MK" sz="3000" b="1" dirty="0" smtClean="0"/>
              <a:t>цени</a:t>
            </a:r>
            <a:endParaRPr lang="en-US" b="1" dirty="0" smtClean="0"/>
          </a:p>
          <a:p>
            <a:pPr marL="356616" lvl="1" indent="0">
              <a:buNone/>
            </a:pPr>
            <a:r>
              <a:rPr lang="mk-MK" dirty="0" smtClean="0"/>
              <a:t>1.</a:t>
            </a:r>
            <a:r>
              <a:rPr lang="ru-RU" dirty="0"/>
              <a:t> има високо </a:t>
            </a:r>
            <a:r>
              <a:rPr lang="ru-RU" dirty="0" smtClean="0"/>
              <a:t>мислење за некого </a:t>
            </a:r>
            <a:r>
              <a:rPr lang="ru-RU" dirty="0"/>
              <a:t>или </a:t>
            </a:r>
            <a:r>
              <a:rPr lang="ru-RU" dirty="0" smtClean="0"/>
              <a:t>нешто, почитува (</a:t>
            </a:r>
            <a:r>
              <a:rPr lang="en-US" dirty="0">
                <a:solidFill>
                  <a:srgbClr val="FF0000"/>
                </a:solidFill>
                <a:latin typeface="Corbel" pitchFamily="34" charset="0"/>
              </a:rPr>
              <a:t>respect, 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appreciate</a:t>
            </a:r>
            <a:r>
              <a:rPr lang="mk-MK" dirty="0" smtClean="0">
                <a:latin typeface="Corbel" pitchFamily="34" charset="0"/>
              </a:rPr>
              <a:t>)</a:t>
            </a:r>
            <a:endParaRPr lang="ru-RU" dirty="0"/>
          </a:p>
          <a:p>
            <a:pPr marL="356616" lvl="1" indent="0">
              <a:spcAft>
                <a:spcPts val="1200"/>
              </a:spcAft>
              <a:buNone/>
            </a:pPr>
            <a:r>
              <a:rPr lang="ru-RU" dirty="0" smtClean="0"/>
              <a:t>2. </a:t>
            </a:r>
            <a:r>
              <a:rPr lang="ru-RU" u="sng" dirty="0" smtClean="0"/>
              <a:t>определува </a:t>
            </a:r>
            <a:r>
              <a:rPr lang="ru-RU" u="sng" dirty="0"/>
              <a:t>цена, вредност на нешто или </a:t>
            </a:r>
            <a:r>
              <a:rPr lang="ru-RU" u="sng" dirty="0" smtClean="0"/>
              <a:t>некого</a:t>
            </a:r>
            <a:r>
              <a:rPr lang="hr-HR" u="sng" dirty="0" smtClean="0"/>
              <a:t> </a:t>
            </a:r>
            <a:r>
              <a:rPr lang="mk-MK" dirty="0" smtClean="0">
                <a:solidFill>
                  <a:srgbClr val="FF0000"/>
                </a:solidFill>
              </a:rPr>
              <a:t> (</a:t>
            </a:r>
            <a:r>
              <a:rPr lang="ru-RU" dirty="0">
                <a:solidFill>
                  <a:srgbClr val="FF0000"/>
                </a:solidFill>
              </a:rPr>
              <a:t>assess, </a:t>
            </a:r>
            <a:r>
              <a:rPr lang="mk-MK" dirty="0" smtClean="0">
                <a:solidFill>
                  <a:srgbClr val="FF0000"/>
                </a:solidFill>
              </a:rPr>
              <a:t>estimate</a:t>
            </a:r>
            <a:r>
              <a:rPr lang="hr-HR" dirty="0" smtClean="0"/>
              <a:t>)</a:t>
            </a:r>
            <a:r>
              <a:rPr lang="ru-RU" dirty="0" smtClean="0"/>
              <a:t> </a:t>
            </a:r>
            <a:endParaRPr lang="mk-MK" dirty="0" smtClean="0"/>
          </a:p>
          <a:p>
            <a:pPr marL="639763" lvl="1" indent="390525">
              <a:buFont typeface="Wingdings" pitchFamily="2" charset="2"/>
              <a:buChar char="Ø"/>
            </a:pPr>
            <a:r>
              <a:rPr lang="mk-MK" sz="3000" b="1" dirty="0" smtClean="0"/>
              <a:t>о-цени </a:t>
            </a:r>
            <a:r>
              <a:rPr lang="mk-MK" dirty="0" smtClean="0"/>
              <a:t>(оценува)</a:t>
            </a:r>
          </a:p>
          <a:p>
            <a:pPr marL="639763" lvl="1" indent="0">
              <a:buNone/>
            </a:pPr>
            <a:r>
              <a:rPr lang="mk-MK" dirty="0" smtClean="0"/>
              <a:t>1.</a:t>
            </a:r>
            <a:r>
              <a:rPr lang="ru-RU" dirty="0"/>
              <a:t> </a:t>
            </a:r>
            <a:r>
              <a:rPr lang="ru-RU" u="sng" dirty="0"/>
              <a:t>определи вредност, </a:t>
            </a:r>
            <a:r>
              <a:rPr lang="ru-RU" dirty="0"/>
              <a:t>големина или количество на </a:t>
            </a:r>
            <a:r>
              <a:rPr lang="ru-RU" dirty="0" smtClean="0"/>
              <a:t>нешто</a:t>
            </a:r>
            <a:r>
              <a:rPr lang="en-US" dirty="0" smtClean="0"/>
              <a:t>; </a:t>
            </a:r>
            <a:r>
              <a:rPr lang="ru-RU" u="sng" dirty="0" smtClean="0"/>
              <a:t>цена </a:t>
            </a:r>
            <a:r>
              <a:rPr lang="ru-RU" u="sng" dirty="0"/>
              <a:t>на нешто</a:t>
            </a:r>
            <a:r>
              <a:rPr lang="ru-RU" dirty="0"/>
              <a:t>. </a:t>
            </a:r>
            <a:r>
              <a:rPr lang="ru-RU" dirty="0" smtClean="0"/>
              <a:t> (</a:t>
            </a:r>
            <a:r>
              <a:rPr lang="ru-RU" dirty="0" smtClean="0">
                <a:solidFill>
                  <a:srgbClr val="FF0000"/>
                </a:solidFill>
              </a:rPr>
              <a:t>assess,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estimate</a:t>
            </a:r>
            <a:r>
              <a:rPr lang="ru-RU" dirty="0" smtClean="0"/>
              <a:t>)</a:t>
            </a:r>
            <a:endParaRPr lang="mk-MK" dirty="0" smtClean="0"/>
          </a:p>
          <a:p>
            <a:pPr marL="639763" lvl="1" indent="0">
              <a:buNone/>
            </a:pPr>
            <a:r>
              <a:rPr lang="mk-MK" dirty="0" smtClean="0"/>
              <a:t>2.</a:t>
            </a:r>
            <a:r>
              <a:rPr lang="ru-RU" dirty="0" smtClean="0"/>
              <a:t> формира/ искаже</a:t>
            </a:r>
            <a:r>
              <a:rPr lang="ru-RU" dirty="0"/>
              <a:t> миcлење, суд за вредноста или за значењето на </a:t>
            </a:r>
            <a:r>
              <a:rPr lang="mk-MK" dirty="0" smtClean="0"/>
              <a:t>некого или </a:t>
            </a:r>
            <a:r>
              <a:rPr lang="ru-RU" dirty="0" smtClean="0"/>
              <a:t>нешто. </a:t>
            </a:r>
            <a:r>
              <a:rPr lang="ru-RU" dirty="0" smtClean="0">
                <a:latin typeface="Corbel" pitchFamily="34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Corbel" pitchFamily="34" charset="0"/>
              </a:rPr>
              <a:t>assess, 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judge/</a:t>
            </a:r>
            <a:r>
              <a:rPr lang="hr-HR" dirty="0" smtClean="0">
                <a:solidFill>
                  <a:srgbClr val="FF0000"/>
                </a:solidFill>
                <a:latin typeface="Corbel" pitchFamily="34" charset="0"/>
              </a:rPr>
              <a:t> make a judgment</a:t>
            </a:r>
            <a:r>
              <a:rPr lang="en-US" dirty="0" smtClean="0">
                <a:solidFill>
                  <a:srgbClr val="FF0000"/>
                </a:solidFill>
                <a:latin typeface="Corbel" pitchFamily="34" charset="0"/>
              </a:rPr>
              <a:t>,</a:t>
            </a:r>
            <a:r>
              <a:rPr lang="hr-HR" dirty="0" smtClean="0">
                <a:solidFill>
                  <a:srgbClr val="FF0000"/>
                </a:solidFill>
                <a:latin typeface="Corbel" pitchFamily="34" charset="0"/>
              </a:rPr>
              <a:t>)</a:t>
            </a:r>
            <a:endParaRPr lang="mk-MK" dirty="0" smtClean="0">
              <a:latin typeface="Corbel" pitchFamily="34" charset="0"/>
            </a:endParaRPr>
          </a:p>
          <a:p>
            <a:pPr marL="639763" lvl="1" indent="0">
              <a:buNone/>
            </a:pPr>
            <a:r>
              <a:rPr lang="en-US" dirty="0" smtClean="0"/>
              <a:t>Other </a:t>
            </a:r>
            <a:r>
              <a:rPr lang="en-US" dirty="0" err="1" smtClean="0"/>
              <a:t>derivates</a:t>
            </a:r>
            <a:r>
              <a:rPr lang="en-US" dirty="0" smtClean="0"/>
              <a:t>:  </a:t>
            </a:r>
            <a:r>
              <a:rPr lang="mk-MK" b="1" dirty="0" smtClean="0"/>
              <a:t>про</a:t>
            </a:r>
            <a:r>
              <a:rPr lang="mk-MK" dirty="0" smtClean="0"/>
              <a:t>-цени</a:t>
            </a:r>
            <a:r>
              <a:rPr lang="en-US" dirty="0" smtClean="0"/>
              <a:t> (assess, estimate)</a:t>
            </a:r>
            <a:r>
              <a:rPr lang="mk-MK" dirty="0" smtClean="0"/>
              <a:t>, </a:t>
            </a:r>
            <a:r>
              <a:rPr lang="mk-MK" b="1" dirty="0" smtClean="0"/>
              <a:t>пот</a:t>
            </a:r>
            <a:r>
              <a:rPr lang="mk-MK" dirty="0" smtClean="0"/>
              <a:t>-цени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underestimate</a:t>
            </a:r>
            <a:r>
              <a:rPr lang="en-US" dirty="0" smtClean="0"/>
              <a:t>)</a:t>
            </a:r>
            <a:r>
              <a:rPr lang="mk-MK" dirty="0" smtClean="0"/>
              <a:t>; </a:t>
            </a:r>
            <a:r>
              <a:rPr lang="mk-MK" b="1" dirty="0" smtClean="0"/>
              <a:t>пре</a:t>
            </a:r>
            <a:r>
              <a:rPr lang="mk-MK" dirty="0" smtClean="0"/>
              <a:t>-цени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overestimate</a:t>
            </a:r>
            <a:r>
              <a:rPr lang="en-US" dirty="0" smtClean="0"/>
              <a:t>);</a:t>
            </a:r>
          </a:p>
          <a:p>
            <a:pPr marL="639763" lvl="1" indent="0">
              <a:buNone/>
            </a:pPr>
            <a:r>
              <a:rPr lang="en-US" dirty="0" smtClean="0"/>
              <a:t> </a:t>
            </a:r>
            <a:r>
              <a:rPr lang="mk-MK" b="1" dirty="0" smtClean="0"/>
              <a:t>у</a:t>
            </a:r>
            <a:r>
              <a:rPr lang="mk-MK" dirty="0" smtClean="0"/>
              <a:t>-цени</a:t>
            </a:r>
            <a:r>
              <a:rPr lang="en-US" dirty="0" smtClean="0"/>
              <a:t> (blackmail)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1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11086</TotalTime>
  <Words>1594</Words>
  <Application>Microsoft Office PowerPoint</Application>
  <PresentationFormat>Custom</PresentationFormat>
  <Paragraphs>192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   Stanislava-Stasha Tofoska,  Ss. Cyril and Methodius University in Skopje stofoska@yahoo.com </vt:lpstr>
      <vt:lpstr>Mental verbs</vt:lpstr>
      <vt:lpstr>Mental verbs expressing assessment</vt:lpstr>
      <vt:lpstr>Mental verbs expressing assessment</vt:lpstr>
      <vt:lpstr>Types of assessed characteristics </vt:lpstr>
      <vt:lpstr>Types of assessed characteristics </vt:lpstr>
      <vt:lpstr>Basic verb expressing the process or result of an assessment in Macedonian</vt:lpstr>
      <vt:lpstr>CENA- etymology  Wiesław Boryś, "Słownik etymologiczny języka polskiego, Kraków 2005</vt:lpstr>
      <vt:lpstr>Formal derivation - meaning</vt:lpstr>
      <vt:lpstr>Meanings of verb ОЦЕНИ/ОЦЕНУВА</vt:lpstr>
      <vt:lpstr> ОЦЕНИ/ОЦЕНУВА2 - expressing opinion/judgment about someone/something (некого/нешто како некаков; дека е некаков)  </vt:lpstr>
      <vt:lpstr>ОЦЕНИ/ОЦЕНУВА3 (дека некој/нешто е некаков; дека нешто може, треба да или ќе се случи.....)</vt:lpstr>
      <vt:lpstr>New trend of use of the verb цени for expressing opinion/ judgment in Macedonian</vt:lpstr>
      <vt:lpstr>Examples with цени дека from media</vt:lpstr>
      <vt:lpstr>Examples from media</vt:lpstr>
      <vt:lpstr>SOME CONCLUSIONS</vt:lpstr>
      <vt:lpstr>PowerPoint Presentation</vt:lpstr>
      <vt:lpstr>Comparison of most common ways to introduce opinion/ judgment about someone’s personal quality or assessment of situation in Macedonian and English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Profesor</dc:creator>
  <cp:lastModifiedBy>STASHA</cp:lastModifiedBy>
  <cp:revision>386</cp:revision>
  <cp:lastPrinted>2022-09-20T14:51:40Z</cp:lastPrinted>
  <dcterms:created xsi:type="dcterms:W3CDTF">2022-03-31T15:25:03Z</dcterms:created>
  <dcterms:modified xsi:type="dcterms:W3CDTF">2022-11-05T15:51:05Z</dcterms:modified>
</cp:coreProperties>
</file>