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63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0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2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3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9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9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2CDAE3-EE36-43FB-8713-5B1CA72C3F0E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FB2B05-44C1-4021-83EE-A833B2469A7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79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asili-limm.el-ghibli.it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XXV </a:t>
            </a:r>
            <a:r>
              <a:rPr lang="en-US" sz="3100" dirty="0" err="1" smtClean="0"/>
              <a:t>Congresso</a:t>
            </a:r>
            <a:r>
              <a:rPr lang="en-US" sz="3100" dirty="0" smtClean="0"/>
              <a:t> </a:t>
            </a:r>
            <a:r>
              <a:rPr lang="en-US" sz="3100" dirty="0" err="1" smtClean="0"/>
              <a:t>dell’AIPI</a:t>
            </a:r>
            <a:r>
              <a:rPr lang="en-US" sz="3100" dirty="0" smtClean="0"/>
              <a:t>, Palermo, 27-29 </a:t>
            </a:r>
            <a:r>
              <a:rPr lang="en-US" sz="3100" dirty="0" err="1" smtClean="0"/>
              <a:t>ottobre</a:t>
            </a:r>
            <a:r>
              <a:rPr lang="en-US" sz="3100" dirty="0" smtClean="0"/>
              <a:t> 2022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La </a:t>
            </a:r>
            <a:r>
              <a:rPr lang="en-US" sz="5400" b="1" dirty="0" err="1" smtClean="0"/>
              <a:t>poetica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meridionale</a:t>
            </a:r>
            <a:r>
              <a:rPr lang="en-US" sz="5400" b="1" dirty="0" smtClean="0"/>
              <a:t> e  </a:t>
            </a:r>
            <a:r>
              <a:rPr lang="en-US" sz="5400" b="1" dirty="0" err="1" smtClean="0"/>
              <a:t>transculturale</a:t>
            </a:r>
            <a:r>
              <a:rPr lang="en-US" sz="5400" b="1" dirty="0" smtClean="0"/>
              <a:t> di Armando </a:t>
            </a:r>
            <a:r>
              <a:rPr lang="en-US" sz="5400" b="1" dirty="0" err="1" smtClean="0"/>
              <a:t>Gnisci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Anastasija </a:t>
            </a:r>
            <a:r>
              <a:rPr lang="en-US" b="1" dirty="0" err="1" smtClean="0"/>
              <a:t>GjurČinova</a:t>
            </a:r>
            <a:endParaRPr lang="en-US" b="1" dirty="0" smtClean="0"/>
          </a:p>
          <a:p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ss.cirillo</a:t>
            </a:r>
            <a:r>
              <a:rPr lang="en-US" dirty="0" smtClean="0"/>
              <a:t> e </a:t>
            </a:r>
            <a:r>
              <a:rPr lang="en-US" dirty="0" err="1" smtClean="0"/>
              <a:t>metodio</a:t>
            </a:r>
            <a:r>
              <a:rPr lang="en-US" dirty="0" smtClean="0"/>
              <a:t> di </a:t>
            </a:r>
            <a:r>
              <a:rPr lang="en-US" dirty="0" err="1" smtClean="0"/>
              <a:t>skopje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Armando </a:t>
            </a:r>
            <a:r>
              <a:rPr lang="en-US" dirty="0" err="1">
                <a:solidFill>
                  <a:schemeClr val="tx1"/>
                </a:solidFill>
              </a:rPr>
              <a:t>Gnisci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Manifiesto-ensayo</a:t>
            </a:r>
            <a:r>
              <a:rPr lang="en-US" i="1" dirty="0">
                <a:solidFill>
                  <a:schemeClr val="tx1"/>
                </a:solidFill>
              </a:rPr>
              <a:t> de la </a:t>
            </a:r>
            <a:r>
              <a:rPr lang="en-US" i="1" dirty="0" err="1">
                <a:solidFill>
                  <a:schemeClr val="tx1"/>
                </a:solidFill>
              </a:rPr>
              <a:t>transculturación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europea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trad</a:t>
            </a:r>
            <a:r>
              <a:rPr lang="en-US" dirty="0">
                <a:solidFill>
                  <a:schemeClr val="tx1"/>
                </a:solidFill>
              </a:rPr>
              <a:t>. al </a:t>
            </a:r>
            <a:r>
              <a:rPr lang="en-US" dirty="0" err="1">
                <a:solidFill>
                  <a:schemeClr val="tx1"/>
                </a:solidFill>
              </a:rPr>
              <a:t>español</a:t>
            </a:r>
            <a:r>
              <a:rPr lang="en-US" dirty="0">
                <a:solidFill>
                  <a:schemeClr val="tx1"/>
                </a:solidFill>
              </a:rPr>
              <a:t> de Manuela </a:t>
            </a:r>
            <a:r>
              <a:rPr lang="en-US" dirty="0" err="1">
                <a:solidFill>
                  <a:schemeClr val="tx1"/>
                </a:solidFill>
              </a:rPr>
              <a:t>Derosas</a:t>
            </a:r>
            <a:r>
              <a:rPr lang="en-US" dirty="0">
                <a:solidFill>
                  <a:schemeClr val="tx1"/>
                </a:solidFill>
              </a:rPr>
              <a:t>, Casa de las </a:t>
            </a:r>
            <a:r>
              <a:rPr lang="en-US" dirty="0" err="1">
                <a:solidFill>
                  <a:schemeClr val="tx1"/>
                </a:solidFill>
              </a:rPr>
              <a:t>Américas</a:t>
            </a:r>
            <a:r>
              <a:rPr lang="en-US" dirty="0">
                <a:solidFill>
                  <a:schemeClr val="tx1"/>
                </a:solidFill>
              </a:rPr>
              <a:t>, 2014, 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. 100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Armando </a:t>
            </a:r>
            <a:r>
              <a:rPr lang="en-US" dirty="0" err="1" smtClean="0">
                <a:solidFill>
                  <a:schemeClr val="tx1"/>
                </a:solidFill>
              </a:rPr>
              <a:t>Gnisci</a:t>
            </a:r>
            <a:r>
              <a:rPr lang="en-US" dirty="0" smtClean="0">
                <a:solidFill>
                  <a:schemeClr val="tx1"/>
                </a:solidFill>
              </a:rPr>
              <a:t>, “Quale idea di </a:t>
            </a:r>
            <a:r>
              <a:rPr lang="en-US" dirty="0" err="1" smtClean="0">
                <a:solidFill>
                  <a:schemeClr val="tx1"/>
                </a:solidFill>
              </a:rPr>
              <a:t>Sud</a:t>
            </a:r>
            <a:r>
              <a:rPr lang="en-US" dirty="0" smtClean="0">
                <a:solidFill>
                  <a:schemeClr val="tx1"/>
                </a:solidFill>
              </a:rPr>
              <a:t> e di </a:t>
            </a:r>
            <a:r>
              <a:rPr lang="en-US" dirty="0" err="1" smtClean="0">
                <a:solidFill>
                  <a:schemeClr val="tx1"/>
                </a:solidFill>
              </a:rPr>
              <a:t>Mediterraneo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passa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nelle</a:t>
            </a:r>
            <a:r>
              <a:rPr lang="en-US" dirty="0" smtClean="0">
                <a:solidFill>
                  <a:schemeClr val="tx1"/>
                </a:solidFill>
              </a:rPr>
              <a:t> culture </a:t>
            </a:r>
            <a:r>
              <a:rPr lang="en-US" dirty="0" err="1" smtClean="0">
                <a:solidFill>
                  <a:schemeClr val="tx1"/>
                </a:solidFill>
              </a:rPr>
              <a:t>europee</a:t>
            </a:r>
            <a:r>
              <a:rPr lang="en-US" dirty="0" smtClean="0">
                <a:solidFill>
                  <a:schemeClr val="tx1"/>
                </a:solidFill>
              </a:rPr>
              <a:t>?”, in </a:t>
            </a:r>
            <a:r>
              <a:rPr lang="en-US" i="1" dirty="0" smtClean="0">
                <a:solidFill>
                  <a:schemeClr val="tx1"/>
                </a:solidFill>
              </a:rPr>
              <a:t>La </a:t>
            </a:r>
            <a:r>
              <a:rPr lang="en-US" i="1" dirty="0" err="1" smtClean="0">
                <a:solidFill>
                  <a:schemeClr val="tx1"/>
                </a:solidFill>
              </a:rPr>
              <a:t>nuova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ricerca</a:t>
            </a:r>
            <a:r>
              <a:rPr lang="en-US" i="1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Pisa-Roma, </a:t>
            </a:r>
            <a:r>
              <a:rPr lang="en-US" dirty="0" err="1" smtClean="0">
                <a:solidFill>
                  <a:schemeClr val="tx1"/>
                </a:solidFill>
              </a:rPr>
              <a:t>Fabrizio</a:t>
            </a:r>
            <a:r>
              <a:rPr lang="en-US" dirty="0" smtClean="0">
                <a:solidFill>
                  <a:schemeClr val="tx1"/>
                </a:solidFill>
              </a:rPr>
              <a:t> Serra </a:t>
            </a:r>
            <a:r>
              <a:rPr lang="en-US" dirty="0" err="1" smtClean="0">
                <a:solidFill>
                  <a:schemeClr val="tx1"/>
                </a:solidFill>
              </a:rPr>
              <a:t>editore</a:t>
            </a:r>
            <a:r>
              <a:rPr lang="en-US" dirty="0" smtClean="0">
                <a:solidFill>
                  <a:schemeClr val="tx1"/>
                </a:solidFill>
              </a:rPr>
              <a:t>, 17-18, 2008-2009, 25-28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Aurelio </a:t>
            </a:r>
            <a:r>
              <a:rPr lang="en-US" dirty="0" smtClean="0">
                <a:solidFill>
                  <a:schemeClr val="tx1"/>
                </a:solidFill>
              </a:rPr>
              <a:t>Alonso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Armando </a:t>
            </a:r>
            <a:r>
              <a:rPr lang="en-US" i="1" dirty="0" err="1" smtClean="0">
                <a:solidFill>
                  <a:schemeClr val="tx1"/>
                </a:solidFill>
              </a:rPr>
              <a:t>Gnisci</a:t>
            </a:r>
            <a:r>
              <a:rPr lang="en-US" i="1" dirty="0" smtClean="0">
                <a:solidFill>
                  <a:schemeClr val="tx1"/>
                </a:solidFill>
              </a:rPr>
              <a:t>, Manifesto-</a:t>
            </a:r>
            <a:r>
              <a:rPr lang="en-US" i="1" dirty="0" err="1" smtClean="0">
                <a:solidFill>
                  <a:schemeClr val="tx1"/>
                </a:solidFill>
              </a:rPr>
              <a:t>ensayo</a:t>
            </a:r>
            <a:r>
              <a:rPr lang="en-US" i="1" dirty="0" smtClean="0">
                <a:solidFill>
                  <a:schemeClr val="tx1"/>
                </a:solidFill>
              </a:rPr>
              <a:t> de la </a:t>
            </a:r>
            <a:r>
              <a:rPr lang="en-US" i="1" dirty="0" err="1" smtClean="0">
                <a:solidFill>
                  <a:schemeClr val="tx1"/>
                </a:solidFill>
              </a:rPr>
              <a:t>transculturación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europea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n-US" dirty="0" err="1" smtClean="0">
                <a:solidFill>
                  <a:schemeClr val="tx1"/>
                </a:solidFill>
              </a:rPr>
              <a:t>Ventana</a:t>
            </a:r>
            <a:r>
              <a:rPr lang="en-US" dirty="0" smtClean="0">
                <a:solidFill>
                  <a:schemeClr val="tx1"/>
                </a:solidFill>
              </a:rPr>
              <a:t> (Cuba), 17.2.2015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Anastasija </a:t>
            </a:r>
            <a:r>
              <a:rPr lang="en-US" dirty="0" err="1" smtClean="0">
                <a:solidFill>
                  <a:schemeClr val="tx1"/>
                </a:solidFill>
              </a:rPr>
              <a:t>Gjurčinova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t-IT" dirty="0">
                <a:solidFill>
                  <a:schemeClr val="tx1"/>
                </a:solidFill>
              </a:rPr>
              <a:t>“Decolonizzazione e intercultura. Studi italiani di letteratura comparata e il loro impatto in Macedonia”, </a:t>
            </a:r>
            <a:r>
              <a:rPr lang="it-IT" dirty="0" smtClean="0">
                <a:solidFill>
                  <a:schemeClr val="tx1"/>
                </a:solidFill>
              </a:rPr>
              <a:t>in </a:t>
            </a:r>
            <a:r>
              <a:rPr lang="it-IT" i="1" dirty="0">
                <a:solidFill>
                  <a:schemeClr val="tx1"/>
                </a:solidFill>
              </a:rPr>
              <a:t>Lingua, letteratura e cultura italiana, Atti del Convegno internazionale</a:t>
            </a:r>
            <a:r>
              <a:rPr lang="it-IT" dirty="0">
                <a:solidFill>
                  <a:schemeClr val="tx1"/>
                </a:solidFill>
              </a:rPr>
              <a:t>, a cura di R.Nikodinovska, Skopje, 2011, 335-344 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mk-MK" dirty="0" smtClean="0">
                <a:solidFill>
                  <a:schemeClr val="tx1"/>
                </a:solidFill>
              </a:rPr>
              <a:t>Елизабета Шелева,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mk-MK" dirty="0" smtClean="0">
                <a:solidFill>
                  <a:schemeClr val="tx1"/>
                </a:solidFill>
              </a:rPr>
              <a:t>Армандо Њиши и македонската компаратистика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mk-MK" dirty="0" smtClean="0">
                <a:solidFill>
                  <a:schemeClr val="tx1"/>
                </a:solidFill>
              </a:rPr>
              <a:t>, во </a:t>
            </a:r>
            <a:r>
              <a:rPr lang="mk-MK" i="1" dirty="0" smtClean="0">
                <a:solidFill>
                  <a:schemeClr val="tx1"/>
                </a:solidFill>
              </a:rPr>
              <a:t>Италијанистиката во третиот милениум. Новите предизвици во јазичните, книжевните и културните истражувања</a:t>
            </a:r>
            <a:r>
              <a:rPr lang="mk-MK" dirty="0" smtClean="0">
                <a:solidFill>
                  <a:schemeClr val="tx1"/>
                </a:solidFill>
              </a:rPr>
              <a:t>, прир. А.Саржоска, Скопје, 2021, 441-450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Dionyz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Durišin</a:t>
            </a:r>
            <a:r>
              <a:rPr lang="en-US" dirty="0" smtClean="0">
                <a:solidFill>
                  <a:schemeClr val="tx1"/>
                </a:solidFill>
              </a:rPr>
              <a:t> e Armando </a:t>
            </a:r>
            <a:r>
              <a:rPr lang="en-US" dirty="0" err="1" smtClean="0">
                <a:solidFill>
                  <a:schemeClr val="tx1"/>
                </a:solidFill>
              </a:rPr>
              <a:t>Gnisci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i="1" dirty="0" smtClean="0">
                <a:solidFill>
                  <a:schemeClr val="tx1"/>
                </a:solidFill>
              </a:rPr>
              <a:t>Il </a:t>
            </a:r>
            <a:r>
              <a:rPr lang="en-US" i="1" dirty="0" err="1" smtClean="0">
                <a:solidFill>
                  <a:schemeClr val="tx1"/>
                </a:solidFill>
              </a:rPr>
              <a:t>Mediterraneo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  <a:r>
              <a:rPr lang="en-US" i="1" dirty="0" err="1" smtClean="0">
                <a:solidFill>
                  <a:schemeClr val="tx1"/>
                </a:solidFill>
              </a:rPr>
              <a:t>una</a:t>
            </a:r>
            <a:r>
              <a:rPr lang="en-US" i="1" dirty="0" smtClean="0">
                <a:solidFill>
                  <a:schemeClr val="tx1"/>
                </a:solidFill>
              </a:rPr>
              <a:t> rete </a:t>
            </a:r>
            <a:r>
              <a:rPr lang="en-US" i="1" dirty="0" err="1" smtClean="0">
                <a:solidFill>
                  <a:schemeClr val="tx1"/>
                </a:solidFill>
              </a:rPr>
              <a:t>interletteraria</a:t>
            </a:r>
            <a:r>
              <a:rPr lang="en-US" dirty="0" smtClean="0">
                <a:solidFill>
                  <a:schemeClr val="tx1"/>
                </a:solidFill>
              </a:rPr>
              <a:t>, Roma, </a:t>
            </a:r>
            <a:r>
              <a:rPr lang="en-US" dirty="0" err="1" smtClean="0">
                <a:solidFill>
                  <a:schemeClr val="tx1"/>
                </a:solidFill>
              </a:rPr>
              <a:t>Bulzoni</a:t>
            </a:r>
            <a:r>
              <a:rPr lang="en-US" dirty="0" smtClean="0">
                <a:solidFill>
                  <a:schemeClr val="tx1"/>
                </a:solidFill>
              </a:rPr>
              <a:t>, 2000  </a:t>
            </a: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Gnisci</a:t>
            </a:r>
            <a:r>
              <a:rPr lang="en-US" dirty="0" smtClean="0"/>
              <a:t> e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po-etica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8351522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Armando </a:t>
            </a:r>
            <a:r>
              <a:rPr lang="en-US" dirty="0" err="1" smtClean="0"/>
              <a:t>Gnisci</a:t>
            </a:r>
            <a:r>
              <a:rPr lang="en-US" dirty="0" smtClean="0"/>
              <a:t> (1946-2019), </a:t>
            </a:r>
            <a:r>
              <a:rPr lang="en-US" dirty="0" err="1" smtClean="0"/>
              <a:t>docente</a:t>
            </a:r>
            <a:r>
              <a:rPr lang="en-US" dirty="0" smtClean="0"/>
              <a:t> di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comparata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Sapienza di Roma, </a:t>
            </a:r>
            <a:r>
              <a:rPr lang="it-IT" dirty="0"/>
              <a:t>fondatore di numerose riviste </a:t>
            </a:r>
            <a:r>
              <a:rPr lang="it-IT" dirty="0" smtClean="0"/>
              <a:t>e di collane editoriali dedicate alla comparatistica </a:t>
            </a:r>
            <a:r>
              <a:rPr lang="it-IT" dirty="0"/>
              <a:t>e </a:t>
            </a:r>
            <a:r>
              <a:rPr lang="it-IT" dirty="0" smtClean="0"/>
              <a:t>agli studi culturali in genere, in particolare ai problemi dell’alterità. </a:t>
            </a:r>
          </a:p>
          <a:p>
            <a:r>
              <a:rPr lang="it-IT" dirty="0" smtClean="0"/>
              <a:t>Nato a Martina Franca (Puglia) ha considerato le sue </a:t>
            </a:r>
            <a:r>
              <a:rPr lang="it-IT" b="1" dirty="0" smtClean="0"/>
              <a:t>origini</a:t>
            </a:r>
            <a:r>
              <a:rPr lang="it-IT" dirty="0" smtClean="0"/>
              <a:t> </a:t>
            </a:r>
            <a:r>
              <a:rPr lang="it-IT" b="1" dirty="0" smtClean="0"/>
              <a:t>meridionali</a:t>
            </a:r>
            <a:r>
              <a:rPr lang="it-IT" dirty="0" smtClean="0"/>
              <a:t> un buon punto di partenza per le sue future riflessioni sulle specificita’ di tutti i Sud del mondo. </a:t>
            </a:r>
          </a:p>
          <a:p>
            <a:r>
              <a:rPr lang="it-IT" dirty="0" smtClean="0"/>
              <a:t>La </a:t>
            </a:r>
            <a:r>
              <a:rPr lang="it-IT" dirty="0"/>
              <a:t>sua poetica (non teoria, ma </a:t>
            </a:r>
            <a:r>
              <a:rPr lang="it-IT" dirty="0" smtClean="0"/>
              <a:t>po-etica</a:t>
            </a:r>
            <a:r>
              <a:rPr lang="it-IT" dirty="0"/>
              <a:t>) </a:t>
            </a:r>
            <a:r>
              <a:rPr lang="it-IT" dirty="0" smtClean="0"/>
              <a:t>è </a:t>
            </a:r>
            <a:r>
              <a:rPr lang="it-IT" dirty="0"/>
              <a:t>la </a:t>
            </a:r>
            <a:r>
              <a:rPr lang="it-IT" b="1" dirty="0" smtClean="0"/>
              <a:t>decolonizzazione + la transculturalita’</a:t>
            </a:r>
            <a:r>
              <a:rPr lang="it-IT" dirty="0" smtClean="0"/>
              <a:t>, praticate in forme diverse, assieme a tanti studenti, colleghi e amici nel mondo. </a:t>
            </a:r>
            <a:endParaRPr lang="it-IT" dirty="0"/>
          </a:p>
          <a:p>
            <a:r>
              <a:rPr lang="it-IT" dirty="0" smtClean="0"/>
              <a:t>Capostipite </a:t>
            </a:r>
            <a:r>
              <a:rPr lang="it-IT" dirty="0"/>
              <a:t>degli studi sulla Letteratura italiana di </a:t>
            </a:r>
            <a:r>
              <a:rPr lang="it-IT" b="1" dirty="0" smtClean="0"/>
              <a:t>migrazione</a:t>
            </a:r>
            <a:r>
              <a:rPr lang="it-IT" dirty="0" smtClean="0"/>
              <a:t>, dal 1997 dirigeva una banca dati dedicata </a:t>
            </a:r>
            <a:r>
              <a:rPr lang="it-IT" dirty="0"/>
              <a:t>agli scrittori immigrati in Italia che scrivono in italiano. </a:t>
            </a:r>
            <a:r>
              <a:rPr lang="it-IT" dirty="0" smtClean="0"/>
              <a:t>Oggi sul sito </a:t>
            </a:r>
            <a:r>
              <a:rPr lang="it-IT" u="sng" dirty="0" smtClean="0">
                <a:hlinkClick r:id="rId2"/>
              </a:rPr>
              <a:t>www.basili-limm.el-ghibli.it</a:t>
            </a:r>
            <a:r>
              <a:rPr lang="it-IT" u="sng" dirty="0" smtClean="0"/>
              <a:t> </a:t>
            </a:r>
            <a:endParaRPr lang="it-IT" dirty="0" smtClean="0"/>
          </a:p>
          <a:p>
            <a:r>
              <a:rPr lang="it-IT" dirty="0" smtClean="0"/>
              <a:t>Autore di circa 50 volumi e di numerosissimi saggi e articoli, pubblicati e tradotti in decine di lingue (</a:t>
            </a:r>
            <a:r>
              <a:rPr lang="it-IT" dirty="0"/>
              <a:t>Stati Uniti </a:t>
            </a:r>
            <a:r>
              <a:rPr lang="it-IT" dirty="0" smtClean="0"/>
              <a:t>e paesi dell’UE, ma in particolare Cina, Egitto, India, Africa, Europa Orientale): </a:t>
            </a:r>
            <a:r>
              <a:rPr lang="it-IT" i="1" dirty="0" smtClean="0"/>
              <a:t>Noialtri </a:t>
            </a:r>
            <a:r>
              <a:rPr lang="it-IT" i="1" dirty="0"/>
              <a:t>europei</a:t>
            </a:r>
            <a:r>
              <a:rPr lang="it-IT" i="1" dirty="0" smtClean="0"/>
              <a:t>,</a:t>
            </a:r>
            <a:r>
              <a:rPr lang="it-IT" dirty="0" smtClean="0"/>
              <a:t> 1991; </a:t>
            </a:r>
            <a:r>
              <a:rPr lang="it-IT" i="1" dirty="0" smtClean="0"/>
              <a:t>Creoli </a:t>
            </a:r>
            <a:r>
              <a:rPr lang="it-IT" i="1" dirty="0"/>
              <a:t>Meticci Migranti Clandestini e Ribelli</a:t>
            </a:r>
            <a:r>
              <a:rPr lang="it-IT" dirty="0"/>
              <a:t>, </a:t>
            </a:r>
            <a:r>
              <a:rPr lang="it-IT" dirty="0" smtClean="0"/>
              <a:t>1998; </a:t>
            </a:r>
            <a:r>
              <a:rPr lang="it-IT" i="1" dirty="0"/>
              <a:t>Introduzione alla letteratura comparata,</a:t>
            </a:r>
            <a:r>
              <a:rPr lang="it-IT" dirty="0"/>
              <a:t> </a:t>
            </a:r>
            <a:r>
              <a:rPr lang="it-IT" dirty="0" smtClean="0"/>
              <a:t>1999; </a:t>
            </a:r>
            <a:r>
              <a:rPr lang="it-IT" i="1" dirty="0"/>
              <a:t>Creolizzare </a:t>
            </a:r>
            <a:r>
              <a:rPr lang="it-IT" i="1" dirty="0" smtClean="0"/>
              <a:t>l’Europa</a:t>
            </a:r>
            <a:r>
              <a:rPr lang="it-IT" dirty="0" smtClean="0"/>
              <a:t>, 2003; </a:t>
            </a:r>
            <a:r>
              <a:rPr lang="en-US" i="1" dirty="0" err="1"/>
              <a:t>Decolonizzare</a:t>
            </a:r>
            <a:r>
              <a:rPr lang="en-US" i="1" dirty="0"/>
              <a:t> </a:t>
            </a:r>
            <a:r>
              <a:rPr lang="en-US" i="1" dirty="0" err="1"/>
              <a:t>l’Italia</a:t>
            </a:r>
            <a:r>
              <a:rPr lang="en-US" dirty="0"/>
              <a:t>, </a:t>
            </a:r>
            <a:r>
              <a:rPr lang="en-US" dirty="0" smtClean="0"/>
              <a:t>2007</a:t>
            </a:r>
            <a:r>
              <a:rPr lang="en-US" dirty="0"/>
              <a:t>. </a:t>
            </a:r>
            <a:r>
              <a:rPr lang="en-US" i="1" dirty="0" smtClean="0"/>
              <a:t>La </a:t>
            </a:r>
            <a:r>
              <a:rPr lang="en-US" i="1" dirty="0" err="1"/>
              <a:t>letteratura</a:t>
            </a:r>
            <a:r>
              <a:rPr lang="en-US" i="1" dirty="0"/>
              <a:t> del </a:t>
            </a:r>
            <a:r>
              <a:rPr lang="en-US" i="1" dirty="0" err="1"/>
              <a:t>mondo</a:t>
            </a:r>
            <a:r>
              <a:rPr lang="en-US" i="1" dirty="0"/>
              <a:t> </a:t>
            </a:r>
            <a:r>
              <a:rPr lang="en-US" i="1" dirty="0" err="1"/>
              <a:t>nel</a:t>
            </a:r>
            <a:r>
              <a:rPr lang="en-US" i="1" dirty="0"/>
              <a:t> XXI </a:t>
            </a:r>
            <a:r>
              <a:rPr lang="en-US" i="1" dirty="0" err="1"/>
              <a:t>secolo</a:t>
            </a:r>
            <a:r>
              <a:rPr lang="en-US" dirty="0"/>
              <a:t> (con </a:t>
            </a:r>
            <a:r>
              <a:rPr lang="en-US" dirty="0" err="1"/>
              <a:t>N.Moll</a:t>
            </a:r>
            <a:r>
              <a:rPr lang="en-US" dirty="0"/>
              <a:t> e </a:t>
            </a:r>
            <a:r>
              <a:rPr lang="en-US" dirty="0" err="1"/>
              <a:t>F.Sinopoli</a:t>
            </a:r>
            <a:r>
              <a:rPr lang="en-US" dirty="0"/>
              <a:t>), </a:t>
            </a:r>
            <a:r>
              <a:rPr lang="en-US" dirty="0" err="1" smtClean="0"/>
              <a:t>B.Mondadori</a:t>
            </a:r>
            <a:r>
              <a:rPr lang="en-US" dirty="0"/>
              <a:t>, </a:t>
            </a:r>
            <a:r>
              <a:rPr lang="en-US" dirty="0" smtClean="0"/>
              <a:t>2010; </a:t>
            </a:r>
            <a:r>
              <a:rPr lang="en-US" i="1" dirty="0"/>
              <a:t>Via </a:t>
            </a:r>
            <a:r>
              <a:rPr lang="en-US" i="1" dirty="0" err="1"/>
              <a:t>della</a:t>
            </a:r>
            <a:r>
              <a:rPr lang="en-US" i="1" dirty="0"/>
              <a:t> </a:t>
            </a:r>
            <a:r>
              <a:rPr lang="en-US" i="1" dirty="0" err="1"/>
              <a:t>transculturazione</a:t>
            </a:r>
            <a:r>
              <a:rPr lang="en-US" i="1" dirty="0"/>
              <a:t> e </a:t>
            </a:r>
            <a:r>
              <a:rPr lang="en-US" i="1" dirty="0" err="1"/>
              <a:t>della</a:t>
            </a:r>
            <a:r>
              <a:rPr lang="en-US" i="1" dirty="0"/>
              <a:t> </a:t>
            </a:r>
            <a:r>
              <a:rPr lang="en-US" i="1" dirty="0" err="1"/>
              <a:t>gentilezza</a:t>
            </a:r>
            <a:r>
              <a:rPr lang="en-US" dirty="0"/>
              <a:t>, </a:t>
            </a:r>
            <a:r>
              <a:rPr lang="en-US" dirty="0" smtClean="0"/>
              <a:t>Ensemble, 2013. </a:t>
            </a:r>
            <a:endParaRPr lang="en-US" dirty="0"/>
          </a:p>
          <a:p>
            <a:endParaRPr lang="it-IT" dirty="0" smtClean="0"/>
          </a:p>
          <a:p>
            <a:endParaRPr lang="en-US" dirty="0"/>
          </a:p>
        </p:txBody>
      </p:sp>
      <p:pic>
        <p:nvPicPr>
          <p:cNvPr id="7" name="Content Placeholder 3" descr="Via della Transculturazione e della Gentilezza – Ensemble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8084" y="2526631"/>
            <a:ext cx="1564105" cy="2679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7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manifesto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transculturazione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7749943" cy="402336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Manifesto </a:t>
            </a:r>
            <a:r>
              <a:rPr lang="en-US" b="1" dirty="0" err="1" smtClean="0"/>
              <a:t>transculturale</a:t>
            </a:r>
            <a:r>
              <a:rPr lang="en-US" dirty="0" smtClean="0"/>
              <a:t>, </a:t>
            </a:r>
            <a:r>
              <a:rPr lang="en-US" dirty="0" err="1" smtClean="0"/>
              <a:t>lanciato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16 Maggio 2011 (Roma). </a:t>
            </a:r>
            <a:r>
              <a:rPr lang="en-US" dirty="0" err="1" smtClean="0"/>
              <a:t>Chiamato</a:t>
            </a:r>
            <a:r>
              <a:rPr lang="en-US" dirty="0" smtClean="0"/>
              <a:t> da </a:t>
            </a:r>
            <a:r>
              <a:rPr lang="en-US" dirty="0" err="1" smtClean="0"/>
              <a:t>lui</a:t>
            </a:r>
            <a:r>
              <a:rPr lang="en-US" dirty="0" smtClean="0"/>
              <a:t> “</a:t>
            </a:r>
            <a:r>
              <a:rPr lang="en-US" i="1" dirty="0" err="1" smtClean="0"/>
              <a:t>transmantra</a:t>
            </a:r>
            <a:r>
              <a:rPr lang="en-US" i="1" dirty="0" smtClean="0"/>
              <a:t>”</a:t>
            </a:r>
            <a:r>
              <a:rPr lang="en-US" dirty="0" smtClean="0"/>
              <a:t>. Poi </a:t>
            </a:r>
            <a:r>
              <a:rPr lang="en-US" dirty="0" err="1" smtClean="0"/>
              <a:t>nel</a:t>
            </a:r>
            <a:r>
              <a:rPr lang="en-US" dirty="0" smtClean="0"/>
              <a:t> volume </a:t>
            </a:r>
            <a:r>
              <a:rPr lang="en-US" i="1" dirty="0" smtClean="0"/>
              <a:t>Via </a:t>
            </a:r>
            <a:r>
              <a:rPr lang="en-US" i="1" dirty="0" err="1" smtClean="0"/>
              <a:t>della</a:t>
            </a:r>
            <a:r>
              <a:rPr lang="en-US" i="1" dirty="0" smtClean="0"/>
              <a:t> </a:t>
            </a:r>
            <a:r>
              <a:rPr lang="en-US" i="1" dirty="0" err="1" smtClean="0"/>
              <a:t>transculturazione</a:t>
            </a:r>
            <a:r>
              <a:rPr lang="en-US" i="1" dirty="0" smtClean="0"/>
              <a:t> e </a:t>
            </a:r>
            <a:r>
              <a:rPr lang="en-US" i="1" dirty="0" err="1" smtClean="0"/>
              <a:t>della</a:t>
            </a:r>
            <a:r>
              <a:rPr lang="en-US" i="1" dirty="0" smtClean="0"/>
              <a:t> </a:t>
            </a:r>
            <a:r>
              <a:rPr lang="en-US" i="1" dirty="0" err="1" smtClean="0"/>
              <a:t>Gentilezza</a:t>
            </a:r>
            <a:r>
              <a:rPr lang="en-US" dirty="0" smtClean="0"/>
              <a:t> (2013) </a:t>
            </a:r>
          </a:p>
          <a:p>
            <a:r>
              <a:rPr lang="en-US" b="1" dirty="0" smtClean="0"/>
              <a:t>Manifesto-</a:t>
            </a:r>
            <a:r>
              <a:rPr lang="en-US" b="1" dirty="0" err="1" smtClean="0"/>
              <a:t>saggio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transculturazione</a:t>
            </a:r>
            <a:r>
              <a:rPr lang="en-US" b="1" dirty="0" smtClean="0"/>
              <a:t> </a:t>
            </a:r>
            <a:r>
              <a:rPr lang="en-US" b="1" dirty="0" err="1" smtClean="0"/>
              <a:t>europea</a:t>
            </a:r>
            <a:r>
              <a:rPr lang="en-US" dirty="0" smtClean="0"/>
              <a:t>, 2014 (</a:t>
            </a:r>
            <a:r>
              <a:rPr lang="en-US" dirty="0" err="1" smtClean="0"/>
              <a:t>L’Avana</a:t>
            </a:r>
            <a:r>
              <a:rPr lang="en-US" dirty="0" smtClean="0"/>
              <a:t>). Poi </a:t>
            </a:r>
            <a:r>
              <a:rPr lang="en-US" dirty="0" err="1" smtClean="0"/>
              <a:t>nel</a:t>
            </a:r>
            <a:r>
              <a:rPr lang="en-US" dirty="0" smtClean="0"/>
              <a:t> volume </a:t>
            </a:r>
            <a:r>
              <a:rPr lang="en-US" i="1" dirty="0" err="1" smtClean="0"/>
              <a:t>Esercizi</a:t>
            </a:r>
            <a:r>
              <a:rPr lang="en-US" i="1" dirty="0" smtClean="0"/>
              <a:t> </a:t>
            </a:r>
            <a:r>
              <a:rPr lang="en-US" i="1" dirty="0" err="1"/>
              <a:t>italiani</a:t>
            </a:r>
            <a:r>
              <a:rPr lang="en-US" i="1" dirty="0"/>
              <a:t> di </a:t>
            </a:r>
            <a:r>
              <a:rPr lang="en-US" i="1" dirty="0" err="1"/>
              <a:t>anticolonialismo</a:t>
            </a:r>
            <a:r>
              <a:rPr lang="en-US" dirty="0"/>
              <a:t>, </a:t>
            </a:r>
            <a:r>
              <a:rPr lang="en-US" dirty="0" smtClean="0"/>
              <a:t>(con </a:t>
            </a:r>
            <a:r>
              <a:rPr lang="en-US" dirty="0" err="1" smtClean="0"/>
              <a:t>commento</a:t>
            </a:r>
            <a:r>
              <a:rPr lang="en-US" dirty="0" smtClean="0"/>
              <a:t> di </a:t>
            </a:r>
            <a:r>
              <a:rPr lang="en-US" dirty="0" err="1" smtClean="0"/>
              <a:t>D.Tozzo</a:t>
            </a:r>
            <a:r>
              <a:rPr lang="en-US" dirty="0" smtClean="0"/>
              <a:t>), </a:t>
            </a:r>
            <a:r>
              <a:rPr lang="en-US" dirty="0" err="1" smtClean="0"/>
              <a:t>Efesto</a:t>
            </a:r>
            <a:r>
              <a:rPr lang="en-US" dirty="0"/>
              <a:t>, </a:t>
            </a:r>
            <a:r>
              <a:rPr lang="en-US" dirty="0" smtClean="0"/>
              <a:t>2016. 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: “la </a:t>
            </a:r>
            <a:r>
              <a:rPr lang="en-US" dirty="0" err="1" smtClean="0"/>
              <a:t>transculturazione</a:t>
            </a:r>
            <a:r>
              <a:rPr lang="en-US" dirty="0" smtClean="0"/>
              <a:t> non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ne’ </a:t>
            </a:r>
            <a:r>
              <a:rPr lang="en-US" dirty="0" err="1" smtClean="0"/>
              <a:t>una</a:t>
            </a:r>
            <a:r>
              <a:rPr lang="en-US" dirty="0" smtClean="0"/>
              <a:t> impresa, ne’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filosofia</a:t>
            </a:r>
            <a:r>
              <a:rPr lang="en-US" dirty="0" smtClean="0"/>
              <a:t> e </a:t>
            </a:r>
            <a:r>
              <a:rPr lang="en-US" dirty="0" err="1" smtClean="0"/>
              <a:t>tantomeno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ideologia</a:t>
            </a:r>
            <a:r>
              <a:rPr lang="en-US" dirty="0" smtClean="0"/>
              <a:t>, </a:t>
            </a:r>
            <a:r>
              <a:rPr lang="en-US" dirty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piuttosto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i="1" dirty="0" err="1" smtClean="0"/>
              <a:t>cosmovisione</a:t>
            </a:r>
            <a:r>
              <a:rPr lang="en-US" dirty="0" smtClean="0"/>
              <a:t> </a:t>
            </a:r>
            <a:r>
              <a:rPr lang="en-US" dirty="0" err="1" smtClean="0"/>
              <a:t>poetica</a:t>
            </a:r>
            <a:r>
              <a:rPr lang="en-US" dirty="0" smtClean="0"/>
              <a:t>, </a:t>
            </a:r>
            <a:r>
              <a:rPr lang="en-US" dirty="0" err="1" smtClean="0"/>
              <a:t>etica</a:t>
            </a:r>
            <a:r>
              <a:rPr lang="en-US" dirty="0" smtClean="0"/>
              <a:t> e </a:t>
            </a:r>
            <a:r>
              <a:rPr lang="en-US" dirty="0" err="1" smtClean="0"/>
              <a:t>politica</a:t>
            </a:r>
            <a:r>
              <a:rPr lang="en-US" dirty="0"/>
              <a:t> </a:t>
            </a:r>
            <a:r>
              <a:rPr lang="en-US" dirty="0" err="1" smtClean="0"/>
              <a:t>dell’azione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nasce</a:t>
            </a:r>
            <a:r>
              <a:rPr lang="en-US" dirty="0" smtClean="0"/>
              <a:t> e </a:t>
            </a:r>
            <a:r>
              <a:rPr lang="en-US" dirty="0" err="1" smtClean="0"/>
              <a:t>lavora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coscienza</a:t>
            </a:r>
            <a:r>
              <a:rPr lang="en-US" dirty="0" smtClean="0"/>
              <a:t> </a:t>
            </a:r>
            <a:r>
              <a:rPr lang="en-US" dirty="0" err="1" smtClean="0"/>
              <a:t>critica</a:t>
            </a:r>
            <a:r>
              <a:rPr lang="en-US" dirty="0" smtClean="0"/>
              <a:t> di far parte di un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mondiale</a:t>
            </a:r>
            <a:r>
              <a:rPr lang="en-US" dirty="0" smtClean="0"/>
              <a:t> </a:t>
            </a:r>
            <a:r>
              <a:rPr lang="en-US" dirty="0" err="1" smtClean="0"/>
              <a:t>transculturale</a:t>
            </a:r>
            <a:r>
              <a:rPr lang="en-US" dirty="0" smtClean="0"/>
              <a:t>”.  </a:t>
            </a:r>
          </a:p>
          <a:p>
            <a:r>
              <a:rPr lang="en-US" dirty="0" err="1" smtClean="0"/>
              <a:t>Riconoscere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</a:t>
            </a:r>
            <a:r>
              <a:rPr lang="en-US" dirty="0" err="1" smtClean="0"/>
              <a:t>esistente</a:t>
            </a:r>
            <a:r>
              <a:rPr lang="en-US" dirty="0" smtClean="0"/>
              <a:t> (la </a:t>
            </a:r>
            <a:r>
              <a:rPr lang="en-US" dirty="0" err="1" smtClean="0"/>
              <a:t>migrazione</a:t>
            </a:r>
            <a:r>
              <a:rPr lang="en-US" dirty="0" smtClean="0"/>
              <a:t> </a:t>
            </a:r>
            <a:r>
              <a:rPr lang="en-US" dirty="0" err="1" smtClean="0"/>
              <a:t>mondiale</a:t>
            </a:r>
            <a:r>
              <a:rPr lang="en-US" dirty="0" smtClean="0"/>
              <a:t>) e </a:t>
            </a:r>
            <a:r>
              <a:rPr lang="en-US" dirty="0" err="1" smtClean="0"/>
              <a:t>progettare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spazi</a:t>
            </a:r>
            <a:r>
              <a:rPr lang="en-US" dirty="0" smtClean="0"/>
              <a:t> (</a:t>
            </a:r>
            <a:r>
              <a:rPr lang="en-US" dirty="0" err="1" smtClean="0"/>
              <a:t>terzi</a:t>
            </a:r>
            <a:r>
              <a:rPr lang="en-US" dirty="0" smtClean="0"/>
              <a:t>), di </a:t>
            </a:r>
            <a:r>
              <a:rPr lang="en-US" dirty="0" err="1" smtClean="0"/>
              <a:t>speranza</a:t>
            </a:r>
            <a:r>
              <a:rPr lang="en-US" dirty="0" smtClean="0"/>
              <a:t>, di </a:t>
            </a:r>
            <a:r>
              <a:rPr lang="en-US" dirty="0" err="1" smtClean="0"/>
              <a:t>benessere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(</a:t>
            </a:r>
            <a:r>
              <a:rPr lang="en-US" dirty="0" err="1" smtClean="0"/>
              <a:t>eutopia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ulteriore</a:t>
            </a:r>
            <a:r>
              <a:rPr lang="en-US" dirty="0" smtClean="0"/>
              <a:t> del multi- e inter-</a:t>
            </a:r>
            <a:r>
              <a:rPr lang="en-US" dirty="0" err="1" smtClean="0"/>
              <a:t>culturalismo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rimangono</a:t>
            </a:r>
            <a:r>
              <a:rPr lang="en-US" dirty="0" smtClean="0"/>
              <a:t> parole </a:t>
            </a:r>
            <a:r>
              <a:rPr lang="en-US" dirty="0" err="1" smtClean="0"/>
              <a:t>consumate</a:t>
            </a:r>
            <a:r>
              <a:rPr lang="en-US" dirty="0" smtClean="0"/>
              <a:t>, </a:t>
            </a:r>
            <a:r>
              <a:rPr lang="en-US" dirty="0" err="1" smtClean="0"/>
              <a:t>mancanti</a:t>
            </a:r>
            <a:r>
              <a:rPr lang="en-US" dirty="0" smtClean="0"/>
              <a:t> del </a:t>
            </a:r>
            <a:r>
              <a:rPr lang="en-US" dirty="0" err="1" smtClean="0"/>
              <a:t>concetto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decolonizzazione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grado</a:t>
            </a:r>
            <a:r>
              <a:rPr lang="en-US" dirty="0" smtClean="0"/>
              <a:t> </a:t>
            </a:r>
            <a:r>
              <a:rPr lang="en-US" dirty="0" err="1" smtClean="0"/>
              <a:t>essenziale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poetica</a:t>
            </a:r>
            <a:r>
              <a:rPr lang="en-US" dirty="0" smtClean="0"/>
              <a:t>, </a:t>
            </a:r>
            <a:r>
              <a:rPr lang="en-US" dirty="0" err="1" smtClean="0"/>
              <a:t>assieme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mondializzazione</a:t>
            </a:r>
            <a:r>
              <a:rPr lang="en-US" dirty="0" smtClean="0"/>
              <a:t> 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creolizzazione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Prestiti</a:t>
            </a:r>
            <a:r>
              <a:rPr lang="en-US" dirty="0" smtClean="0"/>
              <a:t> </a:t>
            </a:r>
            <a:r>
              <a:rPr lang="en-US" dirty="0" err="1" smtClean="0"/>
              <a:t>essenziali</a:t>
            </a:r>
            <a:r>
              <a:rPr lang="en-US" dirty="0" smtClean="0"/>
              <a:t> </a:t>
            </a:r>
            <a:r>
              <a:rPr lang="en-US" dirty="0" err="1" smtClean="0"/>
              <a:t>dagli</a:t>
            </a:r>
            <a:r>
              <a:rPr lang="en-US" dirty="0" smtClean="0"/>
              <a:t> </a:t>
            </a:r>
            <a:r>
              <a:rPr lang="en-US" dirty="0" err="1" smtClean="0"/>
              <a:t>autori</a:t>
            </a:r>
            <a:r>
              <a:rPr lang="en-US" dirty="0" smtClean="0"/>
              <a:t> </a:t>
            </a:r>
            <a:r>
              <a:rPr lang="en-US" dirty="0" err="1" smtClean="0"/>
              <a:t>cubani</a:t>
            </a:r>
            <a:r>
              <a:rPr lang="en-US" dirty="0" smtClean="0"/>
              <a:t> e </a:t>
            </a:r>
            <a:r>
              <a:rPr lang="en-US" dirty="0" err="1" smtClean="0"/>
              <a:t>latinoamericani</a:t>
            </a:r>
            <a:r>
              <a:rPr lang="en-US" dirty="0" smtClean="0"/>
              <a:t>, e dal </a:t>
            </a:r>
            <a:r>
              <a:rPr lang="en-US" dirty="0" err="1" smtClean="0"/>
              <a:t>tedesco</a:t>
            </a:r>
            <a:r>
              <a:rPr lang="en-US" dirty="0" smtClean="0"/>
              <a:t> </a:t>
            </a:r>
            <a:r>
              <a:rPr lang="en-US" dirty="0" err="1" smtClean="0"/>
              <a:t>W.Welsch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theoretikà - theoretikà - Esercizi italiani di anticolonialismo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7" y="2306573"/>
            <a:ext cx="2125578" cy="3101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7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Gnisci</a:t>
            </a:r>
            <a:r>
              <a:rPr lang="en-US" dirty="0" smtClean="0"/>
              <a:t> e 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7244617" cy="4023360"/>
          </a:xfrm>
        </p:spPr>
        <p:txBody>
          <a:bodyPr>
            <a:noAutofit/>
          </a:bodyPr>
          <a:lstStyle/>
          <a:p>
            <a:r>
              <a:rPr lang="en-US" sz="1700" dirty="0" err="1" smtClean="0"/>
              <a:t>Collaborazione</a:t>
            </a:r>
            <a:r>
              <a:rPr lang="en-US" sz="1700" dirty="0" smtClean="0"/>
              <a:t> con “La casa de las </a:t>
            </a:r>
            <a:r>
              <a:rPr lang="en-US" sz="1700" dirty="0" err="1" smtClean="0"/>
              <a:t>Américas</a:t>
            </a:r>
            <a:r>
              <a:rPr lang="en-US" sz="1700" dirty="0" smtClean="0"/>
              <a:t>” e con Roberto </a:t>
            </a:r>
            <a:r>
              <a:rPr lang="en-US" sz="1700" dirty="0" err="1" smtClean="0"/>
              <a:t>Fernándes</a:t>
            </a:r>
            <a:r>
              <a:rPr lang="en-US" sz="1700" dirty="0" smtClean="0"/>
              <a:t> </a:t>
            </a:r>
            <a:r>
              <a:rPr lang="en-US" sz="1700" dirty="0" err="1" smtClean="0"/>
              <a:t>Retamar</a:t>
            </a:r>
            <a:r>
              <a:rPr lang="en-US" sz="1700" dirty="0" smtClean="0"/>
              <a:t> (</a:t>
            </a:r>
            <a:r>
              <a:rPr lang="en-US" sz="1700" i="1" dirty="0" smtClean="0"/>
              <a:t>Per </a:t>
            </a:r>
            <a:r>
              <a:rPr lang="en-US" sz="1700" i="1" dirty="0" err="1" smtClean="0"/>
              <a:t>una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teoria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della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letteratura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ispano</a:t>
            </a:r>
            <a:r>
              <a:rPr lang="en-US" sz="1700" i="1" dirty="0" smtClean="0"/>
              <a:t>-Americana</a:t>
            </a:r>
            <a:r>
              <a:rPr lang="en-US" sz="1700" dirty="0" smtClean="0"/>
              <a:t>, </a:t>
            </a:r>
            <a:r>
              <a:rPr lang="en-US" sz="1700" dirty="0" err="1" smtClean="0"/>
              <a:t>Meltemi</a:t>
            </a:r>
            <a:r>
              <a:rPr lang="en-US" sz="1700" dirty="0" smtClean="0"/>
              <a:t> 2000) e </a:t>
            </a:r>
            <a:r>
              <a:rPr lang="en-US" sz="1700" dirty="0" err="1" smtClean="0"/>
              <a:t>i</a:t>
            </a:r>
            <a:r>
              <a:rPr lang="en-US" sz="1700" dirty="0" smtClean="0"/>
              <a:t> </a:t>
            </a:r>
            <a:r>
              <a:rPr lang="en-US" sz="1700" dirty="0" err="1" smtClean="0"/>
              <a:t>suoi</a:t>
            </a:r>
            <a:r>
              <a:rPr lang="en-US" sz="1700" dirty="0" smtClean="0"/>
              <a:t> </a:t>
            </a:r>
            <a:r>
              <a:rPr lang="en-US" sz="1700" dirty="0" err="1" smtClean="0"/>
              <a:t>colleghi</a:t>
            </a:r>
            <a:r>
              <a:rPr lang="en-US" sz="1700" dirty="0" smtClean="0"/>
              <a:t>. </a:t>
            </a:r>
            <a:r>
              <a:rPr lang="en-US" sz="1700" dirty="0" err="1" smtClean="0"/>
              <a:t>Soggiorni</a:t>
            </a:r>
            <a:r>
              <a:rPr lang="en-US" sz="1700" dirty="0" smtClean="0"/>
              <a:t> a Cuba, </a:t>
            </a:r>
            <a:r>
              <a:rPr lang="en-US" sz="1700" dirty="0" err="1" smtClean="0"/>
              <a:t>saggi</a:t>
            </a:r>
            <a:r>
              <a:rPr lang="en-US" sz="1700" dirty="0" smtClean="0"/>
              <a:t> e </a:t>
            </a:r>
            <a:r>
              <a:rPr lang="en-US" sz="1700" dirty="0" err="1" smtClean="0"/>
              <a:t>articoli</a:t>
            </a:r>
            <a:r>
              <a:rPr lang="en-US" sz="1700" dirty="0" smtClean="0"/>
              <a:t> </a:t>
            </a:r>
            <a:r>
              <a:rPr lang="en-US" sz="1700" dirty="0" err="1" smtClean="0"/>
              <a:t>pubblicati</a:t>
            </a:r>
            <a:r>
              <a:rPr lang="en-US" sz="1700" dirty="0" smtClean="0"/>
              <a:t> dal 1997 </a:t>
            </a:r>
          </a:p>
          <a:p>
            <a:r>
              <a:rPr lang="en-US" sz="1700" b="1" dirty="0" smtClean="0"/>
              <a:t>Manifesto-</a:t>
            </a:r>
            <a:r>
              <a:rPr lang="en-US" sz="1700" b="1" dirty="0" err="1" smtClean="0"/>
              <a:t>Ensayo</a:t>
            </a:r>
            <a:r>
              <a:rPr lang="en-US" sz="1700" b="1" dirty="0" smtClean="0"/>
              <a:t> de la </a:t>
            </a:r>
            <a:r>
              <a:rPr lang="en-US" sz="1700" b="1" dirty="0" err="1" smtClean="0"/>
              <a:t>transculturación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europea</a:t>
            </a:r>
            <a:r>
              <a:rPr lang="en-US" sz="1700" dirty="0" smtClean="0"/>
              <a:t>, </a:t>
            </a:r>
            <a:r>
              <a:rPr lang="en-US" sz="1700" dirty="0" err="1"/>
              <a:t>trad</a:t>
            </a:r>
            <a:r>
              <a:rPr lang="en-US" sz="1700" dirty="0"/>
              <a:t>. di Manuela </a:t>
            </a:r>
            <a:r>
              <a:rPr lang="en-US" sz="1700" dirty="0" err="1" smtClean="0"/>
              <a:t>Derosas</a:t>
            </a:r>
            <a:r>
              <a:rPr lang="en-US" sz="1700" dirty="0" smtClean="0"/>
              <a:t>, </a:t>
            </a:r>
            <a:r>
              <a:rPr lang="en-US" sz="1700" dirty="0" err="1" smtClean="0"/>
              <a:t>collana</a:t>
            </a:r>
            <a:r>
              <a:rPr lang="en-US" sz="1700" dirty="0" smtClean="0"/>
              <a:t> </a:t>
            </a:r>
            <a:r>
              <a:rPr lang="en-US" sz="1700" dirty="0" err="1" smtClean="0"/>
              <a:t>Pasamanos</a:t>
            </a:r>
            <a:r>
              <a:rPr lang="en-US" sz="1700" dirty="0" smtClean="0"/>
              <a:t> </a:t>
            </a:r>
            <a:r>
              <a:rPr lang="en-US" sz="1700" dirty="0" err="1" smtClean="0"/>
              <a:t>delle</a:t>
            </a:r>
            <a:r>
              <a:rPr lang="en-US" sz="1700" dirty="0" smtClean="0"/>
              <a:t> </a:t>
            </a:r>
            <a:r>
              <a:rPr lang="en-US" sz="1700" dirty="0" err="1" smtClean="0"/>
              <a:t>edizioni</a:t>
            </a:r>
            <a:r>
              <a:rPr lang="en-US" sz="1700" dirty="0" smtClean="0"/>
              <a:t> Casa de las </a:t>
            </a:r>
            <a:r>
              <a:rPr lang="en-US" sz="1700" dirty="0" err="1" smtClean="0"/>
              <a:t>Am</a:t>
            </a:r>
            <a:r>
              <a:rPr lang="en-US" sz="1700" dirty="0" err="1"/>
              <a:t>é</a:t>
            </a:r>
            <a:r>
              <a:rPr lang="en-US" sz="1700" dirty="0" err="1" smtClean="0"/>
              <a:t>ricas</a:t>
            </a:r>
            <a:r>
              <a:rPr lang="en-US" sz="1700" dirty="0" smtClean="0"/>
              <a:t>, La Habana 2014. </a:t>
            </a:r>
          </a:p>
          <a:p>
            <a:r>
              <a:rPr lang="en-US" sz="1700" dirty="0" err="1" smtClean="0"/>
              <a:t>Introduzione</a:t>
            </a:r>
            <a:r>
              <a:rPr lang="en-US" sz="1700" dirty="0" smtClean="0"/>
              <a:t> di </a:t>
            </a:r>
            <a:r>
              <a:rPr lang="en-US" sz="1700" dirty="0" err="1" smtClean="0"/>
              <a:t>Gnisci</a:t>
            </a:r>
            <a:r>
              <a:rPr lang="en-US" sz="1700" dirty="0" smtClean="0"/>
              <a:t> </a:t>
            </a:r>
            <a:r>
              <a:rPr lang="en-US" sz="1700" dirty="0" err="1" smtClean="0"/>
              <a:t>ai</a:t>
            </a:r>
            <a:r>
              <a:rPr lang="en-US" sz="1700" dirty="0" smtClean="0"/>
              <a:t> </a:t>
            </a:r>
            <a:r>
              <a:rPr lang="en-US" sz="1700" dirty="0" err="1" smtClean="0"/>
              <a:t>lettori</a:t>
            </a:r>
            <a:r>
              <a:rPr lang="en-US" sz="1700" dirty="0" smtClean="0"/>
              <a:t> </a:t>
            </a:r>
            <a:r>
              <a:rPr lang="en-US" sz="1700" dirty="0" err="1" smtClean="0"/>
              <a:t>cubani</a:t>
            </a:r>
            <a:r>
              <a:rPr lang="en-US" sz="1700" dirty="0" smtClean="0"/>
              <a:t> </a:t>
            </a:r>
            <a:r>
              <a:rPr lang="en-US" sz="1700" dirty="0"/>
              <a:t> </a:t>
            </a:r>
            <a:r>
              <a:rPr lang="en-US" sz="1700" dirty="0" smtClean="0"/>
              <a:t>(la “casa” - </a:t>
            </a:r>
            <a:r>
              <a:rPr lang="en-US" sz="1700" dirty="0" err="1" smtClean="0"/>
              <a:t>luogo</a:t>
            </a:r>
            <a:r>
              <a:rPr lang="en-US" sz="1700" dirty="0" smtClean="0"/>
              <a:t> </a:t>
            </a:r>
            <a:r>
              <a:rPr lang="en-US" sz="1700" dirty="0"/>
              <a:t>in </a:t>
            </a:r>
            <a:r>
              <a:rPr lang="en-US" sz="1700" dirty="0" err="1" smtClean="0"/>
              <a:t>comune</a:t>
            </a:r>
            <a:r>
              <a:rPr lang="en-US" sz="1700" dirty="0"/>
              <a:t>, Isola del </a:t>
            </a:r>
            <a:r>
              <a:rPr lang="en-US" sz="1700" dirty="0" smtClean="0"/>
              <a:t>non-inferno</a:t>
            </a:r>
            <a:r>
              <a:rPr lang="en-US" sz="1700" dirty="0"/>
              <a:t>)</a:t>
            </a:r>
            <a:r>
              <a:rPr lang="en-US" sz="1700" dirty="0" smtClean="0"/>
              <a:t>, </a:t>
            </a:r>
            <a:r>
              <a:rPr lang="en-US" sz="1700" dirty="0" err="1" smtClean="0"/>
              <a:t>il</a:t>
            </a:r>
            <a:r>
              <a:rPr lang="en-US" sz="1700" dirty="0" smtClean="0"/>
              <a:t> </a:t>
            </a:r>
            <a:r>
              <a:rPr lang="en-US" sz="1700" dirty="0" err="1" smtClean="0"/>
              <a:t>significato</a:t>
            </a:r>
            <a:r>
              <a:rPr lang="en-US" sz="1700" dirty="0" smtClean="0"/>
              <a:t> </a:t>
            </a:r>
            <a:r>
              <a:rPr lang="en-US" sz="1700" dirty="0" err="1" smtClean="0"/>
              <a:t>della</a:t>
            </a:r>
            <a:r>
              <a:rPr lang="en-US" sz="1700" dirty="0" smtClean="0"/>
              <a:t> </a:t>
            </a:r>
            <a:r>
              <a:rPr lang="en-US" sz="1700" dirty="0" err="1" smtClean="0"/>
              <a:t>traduzione</a:t>
            </a:r>
            <a:r>
              <a:rPr lang="en-US" sz="1700" dirty="0" smtClean="0"/>
              <a:t> (</a:t>
            </a:r>
            <a:r>
              <a:rPr lang="en-US" sz="1700" dirty="0" err="1" smtClean="0"/>
              <a:t>azione</a:t>
            </a:r>
            <a:r>
              <a:rPr lang="en-US" sz="1700" dirty="0" smtClean="0"/>
              <a:t> </a:t>
            </a:r>
            <a:r>
              <a:rPr lang="en-US" sz="1700" dirty="0" err="1" smtClean="0"/>
              <a:t>transculturale</a:t>
            </a:r>
            <a:r>
              <a:rPr lang="en-US" sz="1700" dirty="0" smtClean="0"/>
              <a:t>). </a:t>
            </a:r>
          </a:p>
          <a:p>
            <a:r>
              <a:rPr lang="en-US" sz="1700" dirty="0" err="1"/>
              <a:t>Dichiarata</a:t>
            </a:r>
            <a:r>
              <a:rPr lang="en-US" sz="1700" dirty="0"/>
              <a:t> </a:t>
            </a:r>
            <a:r>
              <a:rPr lang="en-US" sz="1700" dirty="0" err="1"/>
              <a:t>ispirazione</a:t>
            </a:r>
            <a:r>
              <a:rPr lang="en-US" sz="1700" dirty="0"/>
              <a:t> </a:t>
            </a:r>
            <a:r>
              <a:rPr lang="en-US" sz="1700" dirty="0" err="1"/>
              <a:t>dagli</a:t>
            </a:r>
            <a:r>
              <a:rPr lang="en-US" sz="1700" dirty="0"/>
              <a:t> </a:t>
            </a:r>
            <a:r>
              <a:rPr lang="en-US" sz="1700" dirty="0" err="1"/>
              <a:t>autori</a:t>
            </a:r>
            <a:r>
              <a:rPr lang="en-US" sz="1700" dirty="0"/>
              <a:t> e “</a:t>
            </a:r>
            <a:r>
              <a:rPr lang="en-US" sz="1700" dirty="0" err="1"/>
              <a:t>maestri</a:t>
            </a:r>
            <a:r>
              <a:rPr lang="en-US" sz="1700" dirty="0"/>
              <a:t>” </a:t>
            </a:r>
            <a:r>
              <a:rPr lang="en-US" sz="1700" dirty="0" err="1"/>
              <a:t>cubani</a:t>
            </a:r>
            <a:r>
              <a:rPr lang="en-US" sz="1700" dirty="0"/>
              <a:t>: </a:t>
            </a:r>
            <a:r>
              <a:rPr lang="en-US" sz="1700" dirty="0" err="1" smtClean="0"/>
              <a:t>F.Ortiz</a:t>
            </a:r>
            <a:r>
              <a:rPr lang="en-US" sz="1700" dirty="0"/>
              <a:t>, </a:t>
            </a:r>
            <a:r>
              <a:rPr lang="en-US" sz="1700" dirty="0" err="1" smtClean="0"/>
              <a:t>J.Marti</a:t>
            </a:r>
            <a:r>
              <a:rPr lang="en-US" sz="1700" dirty="0" smtClean="0"/>
              <a:t>, </a:t>
            </a:r>
            <a:r>
              <a:rPr lang="en-US" sz="1700" dirty="0" err="1" smtClean="0"/>
              <a:t>A.Carpentier</a:t>
            </a:r>
            <a:r>
              <a:rPr lang="en-US" sz="1700" dirty="0"/>
              <a:t>, </a:t>
            </a:r>
            <a:r>
              <a:rPr lang="en-US" sz="1700" dirty="0" err="1" smtClean="0"/>
              <a:t>R.Retamar</a:t>
            </a:r>
            <a:r>
              <a:rPr lang="en-US" sz="1700" dirty="0"/>
              <a:t>. E </a:t>
            </a:r>
            <a:r>
              <a:rPr lang="en-US" sz="1700" dirty="0" err="1"/>
              <a:t>altri</a:t>
            </a:r>
            <a:r>
              <a:rPr lang="en-US" sz="1700" dirty="0"/>
              <a:t> </a:t>
            </a:r>
            <a:r>
              <a:rPr lang="en-US" sz="1700" dirty="0" err="1"/>
              <a:t>caraibici</a:t>
            </a:r>
            <a:r>
              <a:rPr lang="en-US" sz="1700" dirty="0"/>
              <a:t>, </a:t>
            </a:r>
            <a:r>
              <a:rPr lang="en-US" sz="1700" dirty="0" err="1"/>
              <a:t>antillani</a:t>
            </a:r>
            <a:r>
              <a:rPr lang="en-US" sz="1700" dirty="0"/>
              <a:t> e </a:t>
            </a:r>
            <a:r>
              <a:rPr lang="en-US" sz="1700" dirty="0" err="1"/>
              <a:t>latinoamericani</a:t>
            </a:r>
            <a:r>
              <a:rPr lang="en-US" sz="1700" dirty="0"/>
              <a:t>: </a:t>
            </a:r>
            <a:r>
              <a:rPr lang="en-US" sz="1700" dirty="0" err="1" smtClean="0"/>
              <a:t>A.Cesaire</a:t>
            </a:r>
            <a:r>
              <a:rPr lang="en-US" sz="1700" dirty="0"/>
              <a:t>, </a:t>
            </a:r>
            <a:r>
              <a:rPr lang="en-US" sz="1700" dirty="0" err="1" smtClean="0"/>
              <a:t>F.Fanon</a:t>
            </a:r>
            <a:r>
              <a:rPr lang="en-US" sz="1700" dirty="0"/>
              <a:t>, </a:t>
            </a:r>
            <a:r>
              <a:rPr lang="en-US" sz="1700" dirty="0" smtClean="0"/>
              <a:t>O.de </a:t>
            </a:r>
            <a:r>
              <a:rPr lang="en-US" sz="1700" dirty="0"/>
              <a:t>Andrade, </a:t>
            </a:r>
            <a:r>
              <a:rPr lang="en-US" sz="1700" dirty="0" err="1" smtClean="0"/>
              <a:t>E.Glissant</a:t>
            </a:r>
            <a:r>
              <a:rPr lang="en-US" sz="1700" dirty="0"/>
              <a:t>…  (La </a:t>
            </a:r>
            <a:r>
              <a:rPr lang="en-US" sz="1700" dirty="0" err="1" smtClean="0"/>
              <a:t>transculturazione</a:t>
            </a:r>
            <a:r>
              <a:rPr lang="en-US" sz="1700" dirty="0" smtClean="0"/>
              <a:t> come </a:t>
            </a:r>
            <a:r>
              <a:rPr lang="en-US" sz="1700" dirty="0" err="1" smtClean="0"/>
              <a:t>creolizzazione</a:t>
            </a:r>
            <a:r>
              <a:rPr lang="en-US" sz="1700" dirty="0"/>
              <a:t>: </a:t>
            </a:r>
            <a:r>
              <a:rPr lang="en-US" sz="1700" dirty="0" err="1"/>
              <a:t>ogni</a:t>
            </a:r>
            <a:r>
              <a:rPr lang="en-US" sz="1700" dirty="0"/>
              <a:t> </a:t>
            </a:r>
            <a:r>
              <a:rPr lang="en-US" sz="1700" dirty="0" err="1"/>
              <a:t>cultura</a:t>
            </a:r>
            <a:r>
              <a:rPr lang="en-US" sz="1700" dirty="0"/>
              <a:t> </a:t>
            </a:r>
            <a:r>
              <a:rPr lang="en-US" sz="1700" dirty="0" err="1"/>
              <a:t>tende</a:t>
            </a:r>
            <a:r>
              <a:rPr lang="en-US" sz="1700" dirty="0"/>
              <a:t> a </a:t>
            </a:r>
            <a:r>
              <a:rPr lang="en-US" sz="1700" dirty="0" err="1"/>
              <a:t>meticciarsi</a:t>
            </a:r>
            <a:r>
              <a:rPr lang="en-US" sz="1700" dirty="0"/>
              <a:t> con le </a:t>
            </a:r>
            <a:r>
              <a:rPr lang="en-US" sz="1700" dirty="0" err="1"/>
              <a:t>altre</a:t>
            </a:r>
            <a:r>
              <a:rPr lang="en-US" sz="1700" dirty="0"/>
              <a:t>, </a:t>
            </a:r>
            <a:r>
              <a:rPr lang="en-US" sz="1700" dirty="0" err="1"/>
              <a:t>che</a:t>
            </a:r>
            <a:r>
              <a:rPr lang="en-US" sz="1700" dirty="0"/>
              <a:t> </a:t>
            </a:r>
            <a:r>
              <a:rPr lang="en-US" sz="1700" dirty="0" err="1"/>
              <a:t>sono</a:t>
            </a:r>
            <a:r>
              <a:rPr lang="en-US" sz="1700" dirty="0"/>
              <a:t> </a:t>
            </a:r>
            <a:r>
              <a:rPr lang="en-US" sz="1700" dirty="0" err="1" smtClean="0"/>
              <a:t>già</a:t>
            </a:r>
            <a:r>
              <a:rPr lang="en-US" sz="1700" dirty="0" smtClean="0"/>
              <a:t> </a:t>
            </a:r>
            <a:r>
              <a:rPr lang="en-US" sz="1700" dirty="0" err="1"/>
              <a:t>meticce</a:t>
            </a:r>
            <a:r>
              <a:rPr lang="en-US" sz="1700" dirty="0"/>
              <a:t>, e a </a:t>
            </a:r>
            <a:r>
              <a:rPr lang="en-US" sz="1700" dirty="0" err="1"/>
              <a:t>generare</a:t>
            </a:r>
            <a:r>
              <a:rPr lang="en-US" sz="1700" dirty="0"/>
              <a:t> </a:t>
            </a:r>
            <a:r>
              <a:rPr lang="en-US" sz="1700" dirty="0" err="1"/>
              <a:t>nuove</a:t>
            </a:r>
            <a:r>
              <a:rPr lang="en-US" sz="1700" dirty="0"/>
              <a:t> </a:t>
            </a:r>
            <a:r>
              <a:rPr lang="en-US" sz="1700" dirty="0" err="1"/>
              <a:t>forme</a:t>
            </a:r>
            <a:r>
              <a:rPr lang="en-US" sz="1700" dirty="0"/>
              <a:t> di </a:t>
            </a:r>
            <a:r>
              <a:rPr lang="en-US" sz="1700" dirty="0" err="1" smtClean="0"/>
              <a:t>vitalità</a:t>
            </a:r>
            <a:r>
              <a:rPr lang="en-US" sz="1700" dirty="0" smtClean="0"/>
              <a:t>, </a:t>
            </a:r>
            <a:r>
              <a:rPr lang="en-US" sz="1700" dirty="0"/>
              <a:t>creole e </a:t>
            </a:r>
            <a:r>
              <a:rPr lang="en-US" sz="1700" dirty="0" err="1"/>
              <a:t>imprevedibili</a:t>
            </a:r>
            <a:r>
              <a:rPr lang="en-US" sz="1700" dirty="0"/>
              <a:t>). </a:t>
            </a:r>
          </a:p>
          <a:p>
            <a:r>
              <a:rPr lang="en-US" sz="1700" dirty="0" smtClean="0"/>
              <a:t>Aurelio Alonso, </a:t>
            </a:r>
            <a:r>
              <a:rPr lang="en-US" sz="1700" dirty="0" err="1" smtClean="0"/>
              <a:t>vicedirettore</a:t>
            </a:r>
            <a:r>
              <a:rPr lang="en-US" sz="1700" dirty="0" smtClean="0"/>
              <a:t> de “La casa…”: </a:t>
            </a:r>
            <a:r>
              <a:rPr lang="en-US" sz="1700" dirty="0" err="1" smtClean="0"/>
              <a:t>commenta</a:t>
            </a:r>
            <a:r>
              <a:rPr lang="en-US" sz="1700" dirty="0" smtClean="0"/>
              <a:t> </a:t>
            </a:r>
            <a:r>
              <a:rPr lang="en-US" sz="1700" dirty="0" err="1" smtClean="0"/>
              <a:t>il</a:t>
            </a:r>
            <a:r>
              <a:rPr lang="en-US" sz="1700" dirty="0" smtClean="0"/>
              <a:t> </a:t>
            </a:r>
            <a:r>
              <a:rPr lang="en-US" sz="1700" dirty="0" err="1" smtClean="0"/>
              <a:t>titolo</a:t>
            </a:r>
            <a:r>
              <a:rPr lang="en-US" sz="1700" dirty="0" smtClean="0"/>
              <a:t> </a:t>
            </a:r>
            <a:r>
              <a:rPr lang="en-US" sz="1700" i="1" dirty="0" smtClean="0"/>
              <a:t>Manifesto</a:t>
            </a:r>
            <a:r>
              <a:rPr lang="en-US" sz="1700" dirty="0" smtClean="0"/>
              <a:t> </a:t>
            </a:r>
            <a:r>
              <a:rPr lang="en-US" sz="1700" dirty="0" err="1" smtClean="0"/>
              <a:t>che</a:t>
            </a:r>
            <a:r>
              <a:rPr lang="en-US" sz="1700" dirty="0" smtClean="0"/>
              <a:t> non solo </a:t>
            </a:r>
            <a:r>
              <a:rPr lang="en-US" sz="1700" dirty="0" err="1" smtClean="0"/>
              <a:t>spiega</a:t>
            </a:r>
            <a:r>
              <a:rPr lang="en-US" sz="1700" dirty="0" smtClean="0"/>
              <a:t>, ma fa un </a:t>
            </a:r>
            <a:r>
              <a:rPr lang="en-US" sz="1700" dirty="0" err="1" smtClean="0"/>
              <a:t>appello</a:t>
            </a:r>
            <a:r>
              <a:rPr lang="en-US" sz="1700" dirty="0" smtClean="0"/>
              <a:t> di </a:t>
            </a:r>
            <a:r>
              <a:rPr lang="en-US" sz="1700" dirty="0" err="1" smtClean="0"/>
              <a:t>cambiamento</a:t>
            </a:r>
            <a:r>
              <a:rPr lang="en-US" sz="1700" dirty="0" smtClean="0"/>
              <a:t>, e </a:t>
            </a:r>
            <a:r>
              <a:rPr lang="en-US" sz="1700" dirty="0" err="1" smtClean="0"/>
              <a:t>l’idea</a:t>
            </a:r>
            <a:r>
              <a:rPr lang="en-US" sz="1700" dirty="0" smtClean="0"/>
              <a:t> </a:t>
            </a:r>
            <a:r>
              <a:rPr lang="en-US" sz="1700" dirty="0" err="1" smtClean="0"/>
              <a:t>della</a:t>
            </a:r>
            <a:r>
              <a:rPr lang="en-US" sz="1700" dirty="0" smtClean="0"/>
              <a:t> </a:t>
            </a:r>
            <a:r>
              <a:rPr lang="en-US" sz="1700" i="1" dirty="0" err="1" smtClean="0"/>
              <a:t>cosmovisione</a:t>
            </a:r>
            <a:r>
              <a:rPr lang="en-US" sz="1700" i="1" dirty="0" smtClean="0"/>
              <a:t>,</a:t>
            </a:r>
            <a:r>
              <a:rPr lang="en-US" sz="1700" dirty="0" smtClean="0"/>
              <a:t> “</a:t>
            </a:r>
            <a:r>
              <a:rPr lang="en-US" sz="1700" dirty="0" err="1" smtClean="0"/>
              <a:t>ispirandosi</a:t>
            </a:r>
            <a:r>
              <a:rPr lang="en-US" sz="1700" dirty="0" smtClean="0"/>
              <a:t> a </a:t>
            </a:r>
            <a:r>
              <a:rPr lang="en-US" sz="1700" dirty="0" err="1" smtClean="0"/>
              <a:t>una</a:t>
            </a:r>
            <a:r>
              <a:rPr lang="en-US" sz="1700" dirty="0" smtClean="0"/>
              <a:t> </a:t>
            </a:r>
            <a:r>
              <a:rPr lang="en-US" sz="1700" dirty="0" err="1" smtClean="0"/>
              <a:t>nazione</a:t>
            </a:r>
            <a:r>
              <a:rPr lang="en-US" sz="1700" dirty="0" smtClean="0"/>
              <a:t> del Mundus Novus, Cuba.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486274" y="1845735"/>
            <a:ext cx="2669406" cy="40233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novedades 2015 para we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589" y="1915394"/>
            <a:ext cx="2549091" cy="395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1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Gnisci</a:t>
            </a:r>
            <a:r>
              <a:rPr lang="en-US" dirty="0" smtClean="0"/>
              <a:t> e la </a:t>
            </a:r>
            <a:r>
              <a:rPr lang="en-US" dirty="0" err="1" smtClean="0"/>
              <a:t>Slovacchia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7499684" cy="40233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Soggiorni</a:t>
            </a:r>
            <a:r>
              <a:rPr lang="en-US" dirty="0" smtClean="0"/>
              <a:t> e </a:t>
            </a:r>
            <a:r>
              <a:rPr lang="en-US" dirty="0" err="1" smtClean="0"/>
              <a:t>seminari</a:t>
            </a:r>
            <a:r>
              <a:rPr lang="en-US" dirty="0" smtClean="0"/>
              <a:t> a Bratislava. </a:t>
            </a:r>
            <a:r>
              <a:rPr lang="en-US" dirty="0" err="1" smtClean="0"/>
              <a:t>Collabora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i="1" dirty="0" smtClean="0"/>
              <a:t>Slovak Review</a:t>
            </a:r>
          </a:p>
          <a:p>
            <a:r>
              <a:rPr lang="en-US" dirty="0" err="1" smtClean="0"/>
              <a:t>Rapporti</a:t>
            </a:r>
            <a:r>
              <a:rPr lang="en-US" dirty="0" smtClean="0"/>
              <a:t> </a:t>
            </a:r>
            <a:r>
              <a:rPr lang="en-US" dirty="0" err="1" smtClean="0"/>
              <a:t>intensi</a:t>
            </a:r>
            <a:r>
              <a:rPr lang="en-US" dirty="0" smtClean="0"/>
              <a:t> con la </a:t>
            </a:r>
            <a:r>
              <a:rPr lang="en-US" dirty="0" err="1" smtClean="0"/>
              <a:t>scuola</a:t>
            </a:r>
            <a:r>
              <a:rPr lang="en-US" dirty="0" smtClean="0"/>
              <a:t> </a:t>
            </a:r>
            <a:r>
              <a:rPr lang="en-US" dirty="0" err="1" smtClean="0"/>
              <a:t>comparatistica</a:t>
            </a:r>
            <a:r>
              <a:rPr lang="en-US" dirty="0" smtClean="0"/>
              <a:t> di </a:t>
            </a:r>
            <a:r>
              <a:rPr lang="en-US" dirty="0" err="1" smtClean="0"/>
              <a:t>Dionyz</a:t>
            </a:r>
            <a:r>
              <a:rPr lang="en-US" dirty="0" smtClean="0"/>
              <a:t> </a:t>
            </a:r>
            <a:r>
              <a:rPr lang="en-US" dirty="0" err="1" smtClean="0"/>
              <a:t>Durišin</a:t>
            </a:r>
            <a:r>
              <a:rPr lang="en-US" dirty="0" smtClean="0"/>
              <a:t> e </a:t>
            </a:r>
            <a:r>
              <a:rPr lang="en-US" dirty="0" err="1" smtClean="0"/>
              <a:t>dell’Istituto</a:t>
            </a:r>
            <a:r>
              <a:rPr lang="en-US" dirty="0" smtClean="0"/>
              <a:t> di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mondiale</a:t>
            </a:r>
            <a:r>
              <a:rPr lang="en-US" dirty="0" smtClean="0"/>
              <a:t> </a:t>
            </a:r>
            <a:r>
              <a:rPr lang="en-US" dirty="0" err="1" smtClean="0"/>
              <a:t>presso</a:t>
            </a:r>
            <a:r>
              <a:rPr lang="en-US" dirty="0" smtClean="0"/>
              <a:t> </a:t>
            </a:r>
            <a:r>
              <a:rPr lang="en-US" dirty="0" err="1" smtClean="0"/>
              <a:t>l’Accademia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scienze</a:t>
            </a:r>
            <a:endParaRPr lang="en-US" dirty="0" smtClean="0"/>
          </a:p>
          <a:p>
            <a:r>
              <a:rPr lang="en-US" dirty="0" err="1" smtClean="0"/>
              <a:t>Progetto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i="1" dirty="0" err="1" smtClean="0"/>
              <a:t>Mediterraneo</a:t>
            </a:r>
            <a:r>
              <a:rPr lang="en-US" i="1" dirty="0" smtClean="0"/>
              <a:t> – </a:t>
            </a:r>
            <a:r>
              <a:rPr lang="en-US" i="1" dirty="0" err="1" smtClean="0"/>
              <a:t>una</a:t>
            </a:r>
            <a:r>
              <a:rPr lang="en-US" i="1" dirty="0" smtClean="0"/>
              <a:t> rete </a:t>
            </a:r>
            <a:r>
              <a:rPr lang="en-US" i="1" dirty="0" err="1" smtClean="0"/>
              <a:t>interletteraria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anni</a:t>
            </a:r>
            <a:r>
              <a:rPr lang="en-US" dirty="0" smtClean="0"/>
              <a:t> 90)</a:t>
            </a:r>
          </a:p>
          <a:p>
            <a:r>
              <a:rPr lang="en-US" dirty="0" err="1" smtClean="0"/>
              <a:t>Attratto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concetti</a:t>
            </a:r>
            <a:r>
              <a:rPr lang="en-US" dirty="0" smtClean="0"/>
              <a:t> di “</a:t>
            </a:r>
            <a:r>
              <a:rPr lang="en-US" dirty="0" err="1" smtClean="0"/>
              <a:t>comunità</a:t>
            </a:r>
            <a:r>
              <a:rPr lang="en-US" dirty="0" smtClean="0"/>
              <a:t> </a:t>
            </a:r>
            <a:r>
              <a:rPr lang="en-US" dirty="0" err="1" smtClean="0"/>
              <a:t>interletterarie</a:t>
            </a:r>
            <a:r>
              <a:rPr lang="en-US" dirty="0" smtClean="0"/>
              <a:t>” e </a:t>
            </a:r>
            <a:r>
              <a:rPr lang="en-US" dirty="0" err="1" smtClean="0"/>
              <a:t>dai</a:t>
            </a:r>
            <a:r>
              <a:rPr lang="en-US" dirty="0" smtClean="0"/>
              <a:t> “</a:t>
            </a:r>
            <a:r>
              <a:rPr lang="en-US" dirty="0" err="1" smtClean="0"/>
              <a:t>centrismi</a:t>
            </a:r>
            <a:r>
              <a:rPr lang="en-US" dirty="0" smtClean="0"/>
              <a:t> </a:t>
            </a:r>
            <a:r>
              <a:rPr lang="en-US" dirty="0" err="1" smtClean="0"/>
              <a:t>interletterari</a:t>
            </a:r>
            <a:r>
              <a:rPr lang="en-US" dirty="0" smtClean="0"/>
              <a:t>”, e del </a:t>
            </a:r>
            <a:r>
              <a:rPr lang="en-US" dirty="0" err="1" smtClean="0"/>
              <a:t>Mediterraneo</a:t>
            </a:r>
            <a:r>
              <a:rPr lang="en-US" dirty="0" smtClean="0"/>
              <a:t> come </a:t>
            </a:r>
            <a:r>
              <a:rPr lang="en-US" dirty="0" err="1" smtClean="0"/>
              <a:t>fenomeno</a:t>
            </a:r>
            <a:r>
              <a:rPr lang="en-US" dirty="0" smtClean="0"/>
              <a:t> </a:t>
            </a:r>
            <a:r>
              <a:rPr lang="en-US" dirty="0" err="1" smtClean="0"/>
              <a:t>transcontinentale</a:t>
            </a:r>
            <a:r>
              <a:rPr lang="en-US" dirty="0" smtClean="0"/>
              <a:t> e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“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mondiale</a:t>
            </a:r>
            <a:r>
              <a:rPr lang="en-US" dirty="0" smtClean="0"/>
              <a:t>”.  </a:t>
            </a:r>
          </a:p>
          <a:p>
            <a:r>
              <a:rPr lang="en-US" dirty="0" err="1" smtClean="0"/>
              <a:t>Durišin</a:t>
            </a:r>
            <a:r>
              <a:rPr lang="en-US" dirty="0" smtClean="0"/>
              <a:t>: </a:t>
            </a:r>
            <a:r>
              <a:rPr lang="en-US" i="1" dirty="0" err="1" smtClean="0"/>
              <a:t>Convergenze</a:t>
            </a:r>
            <a:r>
              <a:rPr lang="en-US" i="1" dirty="0" smtClean="0"/>
              <a:t> </a:t>
            </a:r>
            <a:r>
              <a:rPr lang="en-US" i="1" dirty="0" err="1" smtClean="0"/>
              <a:t>tra</a:t>
            </a:r>
            <a:r>
              <a:rPr lang="en-US" i="1" dirty="0" smtClean="0"/>
              <a:t> le </a:t>
            </a:r>
            <a:r>
              <a:rPr lang="en-US" i="1" dirty="0" err="1" smtClean="0"/>
              <a:t>ricerche</a:t>
            </a:r>
            <a:r>
              <a:rPr lang="en-US" i="1" dirty="0" smtClean="0"/>
              <a:t> </a:t>
            </a:r>
            <a:r>
              <a:rPr lang="en-US" i="1" dirty="0" err="1" smtClean="0"/>
              <a:t>italiane</a:t>
            </a:r>
            <a:r>
              <a:rPr lang="en-US" i="1" dirty="0" smtClean="0"/>
              <a:t> e </a:t>
            </a:r>
            <a:r>
              <a:rPr lang="en-US" i="1" dirty="0" err="1" smtClean="0"/>
              <a:t>slovacche</a:t>
            </a:r>
            <a:r>
              <a:rPr lang="en-US" i="1" dirty="0" smtClean="0"/>
              <a:t> </a:t>
            </a:r>
            <a:r>
              <a:rPr lang="en-US" i="1" dirty="0" err="1" smtClean="0"/>
              <a:t>sull’interletterarietà</a:t>
            </a:r>
            <a:r>
              <a:rPr lang="en-US" dirty="0" smtClean="0"/>
              <a:t>. </a:t>
            </a:r>
            <a:r>
              <a:rPr lang="en-US" dirty="0" err="1" smtClean="0"/>
              <a:t>Analogie</a:t>
            </a:r>
            <a:r>
              <a:rPr lang="en-US" dirty="0" smtClean="0"/>
              <a:t> </a:t>
            </a:r>
            <a:r>
              <a:rPr lang="en-US" dirty="0" err="1" smtClean="0"/>
              <a:t>nell’approccio</a:t>
            </a:r>
            <a:r>
              <a:rPr lang="en-US" dirty="0" smtClean="0"/>
              <a:t> </a:t>
            </a:r>
            <a:r>
              <a:rPr lang="en-US" dirty="0" err="1" smtClean="0"/>
              <a:t>metodologico</a:t>
            </a:r>
            <a:r>
              <a:rPr lang="en-US" dirty="0" smtClean="0"/>
              <a:t>. </a:t>
            </a:r>
            <a:r>
              <a:rPr lang="en-US" dirty="0" err="1" smtClean="0"/>
              <a:t>Superare</a:t>
            </a:r>
            <a:r>
              <a:rPr lang="en-US" dirty="0" smtClean="0"/>
              <a:t> la </a:t>
            </a:r>
            <a:r>
              <a:rPr lang="en-US" dirty="0" err="1" smtClean="0"/>
              <a:t>divisione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piccole</a:t>
            </a:r>
            <a:r>
              <a:rPr lang="en-US" dirty="0" smtClean="0"/>
              <a:t> e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letterature</a:t>
            </a:r>
            <a:r>
              <a:rPr lang="en-US" dirty="0" smtClean="0"/>
              <a:t> (</a:t>
            </a:r>
            <a:r>
              <a:rPr lang="en-US" dirty="0" err="1" smtClean="0"/>
              <a:t>diversificate</a:t>
            </a:r>
            <a:r>
              <a:rPr lang="en-US" dirty="0" smtClean="0"/>
              <a:t> e </a:t>
            </a:r>
            <a:r>
              <a:rPr lang="en-US" dirty="0" err="1" smtClean="0"/>
              <a:t>meno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L’interletterarietà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base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futuri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di </a:t>
            </a:r>
            <a:r>
              <a:rPr lang="en-US" dirty="0" err="1" smtClean="0"/>
              <a:t>interculturalità</a:t>
            </a:r>
            <a:r>
              <a:rPr lang="en-US" dirty="0" smtClean="0"/>
              <a:t> e </a:t>
            </a:r>
            <a:r>
              <a:rPr lang="en-US" dirty="0" err="1" smtClean="0"/>
              <a:t>transculturalità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799094" y="1845735"/>
            <a:ext cx="2356585" cy="402336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" name="Picture 3" descr="Il Mediterraneo: Una rete interletteraria (Studi) (Italian Edition):  Durisin, Dionyz [Eds], Gnisci, Armando: 9788883194702: Amazon.com: Book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094" y="1909901"/>
            <a:ext cx="2374232" cy="3769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Gnisci</a:t>
            </a:r>
            <a:r>
              <a:rPr lang="en-US" dirty="0" smtClean="0"/>
              <a:t> e la Macedonia del Nord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8536006" cy="40233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E’ </a:t>
            </a:r>
            <a:r>
              <a:rPr lang="en-US" dirty="0" err="1" smtClean="0"/>
              <a:t>diventato</a:t>
            </a:r>
            <a:r>
              <a:rPr lang="en-US" dirty="0" smtClean="0"/>
              <a:t> </a:t>
            </a:r>
            <a:r>
              <a:rPr lang="en-US" dirty="0" err="1" smtClean="0"/>
              <a:t>nostro</a:t>
            </a:r>
            <a:r>
              <a:rPr lang="en-US" dirty="0" smtClean="0"/>
              <a:t> maestro e </a:t>
            </a:r>
            <a:r>
              <a:rPr lang="en-US" dirty="0" err="1" smtClean="0"/>
              <a:t>amico</a:t>
            </a:r>
            <a:r>
              <a:rPr lang="en-US" dirty="0" smtClean="0"/>
              <a:t>, dal primo </a:t>
            </a:r>
            <a:r>
              <a:rPr lang="en-US" dirty="0" err="1" smtClean="0"/>
              <a:t>incontro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1995 a Roma 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soggiorni</a:t>
            </a:r>
            <a:r>
              <a:rPr lang="en-US" dirty="0" smtClean="0"/>
              <a:t> a </a:t>
            </a:r>
            <a:r>
              <a:rPr lang="en-US" dirty="0"/>
              <a:t>Skopje </a:t>
            </a:r>
            <a:r>
              <a:rPr lang="en-US" dirty="0" smtClean="0"/>
              <a:t>e </a:t>
            </a:r>
            <a:r>
              <a:rPr lang="en-US" dirty="0" err="1" smtClean="0"/>
              <a:t>Ohrid</a:t>
            </a:r>
            <a:r>
              <a:rPr lang="en-US" dirty="0" smtClean="0"/>
              <a:t>: 1999, 2000, 2004, 2014 (da qui </a:t>
            </a:r>
            <a:r>
              <a:rPr lang="en-US" dirty="0" err="1" smtClean="0"/>
              <a:t>anche</a:t>
            </a:r>
            <a:r>
              <a:rPr lang="en-US" dirty="0" smtClean="0"/>
              <a:t> a </a:t>
            </a:r>
            <a:r>
              <a:rPr lang="en-US" dirty="0" err="1" smtClean="0"/>
              <a:t>Belgrado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1999) </a:t>
            </a:r>
          </a:p>
          <a:p>
            <a:r>
              <a:rPr lang="en-US" dirty="0" smtClean="0"/>
              <a:t>Dal 1999 le </a:t>
            </a:r>
            <a:r>
              <a:rPr lang="en-US" dirty="0" err="1" smtClean="0"/>
              <a:t>traduzioni</a:t>
            </a:r>
            <a:r>
              <a:rPr lang="en-US" dirty="0" smtClean="0"/>
              <a:t> in lingua </a:t>
            </a:r>
            <a:r>
              <a:rPr lang="en-US" dirty="0" err="1" smtClean="0"/>
              <a:t>macedone</a:t>
            </a:r>
            <a:r>
              <a:rPr lang="en-US" dirty="0"/>
              <a:t>:</a:t>
            </a:r>
            <a:r>
              <a:rPr lang="en-US" dirty="0" smtClean="0"/>
              <a:t> 2 volume </a:t>
            </a:r>
            <a:r>
              <a:rPr lang="en-US" dirty="0" err="1" smtClean="0"/>
              <a:t>autonomi</a:t>
            </a:r>
            <a:r>
              <a:rPr lang="en-US" dirty="0" smtClean="0"/>
              <a:t> e </a:t>
            </a:r>
            <a:r>
              <a:rPr lang="en-US" dirty="0" err="1" smtClean="0"/>
              <a:t>decine</a:t>
            </a:r>
            <a:r>
              <a:rPr lang="en-US" dirty="0" smtClean="0"/>
              <a:t> di </a:t>
            </a:r>
            <a:r>
              <a:rPr lang="en-US" dirty="0" err="1" smtClean="0"/>
              <a:t>articoli</a:t>
            </a:r>
            <a:r>
              <a:rPr lang="en-US" dirty="0" smtClean="0"/>
              <a:t> </a:t>
            </a:r>
            <a:r>
              <a:rPr lang="en-US" dirty="0" err="1" smtClean="0"/>
              <a:t>sparsi</a:t>
            </a:r>
            <a:endParaRPr lang="en-US" dirty="0" smtClean="0"/>
          </a:p>
          <a:p>
            <a:r>
              <a:rPr lang="en-US" dirty="0" err="1" smtClean="0"/>
              <a:t>Manuale</a:t>
            </a:r>
            <a:r>
              <a:rPr lang="en-US" dirty="0" smtClean="0"/>
              <a:t> </a:t>
            </a:r>
            <a:r>
              <a:rPr lang="en-US" dirty="0" err="1" smtClean="0"/>
              <a:t>usato</a:t>
            </a:r>
            <a:r>
              <a:rPr lang="en-US" dirty="0" smtClean="0"/>
              <a:t> in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corsi</a:t>
            </a:r>
            <a:r>
              <a:rPr lang="en-US" dirty="0" smtClean="0"/>
              <a:t> del </a:t>
            </a:r>
            <a:r>
              <a:rPr lang="en-US" dirty="0" err="1" smtClean="0"/>
              <a:t>Dipartimento</a:t>
            </a:r>
            <a:r>
              <a:rPr lang="en-US" dirty="0" smtClean="0"/>
              <a:t> di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comparata</a:t>
            </a:r>
            <a:r>
              <a:rPr lang="en-US" dirty="0" smtClean="0"/>
              <a:t> e del </a:t>
            </a:r>
            <a:r>
              <a:rPr lang="en-US" dirty="0" err="1" smtClean="0"/>
              <a:t>Dipartimento</a:t>
            </a:r>
            <a:r>
              <a:rPr lang="en-US" dirty="0" smtClean="0"/>
              <a:t> di </a:t>
            </a:r>
            <a:r>
              <a:rPr lang="en-US" dirty="0" err="1" smtClean="0"/>
              <a:t>italianistica</a:t>
            </a:r>
            <a:endParaRPr lang="en-US" dirty="0" smtClean="0"/>
          </a:p>
          <a:p>
            <a:r>
              <a:rPr lang="en-US" dirty="0" smtClean="0"/>
              <a:t>Citato e </a:t>
            </a:r>
            <a:r>
              <a:rPr lang="en-US" dirty="0" err="1" smtClean="0"/>
              <a:t>analizzato</a:t>
            </a:r>
            <a:r>
              <a:rPr lang="en-US" dirty="0" smtClean="0"/>
              <a:t> da </a:t>
            </a:r>
            <a:r>
              <a:rPr lang="en-US" dirty="0" err="1" smtClean="0"/>
              <a:t>docenti</a:t>
            </a:r>
            <a:r>
              <a:rPr lang="en-US" dirty="0" smtClean="0"/>
              <a:t> </a:t>
            </a:r>
            <a:r>
              <a:rPr lang="en-US" dirty="0" err="1" smtClean="0"/>
              <a:t>universitari</a:t>
            </a:r>
            <a:r>
              <a:rPr lang="en-US" dirty="0" smtClean="0"/>
              <a:t> e da </a:t>
            </a:r>
            <a:r>
              <a:rPr lang="en-US" dirty="0" err="1" smtClean="0"/>
              <a:t>studiosi</a:t>
            </a:r>
            <a:r>
              <a:rPr lang="en-US" dirty="0" smtClean="0"/>
              <a:t> di </a:t>
            </a:r>
            <a:r>
              <a:rPr lang="en-US" dirty="0" err="1" smtClean="0"/>
              <a:t>letteratura</a:t>
            </a:r>
            <a:r>
              <a:rPr lang="en-US" dirty="0" smtClean="0"/>
              <a:t> e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Vicinanza</a:t>
            </a:r>
            <a:r>
              <a:rPr lang="en-US" dirty="0" smtClean="0"/>
              <a:t> di </a:t>
            </a:r>
            <a:r>
              <a:rPr lang="en-US" dirty="0" err="1" smtClean="0"/>
              <a:t>interessi</a:t>
            </a:r>
            <a:r>
              <a:rPr lang="en-US" dirty="0" smtClean="0"/>
              <a:t>: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concetti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letteratura</a:t>
            </a:r>
            <a:r>
              <a:rPr lang="en-US" dirty="0" smtClean="0"/>
              <a:t> </a:t>
            </a:r>
            <a:r>
              <a:rPr lang="en-US" dirty="0" err="1" smtClean="0"/>
              <a:t>comparata</a:t>
            </a:r>
            <a:r>
              <a:rPr lang="en-US" dirty="0" smtClean="0"/>
              <a:t>, </a:t>
            </a:r>
            <a:r>
              <a:rPr lang="en-US" dirty="0" err="1" smtClean="0"/>
              <a:t>questioni</a:t>
            </a:r>
            <a:r>
              <a:rPr lang="en-US" dirty="0" smtClean="0"/>
              <a:t> di </a:t>
            </a:r>
            <a:r>
              <a:rPr lang="en-US" dirty="0" err="1" smtClean="0"/>
              <a:t>identita</a:t>
            </a:r>
            <a:r>
              <a:rPr lang="en-US" dirty="0" smtClean="0"/>
              <a:t>’ e di </a:t>
            </a:r>
            <a:r>
              <a:rPr lang="en-US" dirty="0" err="1" smtClean="0"/>
              <a:t>alterita</a:t>
            </a:r>
            <a:r>
              <a:rPr lang="en-US" dirty="0" smtClean="0"/>
              <a:t>’, di </a:t>
            </a:r>
            <a:r>
              <a:rPr lang="en-US" dirty="0" err="1" smtClean="0"/>
              <a:t>migrazione</a:t>
            </a:r>
            <a:r>
              <a:rPr lang="en-US" dirty="0" smtClean="0"/>
              <a:t> e di </a:t>
            </a:r>
            <a:r>
              <a:rPr lang="en-US" dirty="0" err="1" smtClean="0"/>
              <a:t>esilio</a:t>
            </a:r>
            <a:r>
              <a:rPr lang="en-US" dirty="0" smtClean="0"/>
              <a:t>, </a:t>
            </a:r>
            <a:r>
              <a:rPr lang="en-US" dirty="0" err="1" smtClean="0"/>
              <a:t>colloquio</a:t>
            </a:r>
            <a:r>
              <a:rPr lang="en-US" dirty="0" smtClean="0"/>
              <a:t> </a:t>
            </a:r>
            <a:r>
              <a:rPr lang="en-US" dirty="0" err="1" smtClean="0"/>
              <a:t>paritario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lingue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letterature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, la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Balcani</a:t>
            </a:r>
            <a:r>
              <a:rPr lang="en-US" dirty="0" smtClean="0"/>
              <a:t> in Europa.  </a:t>
            </a:r>
          </a:p>
          <a:p>
            <a:r>
              <a:rPr lang="en-US" dirty="0" err="1" smtClean="0"/>
              <a:t>Elizabeta</a:t>
            </a:r>
            <a:r>
              <a:rPr lang="en-US" dirty="0" smtClean="0"/>
              <a:t> </a:t>
            </a:r>
            <a:r>
              <a:rPr lang="en-US" dirty="0" err="1" smtClean="0"/>
              <a:t>Sheleva</a:t>
            </a:r>
            <a:r>
              <a:rPr lang="en-US" dirty="0" smtClean="0"/>
              <a:t>: “</a:t>
            </a:r>
            <a:r>
              <a:rPr lang="en-US" dirty="0" err="1" smtClean="0"/>
              <a:t>Grado</a:t>
            </a:r>
            <a:r>
              <a:rPr lang="en-US" dirty="0" smtClean="0"/>
              <a:t> zero </a:t>
            </a:r>
            <a:r>
              <a:rPr lang="en-US" dirty="0" err="1" smtClean="0"/>
              <a:t>dell’esilio</a:t>
            </a:r>
            <a:r>
              <a:rPr lang="en-US" dirty="0" smtClean="0"/>
              <a:t>”, </a:t>
            </a:r>
            <a:r>
              <a:rPr lang="en-US" dirty="0" err="1" smtClean="0"/>
              <a:t>saggio</a:t>
            </a:r>
            <a:r>
              <a:rPr lang="en-US" dirty="0" smtClean="0"/>
              <a:t> </a:t>
            </a:r>
            <a:r>
              <a:rPr lang="en-US" dirty="0" err="1" smtClean="0"/>
              <a:t>dedicato</a:t>
            </a:r>
            <a:r>
              <a:rPr lang="en-US" dirty="0" smtClean="0"/>
              <a:t> a Armando </a:t>
            </a:r>
            <a:r>
              <a:rPr lang="en-US" dirty="0" err="1" smtClean="0"/>
              <a:t>Gnisci</a:t>
            </a:r>
            <a:r>
              <a:rPr lang="en-US" dirty="0" smtClean="0"/>
              <a:t> (la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ribelle</a:t>
            </a:r>
            <a:r>
              <a:rPr lang="en-US" dirty="0" smtClean="0"/>
              <a:t> e </a:t>
            </a:r>
            <a:r>
              <a:rPr lang="en-US" dirty="0" err="1" smtClean="0"/>
              <a:t>marginalizzata</a:t>
            </a:r>
            <a:r>
              <a:rPr lang="en-US" dirty="0" smtClean="0"/>
              <a:t> di </a:t>
            </a:r>
            <a:r>
              <a:rPr lang="en-US" dirty="0" err="1" smtClean="0"/>
              <a:t>fronte</a:t>
            </a:r>
            <a:r>
              <a:rPr lang="en-US" dirty="0" smtClean="0"/>
              <a:t> al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accademico</a:t>
            </a:r>
            <a:r>
              <a:rPr lang="en-US" dirty="0" smtClean="0"/>
              <a:t> </a:t>
            </a:r>
            <a:r>
              <a:rPr lang="en-US" dirty="0" err="1" smtClean="0"/>
              <a:t>italiano</a:t>
            </a:r>
            <a:r>
              <a:rPr lang="en-US" dirty="0" smtClean="0"/>
              <a:t>, ma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famiglia</a:t>
            </a:r>
            <a:r>
              <a:rPr lang="en-US" dirty="0" smtClean="0"/>
              <a:t> </a:t>
            </a:r>
            <a:r>
              <a:rPr lang="en-US" dirty="0" err="1" smtClean="0"/>
              <a:t>d’origine</a:t>
            </a:r>
            <a:r>
              <a:rPr lang="en-US" dirty="0" smtClean="0"/>
              <a:t>, </a:t>
            </a:r>
            <a:r>
              <a:rPr lang="en-US" dirty="0" err="1" smtClean="0"/>
              <a:t>l’esilio</a:t>
            </a:r>
            <a:r>
              <a:rPr lang="en-US" dirty="0" smtClean="0"/>
              <a:t> </a:t>
            </a:r>
            <a:r>
              <a:rPr lang="en-US" dirty="0" err="1" smtClean="0"/>
              <a:t>interiore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rifiuto</a:t>
            </a:r>
            <a:r>
              <a:rPr lang="en-US" dirty="0" smtClean="0"/>
              <a:t> del </a:t>
            </a:r>
            <a:r>
              <a:rPr lang="en-US" dirty="0" err="1" smtClean="0"/>
              <a:t>mito</a:t>
            </a:r>
            <a:r>
              <a:rPr lang="en-US" dirty="0" smtClean="0"/>
              <a:t> </a:t>
            </a:r>
            <a:r>
              <a:rPr lang="en-US" dirty="0" err="1" smtClean="0"/>
              <a:t>patetico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origini</a:t>
            </a:r>
            <a:r>
              <a:rPr lang="en-US" dirty="0" smtClean="0"/>
              <a:t>, per </a:t>
            </a:r>
            <a:r>
              <a:rPr lang="en-US" dirty="0" err="1" smtClean="0"/>
              <a:t>progettare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futuro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…)</a:t>
            </a:r>
          </a:p>
          <a:p>
            <a:endParaRPr lang="en-US" dirty="0"/>
          </a:p>
        </p:txBody>
      </p:sp>
      <p:pic>
        <p:nvPicPr>
          <p:cNvPr id="5" name="Content Placeholder 4" descr="Компаративна книжевност - kupikniga.mk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327" y="1845734"/>
            <a:ext cx="1462399" cy="206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Kreol-Korica-Final.cd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328" y="4122821"/>
            <a:ext cx="1462398" cy="1957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Sud</a:t>
            </a:r>
            <a:r>
              <a:rPr lang="en-US" dirty="0" smtClean="0"/>
              <a:t> e le </a:t>
            </a:r>
            <a:r>
              <a:rPr lang="en-US" dirty="0" err="1" smtClean="0"/>
              <a:t>origini</a:t>
            </a:r>
            <a:r>
              <a:rPr lang="en-US" dirty="0" smtClean="0"/>
              <a:t> </a:t>
            </a:r>
            <a:r>
              <a:rPr lang="en-US" dirty="0" err="1" smtClean="0"/>
              <a:t>meridionali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: </a:t>
            </a:r>
            <a:r>
              <a:rPr lang="en-US" dirty="0" err="1" smtClean="0"/>
              <a:t>interpretare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“</a:t>
            </a:r>
            <a:r>
              <a:rPr lang="en-US" dirty="0" err="1" smtClean="0"/>
              <a:t>fatalismo</a:t>
            </a:r>
            <a:r>
              <a:rPr lang="en-US" dirty="0" smtClean="0"/>
              <a:t>” del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tramitre</a:t>
            </a:r>
            <a:r>
              <a:rPr lang="en-US" dirty="0" smtClean="0"/>
              <a:t> le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origini</a:t>
            </a:r>
            <a:r>
              <a:rPr lang="en-US" dirty="0" smtClean="0"/>
              <a:t>. </a:t>
            </a:r>
            <a:r>
              <a:rPr lang="en-US" dirty="0" err="1" smtClean="0"/>
              <a:t>Nell’articolo</a:t>
            </a:r>
            <a:r>
              <a:rPr lang="en-US" dirty="0" smtClean="0"/>
              <a:t>: “Quale idea di </a:t>
            </a:r>
            <a:r>
              <a:rPr lang="en-US" dirty="0" err="1" smtClean="0"/>
              <a:t>Sud</a:t>
            </a:r>
            <a:r>
              <a:rPr lang="en-US" dirty="0" smtClean="0"/>
              <a:t> e di </a:t>
            </a:r>
            <a:r>
              <a:rPr lang="en-US" dirty="0" err="1"/>
              <a:t>M</a:t>
            </a:r>
            <a:r>
              <a:rPr lang="en-US" dirty="0" err="1" smtClean="0"/>
              <a:t>editerraneo</a:t>
            </a:r>
            <a:r>
              <a:rPr lang="en-US" dirty="0" smtClean="0"/>
              <a:t> </a:t>
            </a:r>
            <a:r>
              <a:rPr lang="en-US" i="1" dirty="0" err="1" smtClean="0"/>
              <a:t>passa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culture </a:t>
            </a:r>
            <a:r>
              <a:rPr lang="en-US" dirty="0" err="1" smtClean="0"/>
              <a:t>europee</a:t>
            </a:r>
            <a:r>
              <a:rPr lang="en-US" dirty="0" smtClean="0"/>
              <a:t>?” (2008)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origini</a:t>
            </a:r>
            <a:r>
              <a:rPr lang="en-US" dirty="0" smtClean="0"/>
              <a:t> – un “</a:t>
            </a:r>
            <a:r>
              <a:rPr lang="en-US" dirty="0" err="1" smtClean="0"/>
              <a:t>punto</a:t>
            </a:r>
            <a:r>
              <a:rPr lang="en-US" dirty="0" smtClean="0"/>
              <a:t>” </a:t>
            </a:r>
            <a:r>
              <a:rPr lang="en-US" dirty="0" err="1" smtClean="0"/>
              <a:t>epistemico-esistenziale</a:t>
            </a:r>
            <a:r>
              <a:rPr lang="en-US" dirty="0" smtClean="0"/>
              <a:t>, segno </a:t>
            </a:r>
            <a:r>
              <a:rPr lang="en-US" dirty="0" err="1" smtClean="0"/>
              <a:t>marcato</a:t>
            </a:r>
            <a:r>
              <a:rPr lang="en-US" dirty="0" smtClean="0"/>
              <a:t> e </a:t>
            </a:r>
            <a:r>
              <a:rPr lang="en-US" dirty="0" err="1" smtClean="0"/>
              <a:t>identitario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Riflessioni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sue </a:t>
            </a:r>
            <a:r>
              <a:rPr lang="en-US" dirty="0" err="1" smtClean="0"/>
              <a:t>origini</a:t>
            </a:r>
            <a:r>
              <a:rPr lang="en-US" dirty="0" smtClean="0"/>
              <a:t> e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sue </a:t>
            </a:r>
            <a:r>
              <a:rPr lang="en-US" dirty="0" err="1" smtClean="0"/>
              <a:t>idee</a:t>
            </a:r>
            <a:r>
              <a:rPr lang="en-US" dirty="0" smtClean="0"/>
              <a:t>.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trauma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migrazione</a:t>
            </a:r>
            <a:r>
              <a:rPr lang="en-US" dirty="0" smtClean="0"/>
              <a:t>, </a:t>
            </a:r>
            <a:r>
              <a:rPr lang="en-US" dirty="0" err="1" smtClean="0"/>
              <a:t>partendo</a:t>
            </a:r>
            <a:r>
              <a:rPr lang="en-US" dirty="0" smtClean="0"/>
              <a:t> da </a:t>
            </a:r>
            <a:r>
              <a:rPr lang="en-US" dirty="0" err="1" smtClean="0"/>
              <a:t>sud-est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direzione</a:t>
            </a:r>
            <a:r>
              <a:rPr lang="en-US" dirty="0" smtClean="0"/>
              <a:t> </a:t>
            </a:r>
            <a:r>
              <a:rPr lang="en-US" dirty="0" err="1" smtClean="0"/>
              <a:t>nord-ovest</a:t>
            </a:r>
            <a:r>
              <a:rPr lang="en-US" dirty="0" smtClean="0"/>
              <a:t>. A Roma – </a:t>
            </a:r>
            <a:r>
              <a:rPr lang="en-US" dirty="0" err="1" smtClean="0"/>
              <a:t>citta</a:t>
            </a:r>
            <a:r>
              <a:rPr lang="en-US" dirty="0" smtClean="0"/>
              <a:t>’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opportunita</a:t>
            </a:r>
            <a:r>
              <a:rPr lang="en-US" dirty="0" smtClean="0"/>
              <a:t>’ ma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solitudine</a:t>
            </a:r>
            <a:r>
              <a:rPr lang="en-US" dirty="0" smtClean="0"/>
              <a:t>, </a:t>
            </a:r>
            <a:r>
              <a:rPr lang="en-US" dirty="0" err="1" smtClean="0"/>
              <a:t>dello</a:t>
            </a:r>
            <a:r>
              <a:rPr lang="en-US" dirty="0" smtClean="0"/>
              <a:t> “</a:t>
            </a:r>
            <a:r>
              <a:rPr lang="en-US" dirty="0" err="1" smtClean="0"/>
              <a:t>sfacelo</a:t>
            </a:r>
            <a:r>
              <a:rPr lang="en-US" dirty="0" smtClean="0"/>
              <a:t>” (Thomas Bernhard): “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citta</a:t>
            </a:r>
            <a:r>
              <a:rPr lang="en-US" dirty="0" smtClean="0"/>
              <a:t>’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sopporto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’, e dove vivo da </a:t>
            </a:r>
            <a:r>
              <a:rPr lang="en-US" dirty="0" err="1" smtClean="0"/>
              <a:t>esule</a:t>
            </a:r>
            <a:r>
              <a:rPr lang="en-US" dirty="0" smtClean="0"/>
              <a:t> e </a:t>
            </a:r>
            <a:r>
              <a:rPr lang="en-US" dirty="0" err="1" smtClean="0"/>
              <a:t>clandestino</a:t>
            </a:r>
            <a:r>
              <a:rPr lang="en-US" dirty="0" smtClean="0"/>
              <a:t>, non </a:t>
            </a:r>
            <a:r>
              <a:rPr lang="en-US" dirty="0" err="1" smtClean="0"/>
              <a:t>rifugiato</a:t>
            </a:r>
            <a:r>
              <a:rPr lang="en-US" dirty="0" smtClean="0"/>
              <a:t> ma </a:t>
            </a:r>
            <a:r>
              <a:rPr lang="en-US" dirty="0" err="1" smtClean="0"/>
              <a:t>sfacelato</a:t>
            </a:r>
            <a:r>
              <a:rPr lang="en-US" dirty="0" smtClean="0"/>
              <a:t> dal </a:t>
            </a:r>
            <a:r>
              <a:rPr lang="en-US" dirty="0" err="1" smtClean="0"/>
              <a:t>caos</a:t>
            </a:r>
            <a:r>
              <a:rPr lang="en-US" dirty="0" smtClean="0"/>
              <a:t> </a:t>
            </a:r>
            <a:r>
              <a:rPr lang="en-US" dirty="0" err="1" smtClean="0"/>
              <a:t>metropolitano</a:t>
            </a:r>
            <a:r>
              <a:rPr lang="en-US" dirty="0" smtClean="0"/>
              <a:t>,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oppressione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chiesa</a:t>
            </a:r>
            <a:r>
              <a:rPr lang="en-US" dirty="0" smtClean="0"/>
              <a:t> </a:t>
            </a:r>
            <a:r>
              <a:rPr lang="en-US" dirty="0" err="1" smtClean="0"/>
              <a:t>cattolica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l’origine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in </a:t>
            </a:r>
            <a:r>
              <a:rPr lang="en-US" dirty="0" err="1" smtClean="0"/>
              <a:t>lui</a:t>
            </a:r>
            <a:r>
              <a:rPr lang="en-US" dirty="0" smtClean="0"/>
              <a:t>  non </a:t>
            </a:r>
            <a:r>
              <a:rPr lang="en-US" dirty="0" err="1" smtClean="0"/>
              <a:t>appaiono</a:t>
            </a:r>
            <a:r>
              <a:rPr lang="en-US" dirty="0" smtClean="0"/>
              <a:t> in </a:t>
            </a:r>
            <a:r>
              <a:rPr lang="en-US" dirty="0" err="1" smtClean="0"/>
              <a:t>contrasto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capitale</a:t>
            </a:r>
            <a:r>
              <a:rPr lang="en-US" dirty="0" smtClean="0"/>
              <a:t>, come nostalgia e come </a:t>
            </a:r>
            <a:r>
              <a:rPr lang="en-US" dirty="0" err="1" smtClean="0"/>
              <a:t>conforto</a:t>
            </a:r>
            <a:r>
              <a:rPr lang="en-US" dirty="0" smtClean="0"/>
              <a:t>: “Io ho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mia</a:t>
            </a:r>
            <a:r>
              <a:rPr lang="en-US" dirty="0" smtClean="0"/>
              <a:t> </a:t>
            </a:r>
            <a:r>
              <a:rPr lang="en-US" dirty="0" err="1" smtClean="0"/>
              <a:t>origine</a:t>
            </a:r>
            <a:r>
              <a:rPr lang="en-US" dirty="0" smtClean="0"/>
              <a:t> fosse </a:t>
            </a:r>
            <a:r>
              <a:rPr lang="en-US" dirty="0" err="1" smtClean="0"/>
              <a:t>soffocata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di me, ho </a:t>
            </a:r>
            <a:r>
              <a:rPr lang="en-US" dirty="0" err="1" smtClean="0"/>
              <a:t>tolto</a:t>
            </a:r>
            <a:r>
              <a:rPr lang="en-US" dirty="0" smtClean="0"/>
              <a:t> </a:t>
            </a:r>
            <a:r>
              <a:rPr lang="en-US" dirty="0" err="1" smtClean="0"/>
              <a:t>all’anima</a:t>
            </a:r>
            <a:r>
              <a:rPr lang="en-US" dirty="0" smtClean="0"/>
              <a:t> </a:t>
            </a:r>
            <a:r>
              <a:rPr lang="en-US" dirty="0" err="1" smtClean="0"/>
              <a:t>dell’origine</a:t>
            </a:r>
            <a:r>
              <a:rPr lang="en-US" dirty="0" smtClean="0"/>
              <a:t> 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di </a:t>
            </a:r>
            <a:r>
              <a:rPr lang="en-US" dirty="0" err="1" smtClean="0"/>
              <a:t>farmi</a:t>
            </a:r>
            <a:r>
              <a:rPr lang="en-US" dirty="0" smtClean="0"/>
              <a:t> </a:t>
            </a:r>
            <a:r>
              <a:rPr lang="en-US" dirty="0" err="1" smtClean="0"/>
              <a:t>tornare</a:t>
            </a:r>
            <a:r>
              <a:rPr lang="en-US" dirty="0" smtClean="0"/>
              <a:t>, ho </a:t>
            </a:r>
            <a:r>
              <a:rPr lang="en-US" dirty="0" err="1" smtClean="0"/>
              <a:t>strozzato</a:t>
            </a:r>
            <a:r>
              <a:rPr lang="en-US" dirty="0" smtClean="0"/>
              <a:t> in </a:t>
            </a:r>
            <a:r>
              <a:rPr lang="en-US" dirty="0" err="1" smtClean="0"/>
              <a:t>gola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canto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sirena</a:t>
            </a:r>
            <a:r>
              <a:rPr lang="en-US" dirty="0" smtClean="0"/>
              <a:t>”. 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cruciale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significato</a:t>
            </a:r>
            <a:r>
              <a:rPr lang="en-US" dirty="0" smtClean="0"/>
              <a:t> </a:t>
            </a:r>
            <a:r>
              <a:rPr lang="en-US" dirty="0" err="1"/>
              <a:t>simbolico</a:t>
            </a:r>
            <a:r>
              <a:rPr lang="en-US" dirty="0"/>
              <a:t> </a:t>
            </a:r>
            <a:r>
              <a:rPr lang="en-US" dirty="0" err="1" smtClean="0"/>
              <a:t>dell’anno</a:t>
            </a:r>
            <a:r>
              <a:rPr lang="en-US" dirty="0" smtClean="0"/>
              <a:t> 1968:  un trauma </a:t>
            </a:r>
            <a:r>
              <a:rPr lang="en-US" dirty="0" err="1" smtClean="0"/>
              <a:t>famigliare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rinascere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l’esperienza</a:t>
            </a:r>
            <a:r>
              <a:rPr lang="en-US" dirty="0" smtClean="0"/>
              <a:t> </a:t>
            </a:r>
            <a:r>
              <a:rPr lang="en-US" dirty="0" err="1" smtClean="0"/>
              <a:t>universitaria</a:t>
            </a:r>
            <a:r>
              <a:rPr lang="en-US" dirty="0" smtClean="0"/>
              <a:t> del 68. 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0052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Le </a:t>
            </a:r>
            <a:r>
              <a:rPr lang="en-US" sz="3600" dirty="0" err="1"/>
              <a:t>nuove</a:t>
            </a:r>
            <a:r>
              <a:rPr lang="en-US" sz="3600" dirty="0"/>
              <a:t> </a:t>
            </a:r>
            <a:r>
              <a:rPr lang="en-US" sz="3600" dirty="0" err="1"/>
              <a:t>idee</a:t>
            </a:r>
            <a:r>
              <a:rPr lang="en-US" sz="3600" dirty="0"/>
              <a:t> </a:t>
            </a:r>
            <a:r>
              <a:rPr lang="en-US" sz="3600" dirty="0" err="1"/>
              <a:t>sul</a:t>
            </a:r>
            <a:r>
              <a:rPr lang="en-US" sz="3600" dirty="0"/>
              <a:t> </a:t>
            </a:r>
            <a:r>
              <a:rPr lang="en-US" sz="3600" dirty="0" err="1"/>
              <a:t>nuovo</a:t>
            </a:r>
            <a:r>
              <a:rPr lang="en-US" sz="3600" dirty="0"/>
              <a:t> </a:t>
            </a:r>
            <a:r>
              <a:rPr lang="en-US" sz="3600" dirty="0" err="1"/>
              <a:t>Sud</a:t>
            </a:r>
            <a:endParaRPr lang="mk-M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“Ma non ho </a:t>
            </a:r>
            <a:r>
              <a:rPr lang="en-US" dirty="0" err="1" smtClean="0"/>
              <a:t>sepolto</a:t>
            </a:r>
            <a:r>
              <a:rPr lang="en-US" dirty="0" smtClean="0"/>
              <a:t> </a:t>
            </a:r>
            <a:r>
              <a:rPr lang="en-US" dirty="0" err="1" smtClean="0"/>
              <a:t>l’origine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di me, </a:t>
            </a:r>
            <a:r>
              <a:rPr lang="en-US" dirty="0" err="1" smtClean="0"/>
              <a:t>rimuovendola</a:t>
            </a:r>
            <a:r>
              <a:rPr lang="en-US" dirty="0" smtClean="0"/>
              <a:t>, </a:t>
            </a:r>
            <a:r>
              <a:rPr lang="en-US" dirty="0" err="1" smtClean="0"/>
              <a:t>l’ho</a:t>
            </a:r>
            <a:r>
              <a:rPr lang="en-US" dirty="0" smtClean="0"/>
              <a:t> solo ‘</a:t>
            </a:r>
            <a:r>
              <a:rPr lang="en-US" dirty="0" err="1" smtClean="0"/>
              <a:t>canibalizzata</a:t>
            </a:r>
            <a:r>
              <a:rPr lang="en-US" dirty="0" smtClean="0"/>
              <a:t>’, come </a:t>
            </a:r>
            <a:r>
              <a:rPr lang="en-US" dirty="0" err="1" smtClean="0"/>
              <a:t>direbbero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scrittori</a:t>
            </a:r>
            <a:r>
              <a:rPr lang="en-US" dirty="0" smtClean="0"/>
              <a:t> </a:t>
            </a:r>
            <a:r>
              <a:rPr lang="en-US" dirty="0" err="1" smtClean="0"/>
              <a:t>latinoamericani</a:t>
            </a:r>
            <a:r>
              <a:rPr lang="en-US" dirty="0" smtClean="0"/>
              <a:t> e </a:t>
            </a:r>
            <a:r>
              <a:rPr lang="en-US" dirty="0" err="1" smtClean="0"/>
              <a:t>caraibici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dissidio</a:t>
            </a:r>
            <a:r>
              <a:rPr lang="en-US" dirty="0" smtClean="0"/>
              <a:t> verso </a:t>
            </a:r>
            <a:r>
              <a:rPr lang="en-US" dirty="0" err="1" smtClean="0"/>
              <a:t>l’origine</a:t>
            </a:r>
            <a:r>
              <a:rPr lang="en-US" dirty="0" smtClean="0"/>
              <a:t> ha </a:t>
            </a:r>
            <a:r>
              <a:rPr lang="en-US" dirty="0" err="1" smtClean="0"/>
              <a:t>permesso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“</a:t>
            </a:r>
            <a:r>
              <a:rPr lang="en-US" dirty="0" err="1" smtClean="0"/>
              <a:t>trasformazione</a:t>
            </a:r>
            <a:r>
              <a:rPr lang="en-US" dirty="0" smtClean="0"/>
              <a:t>”, </a:t>
            </a:r>
            <a:r>
              <a:rPr lang="en-US" dirty="0" err="1" smtClean="0"/>
              <a:t>umana</a:t>
            </a:r>
            <a:r>
              <a:rPr lang="en-US" dirty="0" smtClean="0"/>
              <a:t> e </a:t>
            </a:r>
            <a:r>
              <a:rPr lang="en-US" dirty="0" err="1" smtClean="0"/>
              <a:t>professionale</a:t>
            </a:r>
            <a:r>
              <a:rPr lang="en-US" dirty="0" smtClean="0"/>
              <a:t>, </a:t>
            </a:r>
            <a:r>
              <a:rPr lang="en-US" dirty="0" err="1" smtClean="0"/>
              <a:t>diventando</a:t>
            </a:r>
            <a:r>
              <a:rPr lang="en-US" dirty="0" smtClean="0"/>
              <a:t> col tempo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del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conflitto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 </a:t>
            </a:r>
            <a:r>
              <a:rPr lang="en-US" dirty="0" err="1" smtClean="0"/>
              <a:t>l’ingiustizia</a:t>
            </a:r>
            <a:r>
              <a:rPr lang="en-US" dirty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governa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Cosi</a:t>
            </a:r>
            <a:r>
              <a:rPr lang="en-US" dirty="0" smtClean="0"/>
              <a:t>’ </a:t>
            </a:r>
            <a:r>
              <a:rPr lang="en-US" dirty="0" err="1" smtClean="0"/>
              <a:t>il</a:t>
            </a:r>
            <a:r>
              <a:rPr lang="en-US" dirty="0" smtClean="0"/>
              <a:t> “</a:t>
            </a:r>
            <a:r>
              <a:rPr lang="en-US" dirty="0" err="1" smtClean="0"/>
              <a:t>suo</a:t>
            </a:r>
            <a:r>
              <a:rPr lang="en-US" dirty="0" smtClean="0"/>
              <a:t>”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sara</a:t>
            </a:r>
            <a:r>
              <a:rPr lang="en-US" dirty="0" smtClean="0"/>
              <a:t>’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r>
              <a:rPr lang="en-US" dirty="0" smtClean="0"/>
              <a:t>,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</a:t>
            </a:r>
            <a:r>
              <a:rPr lang="en-US" dirty="0" err="1" smtClean="0"/>
              <a:t>morti</a:t>
            </a:r>
            <a:r>
              <a:rPr lang="en-US" dirty="0" smtClean="0"/>
              <a:t> 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sogni</a:t>
            </a:r>
            <a:r>
              <a:rPr lang="en-US" dirty="0" smtClean="0"/>
              <a:t> (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egli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sue </a:t>
            </a:r>
            <a:r>
              <a:rPr lang="en-US" dirty="0" err="1" smtClean="0"/>
              <a:t>vene</a:t>
            </a:r>
            <a:r>
              <a:rPr lang="en-US" dirty="0" smtClean="0"/>
              <a:t>)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per </a:t>
            </a:r>
            <a:r>
              <a:rPr lang="en-US" dirty="0" err="1" smtClean="0"/>
              <a:t>entrare</a:t>
            </a:r>
            <a:r>
              <a:rPr lang="en-US" dirty="0" smtClean="0"/>
              <a:t> </a:t>
            </a:r>
            <a:r>
              <a:rPr lang="en-US" dirty="0" err="1" smtClean="0"/>
              <a:t>nell’amicizia</a:t>
            </a:r>
            <a:r>
              <a:rPr lang="en-US" dirty="0" smtClean="0"/>
              <a:t> di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r>
              <a:rPr lang="en-US" dirty="0" smtClean="0"/>
              <a:t>. Come </a:t>
            </a:r>
            <a:r>
              <a:rPr lang="en-US" dirty="0" err="1" smtClean="0"/>
              <a:t>cittadino-ribelle</a:t>
            </a:r>
            <a:r>
              <a:rPr lang="en-US" dirty="0" smtClean="0"/>
              <a:t> di un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e’ </a:t>
            </a:r>
            <a:r>
              <a:rPr lang="en-US" dirty="0" err="1" smtClean="0"/>
              <a:t>piu</a:t>
            </a:r>
            <a:r>
              <a:rPr lang="en-US" dirty="0" smtClean="0"/>
              <a:t>’ un </a:t>
            </a:r>
            <a:r>
              <a:rPr lang="en-US" dirty="0" err="1" smtClean="0"/>
              <a:t>punto</a:t>
            </a:r>
            <a:r>
              <a:rPr lang="en-US" dirty="0" smtClean="0"/>
              <a:t>, ma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i="1" dirty="0" err="1" smtClean="0"/>
              <a:t>scia</a:t>
            </a:r>
            <a:r>
              <a:rPr lang="en-US" i="1" dirty="0" smtClean="0"/>
              <a:t> di </a:t>
            </a:r>
            <a:r>
              <a:rPr lang="en-US" i="1" dirty="0" err="1" smtClean="0"/>
              <a:t>trascendenza</a:t>
            </a:r>
            <a:r>
              <a:rPr lang="en-US" dirty="0" smtClean="0"/>
              <a:t>, secondo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stimolante</a:t>
            </a:r>
            <a:r>
              <a:rPr lang="en-US" dirty="0" smtClean="0"/>
              <a:t> </a:t>
            </a:r>
            <a:r>
              <a:rPr lang="en-US" dirty="0" err="1" smtClean="0"/>
              <a:t>immagine</a:t>
            </a:r>
            <a:r>
              <a:rPr lang="en-US" dirty="0" smtClean="0"/>
              <a:t> </a:t>
            </a:r>
            <a:r>
              <a:rPr lang="en-US" dirty="0" err="1" smtClean="0"/>
              <a:t>cubana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Dall’intimo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al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. </a:t>
            </a:r>
            <a:r>
              <a:rPr lang="en-US" dirty="0" err="1" smtClean="0"/>
              <a:t>Moltiplicare</a:t>
            </a:r>
            <a:r>
              <a:rPr lang="en-US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Sud</a:t>
            </a:r>
            <a:r>
              <a:rPr lang="en-US" i="1" dirty="0" smtClean="0"/>
              <a:t> </a:t>
            </a:r>
            <a:r>
              <a:rPr lang="en-US" i="1" dirty="0" err="1" smtClean="0"/>
              <a:t>nei</a:t>
            </a:r>
            <a:r>
              <a:rPr lang="en-US" i="1" dirty="0" smtClean="0"/>
              <a:t> </a:t>
            </a:r>
            <a:r>
              <a:rPr lang="en-US" i="1" dirty="0" err="1" smtClean="0"/>
              <a:t>Sud</a:t>
            </a:r>
            <a:r>
              <a:rPr lang="en-US" i="1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mondo</a:t>
            </a:r>
            <a:r>
              <a:rPr lang="en-US" dirty="0" smtClean="0"/>
              <a:t>; un “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” (</a:t>
            </a:r>
            <a:r>
              <a:rPr lang="en-US" dirty="0" err="1" smtClean="0"/>
              <a:t>che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volta</a:t>
            </a:r>
            <a:r>
              <a:rPr lang="en-US" dirty="0" smtClean="0"/>
              <a:t> ha </a:t>
            </a:r>
            <a:r>
              <a:rPr lang="en-US" dirty="0" err="1" smtClean="0"/>
              <a:t>saputo</a:t>
            </a:r>
            <a:r>
              <a:rPr lang="en-US" dirty="0" smtClean="0"/>
              <a:t> </a:t>
            </a:r>
            <a:r>
              <a:rPr lang="en-US" dirty="0" err="1" smtClean="0"/>
              <a:t>ospitare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sognatori</a:t>
            </a:r>
            <a:r>
              <a:rPr lang="en-US" dirty="0" smtClean="0"/>
              <a:t> </a:t>
            </a:r>
            <a:r>
              <a:rPr lang="en-US" dirty="0" err="1" smtClean="0"/>
              <a:t>meridionali</a:t>
            </a:r>
            <a:r>
              <a:rPr lang="en-US" dirty="0" smtClean="0"/>
              <a:t>) 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r>
              <a:rPr lang="en-US" dirty="0" smtClean="0"/>
              <a:t> </a:t>
            </a:r>
            <a:r>
              <a:rPr lang="en-US" dirty="0" err="1" smtClean="0"/>
              <a:t>arriva</a:t>
            </a:r>
            <a:r>
              <a:rPr lang="en-US" dirty="0" smtClean="0"/>
              <a:t> a </a:t>
            </a:r>
            <a:r>
              <a:rPr lang="en-US" dirty="0" err="1" smtClean="0"/>
              <a:t>proporre</a:t>
            </a:r>
            <a:r>
              <a:rPr lang="en-US" dirty="0" smtClean="0"/>
              <a:t> la </a:t>
            </a:r>
            <a:r>
              <a:rPr lang="en-US" dirty="0" err="1" smtClean="0"/>
              <a:t>nuova</a:t>
            </a:r>
            <a:r>
              <a:rPr lang="en-US" dirty="0" smtClean="0"/>
              <a:t> “</a:t>
            </a:r>
            <a:r>
              <a:rPr lang="en-US" dirty="0" err="1" smtClean="0"/>
              <a:t>poetica</a:t>
            </a:r>
            <a:r>
              <a:rPr lang="en-US" dirty="0" smtClean="0"/>
              <a:t> del </a:t>
            </a:r>
            <a:r>
              <a:rPr lang="en-US" dirty="0" err="1" smtClean="0"/>
              <a:t>Sud</a:t>
            </a:r>
            <a:r>
              <a:rPr lang="en-US" dirty="0" smtClean="0"/>
              <a:t>” =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/>
              <a:t>attiva</a:t>
            </a:r>
            <a:r>
              <a:rPr lang="en-US" dirty="0"/>
              <a:t> </a:t>
            </a:r>
            <a:r>
              <a:rPr lang="en-US" dirty="0" err="1"/>
              <a:t>resistenza</a:t>
            </a:r>
            <a:r>
              <a:rPr lang="en-US" dirty="0"/>
              <a:t> </a:t>
            </a:r>
            <a:r>
              <a:rPr lang="en-US" dirty="0" err="1" smtClean="0"/>
              <a:t>meridionale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1770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Poetiche</a:t>
            </a:r>
            <a:r>
              <a:rPr lang="en-US" dirty="0" smtClean="0"/>
              <a:t> </a:t>
            </a:r>
            <a:r>
              <a:rPr lang="en-US" dirty="0" err="1" smtClean="0"/>
              <a:t>viaggianti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en-US" i="1" dirty="0" smtClean="0"/>
              <a:t>Travelling theory, </a:t>
            </a:r>
            <a:r>
              <a:rPr lang="en-US" dirty="0" smtClean="0"/>
              <a:t>secondo </a:t>
            </a:r>
            <a:r>
              <a:rPr lang="en-US" dirty="0" err="1" smtClean="0"/>
              <a:t>E.Said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Global South (</a:t>
            </a:r>
            <a:r>
              <a:rPr lang="en-US" dirty="0" err="1"/>
              <a:t>R.Dainotto</a:t>
            </a:r>
            <a:r>
              <a:rPr lang="en-US" dirty="0"/>
              <a:t> </a:t>
            </a:r>
            <a:r>
              <a:rPr lang="en-US" dirty="0" smtClean="0"/>
              <a:t>):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scia</a:t>
            </a:r>
            <a:r>
              <a:rPr lang="en-US" dirty="0"/>
              <a:t> di Gramsci, </a:t>
            </a:r>
            <a:r>
              <a:rPr lang="en-US" dirty="0" err="1"/>
              <a:t>tramite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postcoloniale</a:t>
            </a:r>
            <a:r>
              <a:rPr lang="en-US" dirty="0"/>
              <a:t> e </a:t>
            </a:r>
            <a:r>
              <a:rPr lang="en-US" dirty="0" err="1" smtClean="0"/>
              <a:t>Z.Bauman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Interesse</a:t>
            </a:r>
            <a:r>
              <a:rPr lang="en-US" dirty="0" smtClean="0"/>
              <a:t> per le zone </a:t>
            </a:r>
            <a:r>
              <a:rPr lang="en-US" dirty="0" err="1" smtClean="0"/>
              <a:t>periferiche</a:t>
            </a:r>
            <a:r>
              <a:rPr lang="en-US" dirty="0" smtClean="0"/>
              <a:t>, </a:t>
            </a:r>
            <a:r>
              <a:rPr lang="en-US" dirty="0" err="1" smtClean="0"/>
              <a:t>fuori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centri</a:t>
            </a:r>
            <a:r>
              <a:rPr lang="en-US" dirty="0" smtClean="0"/>
              <a:t> di </a:t>
            </a:r>
            <a:r>
              <a:rPr lang="en-US" dirty="0" err="1" smtClean="0"/>
              <a:t>potere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Viaggiando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tempo e </a:t>
            </a:r>
            <a:r>
              <a:rPr lang="en-US" dirty="0" err="1" smtClean="0"/>
              <a:t>nello</a:t>
            </a:r>
            <a:r>
              <a:rPr lang="en-US" dirty="0" smtClean="0"/>
              <a:t> </a:t>
            </a:r>
            <a:r>
              <a:rPr lang="en-US" dirty="0" err="1" smtClean="0"/>
              <a:t>spazio</a:t>
            </a:r>
            <a:r>
              <a:rPr lang="en-US" dirty="0" smtClean="0"/>
              <a:t> ,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condizioni</a:t>
            </a:r>
            <a:r>
              <a:rPr lang="en-US" dirty="0" smtClean="0"/>
              <a:t> </a:t>
            </a:r>
            <a:r>
              <a:rPr lang="en-US" dirty="0" err="1" smtClean="0"/>
              <a:t>storiche</a:t>
            </a:r>
            <a:r>
              <a:rPr lang="en-US" dirty="0" smtClean="0"/>
              <a:t>, </a:t>
            </a:r>
            <a:r>
              <a:rPr lang="en-US" dirty="0" err="1" smtClean="0"/>
              <a:t>geografiche</a:t>
            </a:r>
            <a:r>
              <a:rPr lang="en-US" dirty="0" smtClean="0"/>
              <a:t> e </a:t>
            </a:r>
            <a:r>
              <a:rPr lang="en-US" dirty="0" err="1" smtClean="0"/>
              <a:t>culturali</a:t>
            </a:r>
            <a:r>
              <a:rPr lang="en-US" dirty="0" smtClean="0"/>
              <a:t>, le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modificarsi</a:t>
            </a:r>
            <a:r>
              <a:rPr lang="en-US" dirty="0" smtClean="0"/>
              <a:t> e </a:t>
            </a:r>
            <a:r>
              <a:rPr lang="en-US" dirty="0" err="1" smtClean="0"/>
              <a:t>ibridizzarsi</a:t>
            </a:r>
            <a:r>
              <a:rPr lang="en-US" dirty="0" smtClean="0"/>
              <a:t>, </a:t>
            </a:r>
            <a:r>
              <a:rPr lang="en-US" dirty="0" err="1" smtClean="0"/>
              <a:t>fino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nascita</a:t>
            </a:r>
            <a:r>
              <a:rPr lang="en-US" dirty="0" smtClean="0"/>
              <a:t> di </a:t>
            </a:r>
            <a:r>
              <a:rPr lang="en-US" dirty="0" err="1" smtClean="0"/>
              <a:t>certi</a:t>
            </a:r>
            <a:r>
              <a:rPr lang="en-US" dirty="0" smtClean="0"/>
              <a:t> </a:t>
            </a: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imprevedibili</a:t>
            </a:r>
            <a:r>
              <a:rPr lang="en-US" dirty="0" smtClean="0"/>
              <a:t> e </a:t>
            </a:r>
            <a:r>
              <a:rPr lang="en-US" dirty="0" err="1" smtClean="0"/>
              <a:t>innovativi</a:t>
            </a:r>
            <a:r>
              <a:rPr lang="en-US" dirty="0" smtClean="0"/>
              <a:t>, </a:t>
            </a:r>
            <a:r>
              <a:rPr lang="en-US" dirty="0" err="1" smtClean="0"/>
              <a:t>trovando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freschezze</a:t>
            </a:r>
            <a:r>
              <a:rPr lang="en-US" dirty="0" smtClean="0"/>
              <a:t> </a:t>
            </a:r>
            <a:r>
              <a:rPr lang="en-US" dirty="0" err="1" smtClean="0"/>
              <a:t>intellettuali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specie di co-</a:t>
            </a:r>
            <a:r>
              <a:rPr lang="en-US" dirty="0" err="1" smtClean="0"/>
              <a:t>educazione</a:t>
            </a:r>
            <a:r>
              <a:rPr lang="en-US" dirty="0" smtClean="0"/>
              <a:t>, da </a:t>
            </a:r>
            <a:r>
              <a:rPr lang="en-US" dirty="0" err="1" smtClean="0"/>
              <a:t>entrare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curricula. </a:t>
            </a:r>
          </a:p>
          <a:p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essenziale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didattica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nell’ambito</a:t>
            </a:r>
            <a:r>
              <a:rPr lang="en-US" dirty="0" smtClean="0"/>
              <a:t> </a:t>
            </a:r>
            <a:r>
              <a:rPr lang="en-US" dirty="0" err="1" smtClean="0"/>
              <a:t>dell’insegnamento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lingua,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letteratura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1248</TotalTime>
  <Words>1596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XXV Congresso dell’AIPI, Palermo, 27-29 ottobre 2022   La poetica meridionale e  transculturale di Armando Gnisci </vt:lpstr>
      <vt:lpstr>Gnisci e la sua po-etica</vt:lpstr>
      <vt:lpstr>Il manifesto della transculturazione</vt:lpstr>
      <vt:lpstr>Gnisci e Cuba</vt:lpstr>
      <vt:lpstr>Gnisci e la Slovacchia</vt:lpstr>
      <vt:lpstr>Gnisci e la Macedonia del Nord </vt:lpstr>
      <vt:lpstr>Il Sud e le origini meridionali</vt:lpstr>
      <vt:lpstr>Le nuove idee sul nuovo Sud</vt:lpstr>
      <vt:lpstr>Poetiche viaggianti 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poetiche transculturali di Armando Gnisci</dc:title>
  <dc:creator>User</dc:creator>
  <cp:lastModifiedBy>Anastasija Gjurcinova</cp:lastModifiedBy>
  <cp:revision>77</cp:revision>
  <dcterms:created xsi:type="dcterms:W3CDTF">2021-06-27T23:06:36Z</dcterms:created>
  <dcterms:modified xsi:type="dcterms:W3CDTF">2022-11-09T09:33:01Z</dcterms:modified>
</cp:coreProperties>
</file>