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8" r:id="rId2"/>
  </p:sldMasterIdLst>
  <p:notesMasterIdLst>
    <p:notesMasterId r:id="rId14"/>
  </p:notesMasterIdLst>
  <p:handoutMasterIdLst>
    <p:handoutMasterId r:id="rId15"/>
  </p:handoutMasterIdLst>
  <p:sldIdLst>
    <p:sldId id="256" r:id="rId3"/>
    <p:sldId id="266" r:id="rId4"/>
    <p:sldId id="265" r:id="rId5"/>
    <p:sldId id="258" r:id="rId6"/>
    <p:sldId id="261" r:id="rId7"/>
    <p:sldId id="260" r:id="rId8"/>
    <p:sldId id="262" r:id="rId9"/>
    <p:sldId id="269" r:id="rId10"/>
    <p:sldId id="272" r:id="rId11"/>
    <p:sldId id="271"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E5C"/>
    <a:srgbClr val="004F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7"/>
    <p:restoredTop sz="84162" autoAdjust="0"/>
  </p:normalViewPr>
  <p:slideViewPr>
    <p:cSldViewPr snapToGrid="0" snapToObjects="1">
      <p:cViewPr varScale="1">
        <p:scale>
          <a:sx n="61" d="100"/>
          <a:sy n="61" d="100"/>
        </p:scale>
        <p:origin x="1134" y="66"/>
      </p:cViewPr>
      <p:guideLst/>
    </p:cSldViewPr>
  </p:slideViewPr>
  <p:notesTextViewPr>
    <p:cViewPr>
      <p:scale>
        <a:sx n="1" d="1"/>
        <a:sy n="1" d="1"/>
      </p:scale>
      <p:origin x="0" y="0"/>
    </p:cViewPr>
  </p:notesTextViewPr>
  <p:notesViewPr>
    <p:cSldViewPr snapToGrid="0" snapToObjects="1">
      <p:cViewPr varScale="1">
        <p:scale>
          <a:sx n="109" d="100"/>
          <a:sy n="109" d="100"/>
        </p:scale>
        <p:origin x="276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E996CD-B97D-7D44-B901-9D0DFC2123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A864BA2-40D3-E843-81BA-A52FEFC6BC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6E47F4-B8AC-0044-94DC-58E66C3ECF6D}" type="datetimeFigureOut">
              <a:rPr lang="en-GB" smtClean="0"/>
              <a:t>02/10/2020</a:t>
            </a:fld>
            <a:endParaRPr lang="en-GB"/>
          </a:p>
        </p:txBody>
      </p:sp>
      <p:sp>
        <p:nvSpPr>
          <p:cNvPr id="4" name="Footer Placeholder 3">
            <a:extLst>
              <a:ext uri="{FF2B5EF4-FFF2-40B4-BE49-F238E27FC236}">
                <a16:creationId xmlns:a16="http://schemas.microsoft.com/office/drawing/2014/main" id="{201E9BF0-4B9D-3B4E-812B-D1091571580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D359C325-2EA5-A144-BFC3-368DC58D7C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78F25B4-E8E7-2141-BE47-86B938E20A85}" type="slidenum">
              <a:rPr lang="en-GB" smtClean="0"/>
              <a:t>‹#›</a:t>
            </a:fld>
            <a:endParaRPr lang="en-GB"/>
          </a:p>
        </p:txBody>
      </p:sp>
    </p:spTree>
    <p:extLst>
      <p:ext uri="{BB962C8B-B14F-4D97-AF65-F5344CB8AC3E}">
        <p14:creationId xmlns:p14="http://schemas.microsoft.com/office/powerpoint/2010/main" val="107506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702444-F63B-4A5B-A432-73F75BD8F665}" type="datetimeFigureOut">
              <a:rPr lang="mk-MK" smtClean="0"/>
              <a:t>02.10.2020</a:t>
            </a:fld>
            <a:endParaRPr lang="mk-M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2ECEAC-39EE-4B6C-AD53-A79C6EE2B3B2}" type="slidenum">
              <a:rPr lang="mk-MK" smtClean="0"/>
              <a:t>‹#›</a:t>
            </a:fld>
            <a:endParaRPr lang="mk-MK"/>
          </a:p>
        </p:txBody>
      </p:sp>
    </p:spTree>
    <p:extLst>
      <p:ext uri="{BB962C8B-B14F-4D97-AF65-F5344CB8AC3E}">
        <p14:creationId xmlns:p14="http://schemas.microsoft.com/office/powerpoint/2010/main" val="1776325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dirty="0"/>
          </a:p>
        </p:txBody>
      </p:sp>
      <p:sp>
        <p:nvSpPr>
          <p:cNvPr id="4" name="Slide Number Placeholder 3"/>
          <p:cNvSpPr>
            <a:spLocks noGrp="1"/>
          </p:cNvSpPr>
          <p:nvPr>
            <p:ph type="sldNum" sz="quarter" idx="5"/>
          </p:nvPr>
        </p:nvSpPr>
        <p:spPr/>
        <p:txBody>
          <a:bodyPr/>
          <a:lstStyle/>
          <a:p>
            <a:fld id="{C02ECEAC-39EE-4B6C-AD53-A79C6EE2B3B2}" type="slidenum">
              <a:rPr lang="mk-MK" smtClean="0"/>
              <a:t>8</a:t>
            </a:fld>
            <a:endParaRPr lang="mk-MK"/>
          </a:p>
        </p:txBody>
      </p:sp>
    </p:spTree>
    <p:extLst>
      <p:ext uri="{BB962C8B-B14F-4D97-AF65-F5344CB8AC3E}">
        <p14:creationId xmlns:p14="http://schemas.microsoft.com/office/powerpoint/2010/main" val="29637686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E9581B-0575-4A4F-A12C-7342C6E30B74}"/>
              </a:ext>
            </a:extLst>
          </p:cNvPr>
          <p:cNvSpPr/>
          <p:nvPr userDrawn="1"/>
        </p:nvSpPr>
        <p:spPr>
          <a:xfrm>
            <a:off x="0" y="0"/>
            <a:ext cx="12192000" cy="6858000"/>
          </a:xfrm>
          <a:prstGeom prst="rect">
            <a:avLst/>
          </a:prstGeom>
          <a:solidFill>
            <a:srgbClr val="00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52BF55D-74B1-3D4E-8517-62BBBCFA9403}"/>
              </a:ext>
            </a:extLst>
          </p:cNvPr>
          <p:cNvSpPr>
            <a:spLocks noGrp="1"/>
          </p:cNvSpPr>
          <p:nvPr>
            <p:ph type="ctrTitle"/>
          </p:nvPr>
        </p:nvSpPr>
        <p:spPr>
          <a:xfrm>
            <a:off x="4315348" y="2893322"/>
            <a:ext cx="7339842" cy="668743"/>
          </a:xfrm>
          <a:prstGeom prst="rect">
            <a:avLst/>
          </a:prstGeom>
        </p:spPr>
        <p:txBody>
          <a:bodyPr anchor="b">
            <a:normAutofit/>
          </a:bodyPr>
          <a:lstStyle>
            <a:lvl1pPr algn="l">
              <a:defRPr sz="280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1E882AC2-65E5-EB4E-B527-8890C0F44984}"/>
              </a:ext>
            </a:extLst>
          </p:cNvPr>
          <p:cNvSpPr>
            <a:spLocks noGrp="1"/>
          </p:cNvSpPr>
          <p:nvPr>
            <p:ph type="subTitle" idx="1"/>
          </p:nvPr>
        </p:nvSpPr>
        <p:spPr>
          <a:xfrm>
            <a:off x="4315348" y="3633825"/>
            <a:ext cx="7339842" cy="642952"/>
          </a:xfrm>
          <a:prstGeom prst="rect">
            <a:avLst/>
          </a:prstGeom>
        </p:spPr>
        <p:txBody>
          <a:bodyPr>
            <a:normAutofit/>
          </a:bodyPr>
          <a:lstStyle>
            <a:lvl1pPr marL="0" indent="0" algn="l">
              <a:buNone/>
              <a:defRPr sz="1800" b="0" spc="1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5" name="Picture 4" descr="A close up of a sign&#10;&#10;Description automatically generated">
            <a:extLst>
              <a:ext uri="{FF2B5EF4-FFF2-40B4-BE49-F238E27FC236}">
                <a16:creationId xmlns:a16="http://schemas.microsoft.com/office/drawing/2014/main" id="{F62A2ADE-E3A9-EB4C-957E-50C75A3DF3D7}"/>
              </a:ext>
            </a:extLst>
          </p:cNvPr>
          <p:cNvPicPr>
            <a:picLocks noChangeAspect="1"/>
          </p:cNvPicPr>
          <p:nvPr userDrawn="1"/>
        </p:nvPicPr>
        <p:blipFill>
          <a:blip r:embed="rId2"/>
          <a:stretch>
            <a:fillRect/>
          </a:stretch>
        </p:blipFill>
        <p:spPr>
          <a:xfrm>
            <a:off x="378538" y="369000"/>
            <a:ext cx="3400000" cy="6120000"/>
          </a:xfrm>
          <a:prstGeom prst="rect">
            <a:avLst/>
          </a:prstGeom>
        </p:spPr>
      </p:pic>
    </p:spTree>
    <p:extLst>
      <p:ext uri="{BB962C8B-B14F-4D97-AF65-F5344CB8AC3E}">
        <p14:creationId xmlns:p14="http://schemas.microsoft.com/office/powerpoint/2010/main" val="41996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bg1"/>
        </a:solidFill>
        <a:effectLst/>
      </p:bgPr>
    </p:bg>
    <p:spTree>
      <p:nvGrpSpPr>
        <p:cNvPr id="1" name=""/>
        <p:cNvGrpSpPr/>
        <p:nvPr/>
      </p:nvGrpSpPr>
      <p:grpSpPr>
        <a:xfrm>
          <a:off x="0" y="0"/>
          <a:ext cx="0" cy="0"/>
          <a:chOff x="0" y="0"/>
          <a:chExt cx="0" cy="0"/>
        </a:xfrm>
      </p:grpSpPr>
      <p:pic>
        <p:nvPicPr>
          <p:cNvPr id="2" name="Picture 1" descr="A picture containing drawing, clock&#10;&#10;Description automatically generated">
            <a:extLst>
              <a:ext uri="{FF2B5EF4-FFF2-40B4-BE49-F238E27FC236}">
                <a16:creationId xmlns:a16="http://schemas.microsoft.com/office/drawing/2014/main" id="{6C2E7158-151A-7745-A139-07DD904E3BE7}"/>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12503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C8B5EF-856C-F44A-B96E-3A36E627D014}"/>
              </a:ext>
            </a:extLst>
          </p:cNvPr>
          <p:cNvSpPr/>
          <p:nvPr userDrawn="1"/>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descr="A close up of a sign&#10;&#10;Description automatically generated">
            <a:extLst>
              <a:ext uri="{FF2B5EF4-FFF2-40B4-BE49-F238E27FC236}">
                <a16:creationId xmlns:a16="http://schemas.microsoft.com/office/drawing/2014/main" id="{2FAE6A3C-1344-4448-83BA-F22B558DBC0A}"/>
              </a:ext>
            </a:extLst>
          </p:cNvPr>
          <p:cNvPicPr>
            <a:picLocks noChangeAspect="1"/>
          </p:cNvPicPr>
          <p:nvPr userDrawn="1"/>
        </p:nvPicPr>
        <p:blipFill>
          <a:blip r:embed="rId2"/>
          <a:stretch>
            <a:fillRect/>
          </a:stretch>
        </p:blipFill>
        <p:spPr>
          <a:xfrm>
            <a:off x="4191000" y="0"/>
            <a:ext cx="3810000" cy="6858000"/>
          </a:xfrm>
          <a:prstGeom prst="rect">
            <a:avLst/>
          </a:prstGeom>
        </p:spPr>
      </p:pic>
    </p:spTree>
    <p:extLst>
      <p:ext uri="{BB962C8B-B14F-4D97-AF65-F5344CB8AC3E}">
        <p14:creationId xmlns:p14="http://schemas.microsoft.com/office/powerpoint/2010/main" val="183521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BF55D-74B1-3D4E-8517-62BBBCFA9403}"/>
              </a:ext>
            </a:extLst>
          </p:cNvPr>
          <p:cNvSpPr>
            <a:spLocks noGrp="1"/>
          </p:cNvSpPr>
          <p:nvPr>
            <p:ph type="ctrTitle"/>
          </p:nvPr>
        </p:nvSpPr>
        <p:spPr>
          <a:xfrm>
            <a:off x="4315348" y="2893322"/>
            <a:ext cx="7339842" cy="668743"/>
          </a:xfrm>
          <a:prstGeom prst="rect">
            <a:avLst/>
          </a:prstGeom>
        </p:spPr>
        <p:txBody>
          <a:bodyPr anchor="b">
            <a:normAutofit/>
          </a:bodyPr>
          <a:lstStyle>
            <a:lvl1pPr algn="l">
              <a:defRPr sz="2800">
                <a:solidFill>
                  <a:schemeClr val="bg1"/>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1E882AC2-65E5-EB4E-B527-8890C0F44984}"/>
              </a:ext>
            </a:extLst>
          </p:cNvPr>
          <p:cNvSpPr>
            <a:spLocks noGrp="1"/>
          </p:cNvSpPr>
          <p:nvPr>
            <p:ph type="subTitle" idx="1"/>
          </p:nvPr>
        </p:nvSpPr>
        <p:spPr>
          <a:xfrm>
            <a:off x="4315348" y="3633825"/>
            <a:ext cx="7339842" cy="642952"/>
          </a:xfrm>
          <a:prstGeom prst="rect">
            <a:avLst/>
          </a:prstGeom>
        </p:spPr>
        <p:txBody>
          <a:bodyPr>
            <a:normAutofit/>
          </a:bodyPr>
          <a:lstStyle>
            <a:lvl1pPr marL="0" indent="0" algn="l">
              <a:buNone/>
              <a:defRPr sz="1800" b="0" spc="1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5" name="Picture 4" descr="A close up of a sign&#10;&#10;Description automatically generated">
            <a:extLst>
              <a:ext uri="{FF2B5EF4-FFF2-40B4-BE49-F238E27FC236}">
                <a16:creationId xmlns:a16="http://schemas.microsoft.com/office/drawing/2014/main" id="{68D2611E-1C73-5644-A187-6E16A82E0D45}"/>
              </a:ext>
            </a:extLst>
          </p:cNvPr>
          <p:cNvPicPr>
            <a:picLocks noChangeAspect="1"/>
          </p:cNvPicPr>
          <p:nvPr userDrawn="1"/>
        </p:nvPicPr>
        <p:blipFill>
          <a:blip r:embed="rId3"/>
          <a:stretch>
            <a:fillRect/>
          </a:stretch>
        </p:blipFill>
        <p:spPr>
          <a:xfrm>
            <a:off x="386644" y="451555"/>
            <a:ext cx="3308272" cy="5954889"/>
          </a:xfrm>
          <a:prstGeom prst="rect">
            <a:avLst/>
          </a:prstGeom>
        </p:spPr>
      </p:pic>
    </p:spTree>
    <p:extLst>
      <p:ext uri="{BB962C8B-B14F-4D97-AF65-F5344CB8AC3E}">
        <p14:creationId xmlns:p14="http://schemas.microsoft.com/office/powerpoint/2010/main" val="3262325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4">
            <a:extLst>
              <a:ext uri="{FF2B5EF4-FFF2-40B4-BE49-F238E27FC236}">
                <a16:creationId xmlns:a16="http://schemas.microsoft.com/office/drawing/2014/main" id="{08E7644C-DDCA-EB43-B625-A6BA17693A48}"/>
              </a:ext>
            </a:extLst>
          </p:cNvPr>
          <p:cNvSpPr>
            <a:spLocks noGrp="1"/>
          </p:cNvSpPr>
          <p:nvPr>
            <p:ph type="body" sz="quarter" idx="10"/>
          </p:nvPr>
        </p:nvSpPr>
        <p:spPr>
          <a:xfrm>
            <a:off x="511175" y="1527175"/>
            <a:ext cx="11085513" cy="4840288"/>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3">
            <a:extLst>
              <a:ext uri="{FF2B5EF4-FFF2-40B4-BE49-F238E27FC236}">
                <a16:creationId xmlns:a16="http://schemas.microsoft.com/office/drawing/2014/main" id="{2954F481-0F78-694A-894B-A1F2629D1F5D}"/>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12" name="Picture 11" descr="A picture containing drawing, clock&#10;&#10;Description automatically generated">
            <a:extLst>
              <a:ext uri="{FF2B5EF4-FFF2-40B4-BE49-F238E27FC236}">
                <a16:creationId xmlns:a16="http://schemas.microsoft.com/office/drawing/2014/main" id="{955A07CE-A090-6D48-AEB5-432B433F4299}"/>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1904223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ext and round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11005" y="1622612"/>
            <a:ext cx="6185630" cy="4554351"/>
          </a:xfrm>
          <a:prstGeom prst="rect">
            <a:avLst/>
          </a:prstGeom>
        </p:spPr>
        <p:txBody>
          <a:bodyP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7469492" y="1694253"/>
            <a:ext cx="3467452" cy="3467452"/>
          </a:xfrm>
          <a:prstGeom prst="ellipse">
            <a:avLst/>
          </a:prstGeom>
        </p:spPr>
        <p:txBody>
          <a:bodyPr/>
          <a:lstStyle/>
          <a:p>
            <a:endParaRPr lang="en-GB"/>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42427" y="5272081"/>
            <a:ext cx="3886205" cy="828675"/>
          </a:xfrm>
          <a:prstGeom prst="rect">
            <a:avLst/>
          </a:prstGeom>
        </p:spPr>
        <p:txBody>
          <a:bodyPr>
            <a:normAutofit/>
          </a:bodyPr>
          <a:lstStyle>
            <a:lvl2pPr algn="ctr">
              <a:defRPr sz="2200"/>
            </a:lvl2pPr>
            <a:lvl3pPr marL="1800" indent="0">
              <a:buNone/>
              <a:defRPr/>
            </a:lvl3pPr>
          </a:lstStyle>
          <a:p>
            <a:pPr lvl="1"/>
            <a:r>
              <a:rPr lang="en-US" dirty="0"/>
              <a:t>Second level</a:t>
            </a:r>
          </a:p>
        </p:txBody>
      </p:sp>
      <p:sp>
        <p:nvSpPr>
          <p:cNvPr id="12" name="Title 3">
            <a:extLst>
              <a:ext uri="{FF2B5EF4-FFF2-40B4-BE49-F238E27FC236}">
                <a16:creationId xmlns:a16="http://schemas.microsoft.com/office/drawing/2014/main" id="{C3CBE9DE-3313-E34E-8EB6-3C263FC3E4C4}"/>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13" name="Picture 12" descr="A picture containing drawing, clock&#10;&#10;Description automatically generated">
            <a:extLst>
              <a:ext uri="{FF2B5EF4-FFF2-40B4-BE49-F238E27FC236}">
                <a16:creationId xmlns:a16="http://schemas.microsoft.com/office/drawing/2014/main" id="{17010FEC-AD80-1549-B315-AC7BEBD7D751}"/>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015673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ext and square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11005" y="1685365"/>
            <a:ext cx="6087019" cy="4491598"/>
          </a:xfrm>
          <a:prstGeom prst="rect">
            <a:avLst/>
          </a:prstGeom>
        </p:spPr>
        <p:txBody>
          <a:bodyP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7279337" y="1649460"/>
            <a:ext cx="3898754" cy="3632455"/>
          </a:xfrm>
          <a:prstGeom prst="rect">
            <a:avLst/>
          </a:prstGeom>
        </p:spPr>
        <p:txBody>
          <a:bodyPr/>
          <a:lstStyle/>
          <a:p>
            <a:endParaRPr lang="en-GB" dirty="0"/>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79336" y="5392001"/>
            <a:ext cx="3886205" cy="828675"/>
          </a:xfrm>
          <a:prstGeom prst="rect">
            <a:avLst/>
          </a:prstGeom>
        </p:spPr>
        <p:txBody>
          <a:bodyPr>
            <a:normAutofit/>
          </a:bodyPr>
          <a:lstStyle>
            <a:lvl2pPr algn="ctr">
              <a:defRPr sz="2200"/>
            </a:lvl2pPr>
            <a:lvl3pPr marL="1800" indent="0">
              <a:buNone/>
              <a:defRPr/>
            </a:lvl3pPr>
          </a:lstStyle>
          <a:p>
            <a:pPr lvl="1"/>
            <a:r>
              <a:rPr lang="en-US" dirty="0"/>
              <a:t>Second level</a:t>
            </a:r>
          </a:p>
        </p:txBody>
      </p:sp>
      <p:sp>
        <p:nvSpPr>
          <p:cNvPr id="10" name="Title 3">
            <a:extLst>
              <a:ext uri="{FF2B5EF4-FFF2-40B4-BE49-F238E27FC236}">
                <a16:creationId xmlns:a16="http://schemas.microsoft.com/office/drawing/2014/main" id="{6C7787F0-5FD7-9147-B965-A4AF6385D954}"/>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11" name="Picture 10" descr="A picture containing drawing, clock&#10;&#10;Description automatically generated">
            <a:extLst>
              <a:ext uri="{FF2B5EF4-FFF2-40B4-BE49-F238E27FC236}">
                <a16:creationId xmlns:a16="http://schemas.microsoft.com/office/drawing/2014/main" id="{01FDC3D8-0FBB-3A48-82AA-277F62087E60}"/>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4137289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0B889-C65B-FF4C-918B-4954416E1A6E}"/>
              </a:ext>
            </a:extLst>
          </p:cNvPr>
          <p:cNvSpPr>
            <a:spLocks noGrp="1"/>
          </p:cNvSpPr>
          <p:nvPr>
            <p:ph sz="half" idx="1"/>
          </p:nvPr>
        </p:nvSpPr>
        <p:spPr>
          <a:xfrm>
            <a:off x="511005" y="1597068"/>
            <a:ext cx="5434421" cy="4805363"/>
          </a:xfrm>
          <a:prstGeom prst="rect">
            <a:avLst/>
          </a:prstGeo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4CE3671C-C383-B348-9D73-B8EA91AEAB08}"/>
              </a:ext>
            </a:extLst>
          </p:cNvPr>
          <p:cNvSpPr>
            <a:spLocks noGrp="1"/>
          </p:cNvSpPr>
          <p:nvPr>
            <p:ph sz="half" idx="2"/>
          </p:nvPr>
        </p:nvSpPr>
        <p:spPr>
          <a:xfrm>
            <a:off x="6181944" y="1597068"/>
            <a:ext cx="5417157" cy="4805363"/>
          </a:xfrm>
          <a:prstGeom prst="rect">
            <a:avLst/>
          </a:prstGeo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3">
            <a:extLst>
              <a:ext uri="{FF2B5EF4-FFF2-40B4-BE49-F238E27FC236}">
                <a16:creationId xmlns:a16="http://schemas.microsoft.com/office/drawing/2014/main" id="{FDC8DE4A-D8A3-2740-9E86-37F6E6F72415}"/>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10" name="Picture 9" descr="A picture containing drawing, clock&#10;&#10;Description automatically generated">
            <a:extLst>
              <a:ext uri="{FF2B5EF4-FFF2-40B4-BE49-F238E27FC236}">
                <a16:creationId xmlns:a16="http://schemas.microsoft.com/office/drawing/2014/main" id="{BF4E01A3-FDBF-2445-A607-762DB6CDF208}"/>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962648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round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286375" y="1559490"/>
            <a:ext cx="6067425" cy="4805363"/>
          </a:xfrm>
          <a:prstGeom prst="rect">
            <a:avLst/>
          </a:prstGeom>
        </p:spPr>
        <p:txBody>
          <a:bodyPr anchor="ct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889395" y="1790040"/>
            <a:ext cx="3557587" cy="3557587"/>
          </a:xfrm>
          <a:prstGeom prst="ellipse">
            <a:avLst/>
          </a:prstGeom>
        </p:spPr>
        <p:txBody>
          <a:bodyPr/>
          <a:lstStyle/>
          <a:p>
            <a:endParaRPr lang="en-GB"/>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5086" y="5547653"/>
            <a:ext cx="3886205" cy="828675"/>
          </a:xfrm>
          <a:prstGeom prst="rect">
            <a:avLst/>
          </a:prstGeom>
        </p:spPr>
        <p:txBody>
          <a:bodyPr anchor="ctr">
            <a:normAutofit/>
          </a:bodyPr>
          <a:lstStyle>
            <a:lvl2pPr algn="ctr">
              <a:defRPr sz="2200"/>
            </a:lvl2pPr>
            <a:lvl3pPr marL="1800" indent="0">
              <a:buNone/>
              <a:defRPr/>
            </a:lvl3pPr>
          </a:lstStyle>
          <a:p>
            <a:pPr lvl="1"/>
            <a:r>
              <a:rPr lang="en-US" dirty="0"/>
              <a:t>Second level</a:t>
            </a:r>
          </a:p>
        </p:txBody>
      </p:sp>
      <p:sp>
        <p:nvSpPr>
          <p:cNvPr id="11" name="Title 3">
            <a:extLst>
              <a:ext uri="{FF2B5EF4-FFF2-40B4-BE49-F238E27FC236}">
                <a16:creationId xmlns:a16="http://schemas.microsoft.com/office/drawing/2014/main" id="{28E221CE-F882-6044-A379-22615AAC5411}"/>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12" name="Picture 11" descr="A picture containing drawing, clock&#10;&#10;Description automatically generated">
            <a:extLst>
              <a:ext uri="{FF2B5EF4-FFF2-40B4-BE49-F238E27FC236}">
                <a16:creationId xmlns:a16="http://schemas.microsoft.com/office/drawing/2014/main" id="{86B725FC-2E8A-6849-BFFA-4B3EA96FF2A6}"/>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1921284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ext and square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286375" y="1584542"/>
            <a:ext cx="6067425" cy="4805363"/>
          </a:xfrm>
          <a:prstGeom prst="rect">
            <a:avLst/>
          </a:prstGeom>
        </p:spPr>
        <p:txBody>
          <a:bodyPr anchor="ct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725087" y="1608654"/>
            <a:ext cx="3886204" cy="3886204"/>
          </a:xfrm>
          <a:prstGeom prst="rect">
            <a:avLst/>
          </a:prstGeom>
        </p:spPr>
        <p:txBody>
          <a:bodyPr/>
          <a:lstStyle/>
          <a:p>
            <a:endParaRPr lang="en-GB"/>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5086" y="5604943"/>
            <a:ext cx="3886205" cy="828675"/>
          </a:xfrm>
          <a:prstGeom prst="rect">
            <a:avLst/>
          </a:prstGeom>
        </p:spPr>
        <p:txBody>
          <a:bodyPr anchor="ctr">
            <a:normAutofit/>
          </a:bodyPr>
          <a:lstStyle>
            <a:lvl2pPr algn="ctr">
              <a:defRPr sz="2200"/>
            </a:lvl2pPr>
            <a:lvl3pPr marL="1800" indent="0">
              <a:buNone/>
              <a:defRPr/>
            </a:lvl3pPr>
          </a:lstStyle>
          <a:p>
            <a:pPr lvl="1"/>
            <a:r>
              <a:rPr lang="en-US" dirty="0"/>
              <a:t>Second level</a:t>
            </a:r>
          </a:p>
        </p:txBody>
      </p:sp>
      <p:sp>
        <p:nvSpPr>
          <p:cNvPr id="10" name="Title 3">
            <a:extLst>
              <a:ext uri="{FF2B5EF4-FFF2-40B4-BE49-F238E27FC236}">
                <a16:creationId xmlns:a16="http://schemas.microsoft.com/office/drawing/2014/main" id="{AB209D28-845E-8146-8D8E-C22BC502C8B6}"/>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11" name="Picture 10" descr="A picture containing drawing, clock&#10;&#10;Description automatically generated">
            <a:extLst>
              <a:ext uri="{FF2B5EF4-FFF2-40B4-BE49-F238E27FC236}">
                <a16:creationId xmlns:a16="http://schemas.microsoft.com/office/drawing/2014/main" id="{D59DE048-27C0-A84A-A666-D7F36026DACC}"/>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1749805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E21F084B-3BE2-5D45-9355-F8D56E4A9342}"/>
              </a:ext>
            </a:extLst>
          </p:cNvPr>
          <p:cNvSpPr>
            <a:spLocks noGrp="1"/>
          </p:cNvSpPr>
          <p:nvPr>
            <p:ph type="title"/>
          </p:nvPr>
        </p:nvSpPr>
        <p:spPr>
          <a:xfrm>
            <a:off x="511005" y="386150"/>
            <a:ext cx="7579447" cy="694418"/>
          </a:xfrm>
          <a:prstGeom prst="rect">
            <a:avLst/>
          </a:prstGeom>
        </p:spPr>
        <p:txBody>
          <a:bodyPr anchor="ctr"/>
          <a:lstStyle/>
          <a:p>
            <a:r>
              <a:rPr lang="en-US" dirty="0"/>
              <a:t>Click to edit Master title style</a:t>
            </a:r>
            <a:endParaRPr lang="en-GB" dirty="0"/>
          </a:p>
        </p:txBody>
      </p:sp>
      <p:pic>
        <p:nvPicPr>
          <p:cNvPr id="7" name="Picture 6" descr="A picture containing drawing, clock&#10;&#10;Description automatically generated">
            <a:extLst>
              <a:ext uri="{FF2B5EF4-FFF2-40B4-BE49-F238E27FC236}">
                <a16:creationId xmlns:a16="http://schemas.microsoft.com/office/drawing/2014/main" id="{AE24EC9C-3F5B-5D4B-B357-32316BD97C7C}"/>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76500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E9581B-0575-4A4F-A12C-7342C6E30B74}"/>
              </a:ext>
            </a:extLst>
          </p:cNvPr>
          <p:cNvSpPr/>
          <p:nvPr userDrawn="1"/>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152BF55D-74B1-3D4E-8517-62BBBCFA9403}"/>
              </a:ext>
            </a:extLst>
          </p:cNvPr>
          <p:cNvSpPr>
            <a:spLocks noGrp="1"/>
          </p:cNvSpPr>
          <p:nvPr>
            <p:ph type="ctrTitle"/>
          </p:nvPr>
        </p:nvSpPr>
        <p:spPr>
          <a:xfrm>
            <a:off x="4315348" y="2893322"/>
            <a:ext cx="7339842" cy="668743"/>
          </a:xfrm>
          <a:prstGeom prst="rect">
            <a:avLst/>
          </a:prstGeom>
        </p:spPr>
        <p:txBody>
          <a:bodyPr anchor="b">
            <a:normAutofit/>
          </a:bodyPr>
          <a:lstStyle>
            <a:lvl1pPr algn="l">
              <a:defRPr sz="2800">
                <a:solidFill>
                  <a:srgbClr val="C00000"/>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1E882AC2-65E5-EB4E-B527-8890C0F44984}"/>
              </a:ext>
            </a:extLst>
          </p:cNvPr>
          <p:cNvSpPr>
            <a:spLocks noGrp="1"/>
          </p:cNvSpPr>
          <p:nvPr>
            <p:ph type="subTitle" idx="1"/>
          </p:nvPr>
        </p:nvSpPr>
        <p:spPr>
          <a:xfrm>
            <a:off x="4315348" y="3633825"/>
            <a:ext cx="7339842" cy="642952"/>
          </a:xfrm>
          <a:prstGeom prst="rect">
            <a:avLst/>
          </a:prstGeom>
        </p:spPr>
        <p:txBody>
          <a:bodyPr>
            <a:normAutofit/>
          </a:bodyPr>
          <a:lstStyle>
            <a:lvl1pPr marL="0" indent="0" algn="l">
              <a:buNone/>
              <a:defRPr sz="1800" b="0" i="0" spc="150" baseline="0">
                <a:solidFill>
                  <a:srgbClr val="394E5C"/>
                </a:solidFill>
                <a:latin typeface="Avenir Book"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close up of a sign&#10;&#10;Description automatically generated">
            <a:extLst>
              <a:ext uri="{FF2B5EF4-FFF2-40B4-BE49-F238E27FC236}">
                <a16:creationId xmlns:a16="http://schemas.microsoft.com/office/drawing/2014/main" id="{23E6873B-79CC-C441-84D4-7DB623F2F388}"/>
              </a:ext>
            </a:extLst>
          </p:cNvPr>
          <p:cNvPicPr>
            <a:picLocks noChangeAspect="1"/>
          </p:cNvPicPr>
          <p:nvPr userDrawn="1"/>
        </p:nvPicPr>
        <p:blipFill>
          <a:blip r:embed="rId2"/>
          <a:stretch>
            <a:fillRect/>
          </a:stretch>
        </p:blipFill>
        <p:spPr>
          <a:xfrm>
            <a:off x="89453" y="-151475"/>
            <a:ext cx="3985591" cy="7174064"/>
          </a:xfrm>
          <a:prstGeom prst="rect">
            <a:avLst/>
          </a:prstGeom>
        </p:spPr>
      </p:pic>
    </p:spTree>
    <p:extLst>
      <p:ext uri="{BB962C8B-B14F-4D97-AF65-F5344CB8AC3E}">
        <p14:creationId xmlns:p14="http://schemas.microsoft.com/office/powerpoint/2010/main" val="4158589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descr="A picture containing drawing, clock&#10;&#10;Description automatically generated">
            <a:extLst>
              <a:ext uri="{FF2B5EF4-FFF2-40B4-BE49-F238E27FC236}">
                <a16:creationId xmlns:a16="http://schemas.microsoft.com/office/drawing/2014/main" id="{2471EEA0-05F9-3A44-9022-59A062E752E8}"/>
              </a:ext>
            </a:extLst>
          </p:cNvPr>
          <p:cNvPicPr>
            <a:picLocks noChangeAspect="1"/>
          </p:cNvPicPr>
          <p:nvPr userDrawn="1"/>
        </p:nvPicPr>
        <p:blipFill>
          <a:blip r:embed="rId3"/>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4062767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BF7B03C7-BDB0-8B49-9C78-B98B41AAD301}"/>
              </a:ext>
            </a:extLst>
          </p:cNvPr>
          <p:cNvPicPr>
            <a:picLocks noChangeAspect="1"/>
          </p:cNvPicPr>
          <p:nvPr userDrawn="1"/>
        </p:nvPicPr>
        <p:blipFill>
          <a:blip r:embed="rId3"/>
          <a:stretch>
            <a:fillRect/>
          </a:stretch>
        </p:blipFill>
        <p:spPr>
          <a:xfrm>
            <a:off x="4191000" y="0"/>
            <a:ext cx="3810000" cy="6858000"/>
          </a:xfrm>
          <a:prstGeom prst="rect">
            <a:avLst/>
          </a:prstGeom>
        </p:spPr>
      </p:pic>
    </p:spTree>
    <p:extLst>
      <p:ext uri="{BB962C8B-B14F-4D97-AF65-F5344CB8AC3E}">
        <p14:creationId xmlns:p14="http://schemas.microsoft.com/office/powerpoint/2010/main" val="401870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75C965-760F-744F-AD17-D0BA4415FB7D}"/>
              </a:ext>
            </a:extLst>
          </p:cNvPr>
          <p:cNvSpPr>
            <a:spLocks noGrp="1"/>
          </p:cNvSpPr>
          <p:nvPr>
            <p:ph type="title"/>
          </p:nvPr>
        </p:nvSpPr>
        <p:spPr>
          <a:xfrm>
            <a:off x="511005" y="386150"/>
            <a:ext cx="7579447" cy="694418"/>
          </a:xfrm>
        </p:spPr>
        <p:txBody>
          <a:bodyPr anchor="ctr"/>
          <a:lstStyle/>
          <a:p>
            <a:r>
              <a:rPr lang="en-US" dirty="0"/>
              <a:t>Click to edit Master title style</a:t>
            </a:r>
            <a:endParaRPr lang="en-GB" dirty="0"/>
          </a:p>
        </p:txBody>
      </p:sp>
      <p:sp>
        <p:nvSpPr>
          <p:cNvPr id="5" name="Text Placeholder 4">
            <a:extLst>
              <a:ext uri="{FF2B5EF4-FFF2-40B4-BE49-F238E27FC236}">
                <a16:creationId xmlns:a16="http://schemas.microsoft.com/office/drawing/2014/main" id="{DBFE835C-A40F-C948-A1C2-49A2C12325BD}"/>
              </a:ext>
            </a:extLst>
          </p:cNvPr>
          <p:cNvSpPr>
            <a:spLocks noGrp="1"/>
          </p:cNvSpPr>
          <p:nvPr>
            <p:ph type="body" sz="quarter" idx="10"/>
          </p:nvPr>
        </p:nvSpPr>
        <p:spPr>
          <a:xfrm>
            <a:off x="511175" y="1527175"/>
            <a:ext cx="11085513" cy="4840288"/>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6" name="Picture 5" descr="A picture containing drawing, clock&#10;&#10;Description automatically generated">
            <a:extLst>
              <a:ext uri="{FF2B5EF4-FFF2-40B4-BE49-F238E27FC236}">
                <a16:creationId xmlns:a16="http://schemas.microsoft.com/office/drawing/2014/main" id="{4FCE0EE8-7215-814D-B063-ACA872D1C9FB}"/>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49126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0B889-C65B-FF4C-918B-4954416E1A6E}"/>
              </a:ext>
            </a:extLst>
          </p:cNvPr>
          <p:cNvSpPr>
            <a:spLocks noGrp="1"/>
          </p:cNvSpPr>
          <p:nvPr>
            <p:ph sz="half" idx="1"/>
          </p:nvPr>
        </p:nvSpPr>
        <p:spPr>
          <a:xfrm>
            <a:off x="838200" y="1565753"/>
            <a:ext cx="5181600" cy="4611210"/>
          </a:xfrm>
          <a:prstGeom prst="rect">
            <a:avLst/>
          </a:prstGeo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4CE3671C-C383-B348-9D73-B8EA91AEAB08}"/>
              </a:ext>
            </a:extLst>
          </p:cNvPr>
          <p:cNvSpPr>
            <a:spLocks noGrp="1"/>
          </p:cNvSpPr>
          <p:nvPr>
            <p:ph sz="half" idx="2"/>
          </p:nvPr>
        </p:nvSpPr>
        <p:spPr>
          <a:xfrm>
            <a:off x="6172200" y="1565753"/>
            <a:ext cx="5181600" cy="4611210"/>
          </a:xfrm>
          <a:prstGeom prst="rect">
            <a:avLst/>
          </a:prstGeo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Title 3">
            <a:extLst>
              <a:ext uri="{FF2B5EF4-FFF2-40B4-BE49-F238E27FC236}">
                <a16:creationId xmlns:a16="http://schemas.microsoft.com/office/drawing/2014/main" id="{B83C0BFD-761C-1D47-806A-76EF3A0B0C09}"/>
              </a:ext>
            </a:extLst>
          </p:cNvPr>
          <p:cNvSpPr>
            <a:spLocks noGrp="1"/>
          </p:cNvSpPr>
          <p:nvPr>
            <p:ph type="title"/>
          </p:nvPr>
        </p:nvSpPr>
        <p:spPr>
          <a:xfrm>
            <a:off x="511005" y="386150"/>
            <a:ext cx="7289617" cy="694418"/>
          </a:xfrm>
        </p:spPr>
        <p:txBody>
          <a:bodyPr/>
          <a:lstStyle/>
          <a:p>
            <a:r>
              <a:rPr lang="en-US" dirty="0"/>
              <a:t>Click to edit Master title style</a:t>
            </a:r>
            <a:endParaRPr lang="en-GB" dirty="0"/>
          </a:p>
        </p:txBody>
      </p:sp>
      <p:pic>
        <p:nvPicPr>
          <p:cNvPr id="7" name="Picture 6" descr="A picture containing drawing, clock&#10;&#10;Description automatically generated">
            <a:extLst>
              <a:ext uri="{FF2B5EF4-FFF2-40B4-BE49-F238E27FC236}">
                <a16:creationId xmlns:a16="http://schemas.microsoft.com/office/drawing/2014/main" id="{DA04F478-7C39-AD4A-84E7-4BCBF472910E}"/>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300802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round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286375" y="1622612"/>
            <a:ext cx="6067425" cy="4554351"/>
          </a:xfrm>
          <a:prstGeom prst="rect">
            <a:avLst/>
          </a:prstGeom>
        </p:spPr>
        <p:txBody>
          <a:bodyP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952151" y="1694253"/>
            <a:ext cx="3467452" cy="3467452"/>
          </a:xfrm>
          <a:prstGeom prst="ellipse">
            <a:avLst/>
          </a:prstGeom>
        </p:spPr>
        <p:txBody>
          <a:bodyPr/>
          <a:lstStyle/>
          <a:p>
            <a:endParaRPr lang="en-GB"/>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5086" y="5272081"/>
            <a:ext cx="3886205" cy="828675"/>
          </a:xfrm>
          <a:prstGeom prst="rect">
            <a:avLst/>
          </a:prstGeom>
        </p:spPr>
        <p:txBody>
          <a:bodyPr>
            <a:normAutofit/>
          </a:bodyPr>
          <a:lstStyle>
            <a:lvl2pPr algn="ctr">
              <a:defRPr sz="2200"/>
            </a:lvl2pPr>
            <a:lvl3pPr marL="1800" indent="0">
              <a:buNone/>
              <a:defRPr/>
            </a:lvl3pPr>
          </a:lstStyle>
          <a:p>
            <a:pPr lvl="1"/>
            <a:r>
              <a:rPr lang="en-US" dirty="0"/>
              <a:t>Second level</a:t>
            </a:r>
          </a:p>
        </p:txBody>
      </p:sp>
      <p:sp>
        <p:nvSpPr>
          <p:cNvPr id="7" name="Title 3">
            <a:extLst>
              <a:ext uri="{FF2B5EF4-FFF2-40B4-BE49-F238E27FC236}">
                <a16:creationId xmlns:a16="http://schemas.microsoft.com/office/drawing/2014/main" id="{9DF24F92-667E-3749-AC6D-1F5E41B042F7}"/>
              </a:ext>
            </a:extLst>
          </p:cNvPr>
          <p:cNvSpPr>
            <a:spLocks noGrp="1"/>
          </p:cNvSpPr>
          <p:nvPr>
            <p:ph type="title"/>
          </p:nvPr>
        </p:nvSpPr>
        <p:spPr>
          <a:xfrm>
            <a:off x="511005" y="386150"/>
            <a:ext cx="7289617" cy="694418"/>
          </a:xfrm>
        </p:spPr>
        <p:txBody>
          <a:bodyPr/>
          <a:lstStyle/>
          <a:p>
            <a:r>
              <a:rPr lang="en-US" dirty="0"/>
              <a:t>Click to edit Master title style</a:t>
            </a:r>
            <a:endParaRPr lang="en-GB" dirty="0"/>
          </a:p>
        </p:txBody>
      </p:sp>
      <p:pic>
        <p:nvPicPr>
          <p:cNvPr id="8" name="Picture 7" descr="A picture containing drawing, clock&#10;&#10;Description automatically generated">
            <a:extLst>
              <a:ext uri="{FF2B5EF4-FFF2-40B4-BE49-F238E27FC236}">
                <a16:creationId xmlns:a16="http://schemas.microsoft.com/office/drawing/2014/main" id="{1F897C29-411D-C14C-8FD1-33C72CAE6A0E}"/>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72998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 and round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11005" y="1622612"/>
            <a:ext cx="6185630" cy="4554351"/>
          </a:xfrm>
          <a:prstGeom prst="rect">
            <a:avLst/>
          </a:prstGeom>
        </p:spPr>
        <p:txBody>
          <a:bodyP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7469492" y="1694253"/>
            <a:ext cx="3467452" cy="3467452"/>
          </a:xfrm>
          <a:prstGeom prst="ellipse">
            <a:avLst/>
          </a:prstGeom>
        </p:spPr>
        <p:txBody>
          <a:bodyPr/>
          <a:lstStyle/>
          <a:p>
            <a:endParaRPr lang="en-GB"/>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42427" y="5272081"/>
            <a:ext cx="3886205" cy="828675"/>
          </a:xfrm>
          <a:prstGeom prst="rect">
            <a:avLst/>
          </a:prstGeom>
        </p:spPr>
        <p:txBody>
          <a:bodyPr>
            <a:normAutofit/>
          </a:bodyPr>
          <a:lstStyle>
            <a:lvl2pPr algn="ctr">
              <a:defRPr sz="2200"/>
            </a:lvl2pPr>
            <a:lvl3pPr marL="1800" indent="0">
              <a:buNone/>
              <a:defRPr/>
            </a:lvl3pPr>
          </a:lstStyle>
          <a:p>
            <a:pPr lvl="1"/>
            <a:r>
              <a:rPr lang="en-US" dirty="0"/>
              <a:t>Second level</a:t>
            </a:r>
          </a:p>
        </p:txBody>
      </p:sp>
      <p:sp>
        <p:nvSpPr>
          <p:cNvPr id="7" name="Title 3">
            <a:extLst>
              <a:ext uri="{FF2B5EF4-FFF2-40B4-BE49-F238E27FC236}">
                <a16:creationId xmlns:a16="http://schemas.microsoft.com/office/drawing/2014/main" id="{0F19CE1C-BBDE-684C-940C-D56FBFBF17F8}"/>
              </a:ext>
            </a:extLst>
          </p:cNvPr>
          <p:cNvSpPr>
            <a:spLocks noGrp="1"/>
          </p:cNvSpPr>
          <p:nvPr>
            <p:ph type="title"/>
          </p:nvPr>
        </p:nvSpPr>
        <p:spPr>
          <a:xfrm>
            <a:off x="511005" y="386150"/>
            <a:ext cx="7289617" cy="694418"/>
          </a:xfrm>
        </p:spPr>
        <p:txBody>
          <a:bodyPr/>
          <a:lstStyle/>
          <a:p>
            <a:r>
              <a:rPr lang="en-US" dirty="0"/>
              <a:t>Click to edit Master title style</a:t>
            </a:r>
            <a:endParaRPr lang="en-GB" dirty="0"/>
          </a:p>
        </p:txBody>
      </p:sp>
      <p:pic>
        <p:nvPicPr>
          <p:cNvPr id="8" name="Picture 7" descr="A picture containing drawing, clock&#10;&#10;Description automatically generated">
            <a:extLst>
              <a:ext uri="{FF2B5EF4-FFF2-40B4-BE49-F238E27FC236}">
                <a16:creationId xmlns:a16="http://schemas.microsoft.com/office/drawing/2014/main" id="{9C50CAE1-8C56-0E40-BF49-D8EE1CE8204C}"/>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316781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and square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298141" y="1595717"/>
            <a:ext cx="6055659" cy="4581245"/>
          </a:xfrm>
          <a:prstGeom prst="rect">
            <a:avLst/>
          </a:prstGeom>
        </p:spPr>
        <p:txBody>
          <a:bodyP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732623" y="1576962"/>
            <a:ext cx="3878668" cy="3704954"/>
          </a:xfrm>
          <a:prstGeom prst="rect">
            <a:avLst/>
          </a:prstGeom>
        </p:spPr>
        <p:txBody>
          <a:bodyPr/>
          <a:lstStyle/>
          <a:p>
            <a:endParaRPr lang="en-GB"/>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5086" y="5392001"/>
            <a:ext cx="3886205" cy="828675"/>
          </a:xfrm>
          <a:prstGeom prst="rect">
            <a:avLst/>
          </a:prstGeom>
        </p:spPr>
        <p:txBody>
          <a:bodyPr>
            <a:normAutofit/>
          </a:bodyPr>
          <a:lstStyle>
            <a:lvl2pPr algn="ctr">
              <a:defRPr sz="2200"/>
            </a:lvl2pPr>
            <a:lvl3pPr marL="1800" indent="0">
              <a:buNone/>
              <a:defRPr/>
            </a:lvl3pPr>
          </a:lstStyle>
          <a:p>
            <a:pPr lvl="1"/>
            <a:r>
              <a:rPr lang="en-US" dirty="0"/>
              <a:t>Second level</a:t>
            </a:r>
          </a:p>
        </p:txBody>
      </p:sp>
      <p:sp>
        <p:nvSpPr>
          <p:cNvPr id="7" name="Title 3">
            <a:extLst>
              <a:ext uri="{FF2B5EF4-FFF2-40B4-BE49-F238E27FC236}">
                <a16:creationId xmlns:a16="http://schemas.microsoft.com/office/drawing/2014/main" id="{459A678E-DAE3-384F-A760-8F691CE8144A}"/>
              </a:ext>
            </a:extLst>
          </p:cNvPr>
          <p:cNvSpPr>
            <a:spLocks noGrp="1"/>
          </p:cNvSpPr>
          <p:nvPr>
            <p:ph type="title"/>
          </p:nvPr>
        </p:nvSpPr>
        <p:spPr>
          <a:xfrm>
            <a:off x="511005" y="386150"/>
            <a:ext cx="7289617" cy="694418"/>
          </a:xfrm>
        </p:spPr>
        <p:txBody>
          <a:bodyPr/>
          <a:lstStyle/>
          <a:p>
            <a:r>
              <a:rPr lang="en-US" dirty="0"/>
              <a:t>Click to edit Master title style</a:t>
            </a:r>
            <a:endParaRPr lang="en-GB" dirty="0"/>
          </a:p>
        </p:txBody>
      </p:sp>
      <p:pic>
        <p:nvPicPr>
          <p:cNvPr id="8" name="Picture 7" descr="A picture containing drawing, clock&#10;&#10;Description automatically generated">
            <a:extLst>
              <a:ext uri="{FF2B5EF4-FFF2-40B4-BE49-F238E27FC236}">
                <a16:creationId xmlns:a16="http://schemas.microsoft.com/office/drawing/2014/main" id="{F71DC737-D394-6147-9FD2-AC8E40F70253}"/>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71963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square picture">
    <p:spTree>
      <p:nvGrpSpPr>
        <p:cNvPr id="1" name=""/>
        <p:cNvGrpSpPr/>
        <p:nvPr/>
      </p:nvGrpSpPr>
      <p:grpSpPr>
        <a:xfrm>
          <a:off x="0" y="0"/>
          <a:ext cx="0" cy="0"/>
          <a:chOff x="0" y="0"/>
          <a:chExt cx="0" cy="0"/>
        </a:xfrm>
      </p:grpSpPr>
      <p:sp>
        <p:nvSpPr>
          <p:cNvPr id="3" name="Content Placeholder 3">
            <a:extLst>
              <a:ext uri="{FF2B5EF4-FFF2-40B4-BE49-F238E27FC236}">
                <a16:creationId xmlns:a16="http://schemas.microsoft.com/office/drawing/2014/main" id="{8C0F858B-85AD-164B-83F1-67222D80F15A}"/>
              </a:ext>
            </a:extLst>
          </p:cNvPr>
          <p:cNvSpPr>
            <a:spLocks noGrp="1"/>
          </p:cNvSpPr>
          <p:nvPr>
            <p:ph sz="half" idx="2"/>
          </p:nvPr>
        </p:nvSpPr>
        <p:spPr>
          <a:xfrm>
            <a:off x="511005" y="1685365"/>
            <a:ext cx="6087019" cy="4491598"/>
          </a:xfrm>
          <a:prstGeom prst="rect">
            <a:avLst/>
          </a:prstGeom>
        </p:spPr>
        <p:txBody>
          <a:bodyPr/>
          <a:lstStyle>
            <a:lvl2pPr>
              <a:defRPr sz="2200"/>
            </a:lvl2pPr>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Picture Placeholder 4">
            <a:extLst>
              <a:ext uri="{FF2B5EF4-FFF2-40B4-BE49-F238E27FC236}">
                <a16:creationId xmlns:a16="http://schemas.microsoft.com/office/drawing/2014/main" id="{9944896E-DDCB-AE41-936A-2E751CFC2A2B}"/>
              </a:ext>
            </a:extLst>
          </p:cNvPr>
          <p:cNvSpPr>
            <a:spLocks noGrp="1"/>
          </p:cNvSpPr>
          <p:nvPr>
            <p:ph type="pic" sz="quarter" idx="10"/>
          </p:nvPr>
        </p:nvSpPr>
        <p:spPr>
          <a:xfrm>
            <a:off x="7279337" y="1649460"/>
            <a:ext cx="3898754" cy="3632455"/>
          </a:xfrm>
          <a:prstGeom prst="rect">
            <a:avLst/>
          </a:prstGeom>
        </p:spPr>
        <p:txBody>
          <a:bodyPr/>
          <a:lstStyle/>
          <a:p>
            <a:endParaRPr lang="en-GB" dirty="0"/>
          </a:p>
        </p:txBody>
      </p:sp>
      <p:sp>
        <p:nvSpPr>
          <p:cNvPr id="9" name="Text Placeholder 8">
            <a:extLst>
              <a:ext uri="{FF2B5EF4-FFF2-40B4-BE49-F238E27FC236}">
                <a16:creationId xmlns:a16="http://schemas.microsoft.com/office/drawing/2014/main" id="{EC28819D-1645-BA4F-B812-EAA703DB6E5B}"/>
              </a:ext>
            </a:extLst>
          </p:cNvPr>
          <p:cNvSpPr>
            <a:spLocks noGrp="1"/>
          </p:cNvSpPr>
          <p:nvPr>
            <p:ph type="body" sz="quarter" idx="11" hasCustomPrompt="1"/>
          </p:nvPr>
        </p:nvSpPr>
        <p:spPr>
          <a:xfrm>
            <a:off x="7279336" y="5392001"/>
            <a:ext cx="3886205" cy="828675"/>
          </a:xfrm>
          <a:prstGeom prst="rect">
            <a:avLst/>
          </a:prstGeom>
        </p:spPr>
        <p:txBody>
          <a:bodyPr>
            <a:normAutofit/>
          </a:bodyPr>
          <a:lstStyle>
            <a:lvl2pPr algn="ctr">
              <a:defRPr sz="2200"/>
            </a:lvl2pPr>
            <a:lvl3pPr marL="1800" indent="0">
              <a:buNone/>
              <a:defRPr/>
            </a:lvl3pPr>
          </a:lstStyle>
          <a:p>
            <a:pPr lvl="1"/>
            <a:r>
              <a:rPr lang="en-US" dirty="0"/>
              <a:t>Second level</a:t>
            </a:r>
          </a:p>
        </p:txBody>
      </p:sp>
      <p:sp>
        <p:nvSpPr>
          <p:cNvPr id="7" name="Title 3">
            <a:extLst>
              <a:ext uri="{FF2B5EF4-FFF2-40B4-BE49-F238E27FC236}">
                <a16:creationId xmlns:a16="http://schemas.microsoft.com/office/drawing/2014/main" id="{1BC565F7-74A3-0847-BABC-0E5D777A8DA8}"/>
              </a:ext>
            </a:extLst>
          </p:cNvPr>
          <p:cNvSpPr>
            <a:spLocks noGrp="1"/>
          </p:cNvSpPr>
          <p:nvPr>
            <p:ph type="title"/>
          </p:nvPr>
        </p:nvSpPr>
        <p:spPr>
          <a:xfrm>
            <a:off x="511005" y="386150"/>
            <a:ext cx="7289617" cy="694418"/>
          </a:xfrm>
        </p:spPr>
        <p:txBody>
          <a:bodyPr/>
          <a:lstStyle/>
          <a:p>
            <a:r>
              <a:rPr lang="en-US" dirty="0"/>
              <a:t>Click to edit Master title style</a:t>
            </a:r>
            <a:endParaRPr lang="en-GB" dirty="0"/>
          </a:p>
        </p:txBody>
      </p:sp>
      <p:pic>
        <p:nvPicPr>
          <p:cNvPr id="10" name="Picture 9" descr="A picture containing drawing, clock&#10;&#10;Description automatically generated">
            <a:extLst>
              <a:ext uri="{FF2B5EF4-FFF2-40B4-BE49-F238E27FC236}">
                <a16:creationId xmlns:a16="http://schemas.microsoft.com/office/drawing/2014/main" id="{875C8283-D249-AB4F-BA02-D1CCD33789AD}"/>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9000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F7F696-87C8-664A-8E75-B5FA848E1B44}"/>
              </a:ext>
            </a:extLst>
          </p:cNvPr>
          <p:cNvSpPr>
            <a:spLocks noGrp="1"/>
          </p:cNvSpPr>
          <p:nvPr>
            <p:ph type="title"/>
          </p:nvPr>
        </p:nvSpPr>
        <p:spPr>
          <a:xfrm>
            <a:off x="511005" y="386150"/>
            <a:ext cx="7289617" cy="694418"/>
          </a:xfrm>
        </p:spPr>
        <p:txBody>
          <a:bodyPr/>
          <a:lstStyle/>
          <a:p>
            <a:r>
              <a:rPr lang="en-US" dirty="0"/>
              <a:t>Click to edit Master title style</a:t>
            </a:r>
            <a:endParaRPr lang="en-GB" dirty="0"/>
          </a:p>
        </p:txBody>
      </p:sp>
      <p:pic>
        <p:nvPicPr>
          <p:cNvPr id="6" name="Picture 5" descr="A picture containing drawing, clock&#10;&#10;Description automatically generated">
            <a:extLst>
              <a:ext uri="{FF2B5EF4-FFF2-40B4-BE49-F238E27FC236}">
                <a16:creationId xmlns:a16="http://schemas.microsoft.com/office/drawing/2014/main" id="{D62C888B-8EFD-E744-BCAC-18E79EFABE74}"/>
              </a:ext>
            </a:extLst>
          </p:cNvPr>
          <p:cNvPicPr>
            <a:picLocks noChangeAspect="1"/>
          </p:cNvPicPr>
          <p:nvPr userDrawn="1"/>
        </p:nvPicPr>
        <p:blipFill>
          <a:blip r:embed="rId2"/>
          <a:stretch>
            <a:fillRect/>
          </a:stretch>
        </p:blipFill>
        <p:spPr>
          <a:xfrm>
            <a:off x="8229600" y="148123"/>
            <a:ext cx="3860800" cy="1107969"/>
          </a:xfrm>
          <a:prstGeom prst="rect">
            <a:avLst/>
          </a:prstGeom>
        </p:spPr>
      </p:pic>
    </p:spTree>
    <p:extLst>
      <p:ext uri="{BB962C8B-B14F-4D97-AF65-F5344CB8AC3E}">
        <p14:creationId xmlns:p14="http://schemas.microsoft.com/office/powerpoint/2010/main" val="276923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D3E089-E3F9-F743-9431-B13BFE679ECD}"/>
              </a:ext>
            </a:extLst>
          </p:cNvPr>
          <p:cNvSpPr/>
          <p:nvPr userDrawn="1"/>
        </p:nvSpPr>
        <p:spPr>
          <a:xfrm>
            <a:off x="0" y="0"/>
            <a:ext cx="12192000" cy="1385371"/>
          </a:xfrm>
          <a:prstGeom prst="rect">
            <a:avLst/>
          </a:prstGeom>
          <a:solidFill>
            <a:srgbClr val="00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Placeholder 1">
            <a:extLst>
              <a:ext uri="{FF2B5EF4-FFF2-40B4-BE49-F238E27FC236}">
                <a16:creationId xmlns:a16="http://schemas.microsoft.com/office/drawing/2014/main" id="{12D06397-B756-1749-BECD-A67031CD0AF2}"/>
              </a:ext>
            </a:extLst>
          </p:cNvPr>
          <p:cNvSpPr>
            <a:spLocks noGrp="1"/>
          </p:cNvSpPr>
          <p:nvPr>
            <p:ph type="title"/>
          </p:nvPr>
        </p:nvSpPr>
        <p:spPr>
          <a:xfrm>
            <a:off x="511005" y="386150"/>
            <a:ext cx="7289617" cy="69441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7" name="Text Placeholder 2">
            <a:extLst>
              <a:ext uri="{FF2B5EF4-FFF2-40B4-BE49-F238E27FC236}">
                <a16:creationId xmlns:a16="http://schemas.microsoft.com/office/drawing/2014/main" id="{C0AFB186-42C9-2A44-9A84-7F8818504DDC}"/>
              </a:ext>
            </a:extLst>
          </p:cNvPr>
          <p:cNvSpPr>
            <a:spLocks noGrp="1"/>
          </p:cNvSpPr>
          <p:nvPr>
            <p:ph type="body" idx="1"/>
          </p:nvPr>
        </p:nvSpPr>
        <p:spPr>
          <a:xfrm>
            <a:off x="532263" y="1487609"/>
            <a:ext cx="11150221" cy="4866778"/>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5989332"/>
      </p:ext>
    </p:extLst>
  </p:cSld>
  <p:clrMap bg1="lt1" tx1="dk1" bg2="lt2" tx2="dk2" accent1="accent1" accent2="accent2" accent3="accent3" accent4="accent4" accent5="accent5" accent6="accent6" hlink="hlink" folHlink="folHlink"/>
  <p:sldLayoutIdLst>
    <p:sldLayoutId id="2147483676" r:id="rId1"/>
    <p:sldLayoutId id="2147483682" r:id="rId2"/>
    <p:sldLayoutId id="2147483662" r:id="rId3"/>
    <p:sldLayoutId id="2147483663" r:id="rId4"/>
    <p:sldLayoutId id="2147483664" r:id="rId5"/>
    <p:sldLayoutId id="2147483679" r:id="rId6"/>
    <p:sldLayoutId id="2147483665" r:id="rId7"/>
    <p:sldLayoutId id="2147483678" r:id="rId8"/>
    <p:sldLayoutId id="2147483666" r:id="rId9"/>
    <p:sldLayoutId id="2147483677" r:id="rId10"/>
    <p:sldLayoutId id="2147483683" r:id="rId11"/>
  </p:sldLayoutIdLst>
  <p:txStyles>
    <p:titleStyle>
      <a:lvl1pPr algn="l" defTabSz="914400" rtl="0" eaLnBrk="1" latinLnBrk="0" hangingPunct="1">
        <a:lnSpc>
          <a:spcPct val="90000"/>
        </a:lnSpc>
        <a:spcBef>
          <a:spcPct val="0"/>
        </a:spcBef>
        <a:buNone/>
        <a:defRPr sz="3200" b="0" i="0" kern="1200">
          <a:solidFill>
            <a:schemeClr val="bg1"/>
          </a:solidFill>
          <a:latin typeface="Avenir Roman" panose="02000503020000020003" pitchFamily="2" charset="0"/>
          <a:ea typeface="Roboto Medium" panose="02000000000000000000" pitchFamily="2" charset="0"/>
          <a:cs typeface="+mj-cs"/>
        </a:defRPr>
      </a:lvl1pPr>
    </p:titleStyle>
    <p:bodyStyle>
      <a:lvl1pPr marL="0" indent="0" algn="l" defTabSz="914400" rtl="0" eaLnBrk="1" latinLnBrk="0" hangingPunct="1">
        <a:lnSpc>
          <a:spcPct val="90000"/>
        </a:lnSpc>
        <a:spcBef>
          <a:spcPts val="1000"/>
        </a:spcBef>
        <a:buClr>
          <a:srgbClr val="BD1D3D"/>
        </a:buClr>
        <a:buFont typeface="Arial" panose="020B0604020202020204" pitchFamily="34" charset="0"/>
        <a:buNone/>
        <a:defRPr sz="2800" b="0" i="0" kern="1200">
          <a:solidFill>
            <a:srgbClr val="394E5C"/>
          </a:solidFill>
          <a:latin typeface="Avenir Roman" panose="02000503020000020003" pitchFamily="2" charset="0"/>
          <a:ea typeface="Roboto Medium" panose="02000000000000000000" pitchFamily="2" charset="0"/>
          <a:cs typeface="+mn-cs"/>
        </a:defRPr>
      </a:lvl1pPr>
      <a:lvl2pPr marL="0" indent="0" algn="l" defTabSz="914400" rtl="0" eaLnBrk="1" latinLnBrk="0" hangingPunct="1">
        <a:lnSpc>
          <a:spcPct val="90000"/>
        </a:lnSpc>
        <a:spcBef>
          <a:spcPts val="500"/>
        </a:spcBef>
        <a:buClr>
          <a:srgbClr val="BD1D3D"/>
        </a:buClr>
        <a:buFont typeface="Arial" panose="020B0604020202020204" pitchFamily="34" charset="0"/>
        <a:buNone/>
        <a:defRPr sz="2400" b="0" i="0" kern="1200">
          <a:solidFill>
            <a:srgbClr val="394E5C"/>
          </a:solidFill>
          <a:latin typeface="Avenir Book" panose="02000503020000020003" pitchFamily="2" charset="0"/>
          <a:ea typeface="Roboto" panose="02000000000000000000" pitchFamily="2" charset="0"/>
          <a:cs typeface="+mn-cs"/>
        </a:defRPr>
      </a:lvl2pPr>
      <a:lvl3pPr marL="230400" indent="-228600" algn="l" defTabSz="914400" rtl="0" eaLnBrk="1" latinLnBrk="0" hangingPunct="1">
        <a:lnSpc>
          <a:spcPct val="90000"/>
        </a:lnSpc>
        <a:spcBef>
          <a:spcPts val="500"/>
        </a:spcBef>
        <a:buClr>
          <a:srgbClr val="CB0038"/>
        </a:buClr>
        <a:buFont typeface="Arial" panose="020B0604020202020204" pitchFamily="34" charset="0"/>
        <a:buChar char="•"/>
        <a:defRPr sz="2400" b="0" i="0" kern="1200">
          <a:solidFill>
            <a:srgbClr val="394E5C"/>
          </a:solidFill>
          <a:latin typeface="Avenir Book" panose="02000503020000020003" pitchFamily="2" charset="0"/>
          <a:ea typeface="Roboto Light" panose="02000000000000000000" pitchFamily="2" charset="0"/>
          <a:cs typeface="+mn-cs"/>
        </a:defRPr>
      </a:lvl3pPr>
      <a:lvl4pPr marL="460800" indent="-228600" algn="l" defTabSz="914400" rtl="0" eaLnBrk="1" latinLnBrk="0" hangingPunct="1">
        <a:lnSpc>
          <a:spcPct val="90000"/>
        </a:lnSpc>
        <a:spcBef>
          <a:spcPts val="500"/>
        </a:spcBef>
        <a:buClr>
          <a:srgbClr val="CB0038"/>
        </a:buClr>
        <a:buFont typeface="Arial" panose="020B0604020202020204" pitchFamily="34" charset="0"/>
        <a:buChar char="•"/>
        <a:defRPr sz="2400" b="0" i="0" kern="1200">
          <a:solidFill>
            <a:srgbClr val="394E5C"/>
          </a:solidFill>
          <a:latin typeface="Avenir Book" panose="02000503020000020003" pitchFamily="2" charset="0"/>
          <a:ea typeface="Roboto Light" panose="02000000000000000000" pitchFamily="2" charset="0"/>
          <a:cs typeface="+mn-cs"/>
        </a:defRPr>
      </a:lvl4pPr>
      <a:lvl5pPr marL="691200" indent="-228600" algn="l" defTabSz="914400" rtl="0" eaLnBrk="1" latinLnBrk="0" hangingPunct="1">
        <a:lnSpc>
          <a:spcPct val="90000"/>
        </a:lnSpc>
        <a:spcBef>
          <a:spcPts val="500"/>
        </a:spcBef>
        <a:buClr>
          <a:srgbClr val="CB0038"/>
        </a:buClr>
        <a:buFont typeface="Arial" panose="020B0604020202020204" pitchFamily="34" charset="0"/>
        <a:buChar char="•"/>
        <a:defRPr sz="2400" b="0" i="0" kern="1200">
          <a:solidFill>
            <a:srgbClr val="394E5C"/>
          </a:solidFill>
          <a:latin typeface="Avenir Book" panose="02000503020000020003" pitchFamily="2" charset="0"/>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704BAD9-CBE5-3F42-A5C8-80F9F6DA4748}"/>
              </a:ext>
            </a:extLst>
          </p:cNvPr>
          <p:cNvSpPr/>
          <p:nvPr userDrawn="1"/>
        </p:nvSpPr>
        <p:spPr>
          <a:xfrm>
            <a:off x="0" y="0"/>
            <a:ext cx="12192000" cy="6858000"/>
          </a:xfrm>
          <a:prstGeom prst="rect">
            <a:avLst/>
          </a:prstGeom>
          <a:solidFill>
            <a:srgbClr val="004F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2">
            <a:extLst>
              <a:ext uri="{FF2B5EF4-FFF2-40B4-BE49-F238E27FC236}">
                <a16:creationId xmlns:a16="http://schemas.microsoft.com/office/drawing/2014/main" id="{C0AFB186-42C9-2A44-9A84-7F8818504DDC}"/>
              </a:ext>
            </a:extLst>
          </p:cNvPr>
          <p:cNvSpPr>
            <a:spLocks noGrp="1"/>
          </p:cNvSpPr>
          <p:nvPr>
            <p:ph type="body" idx="1"/>
          </p:nvPr>
        </p:nvSpPr>
        <p:spPr>
          <a:xfrm>
            <a:off x="532263" y="1487609"/>
            <a:ext cx="11150221" cy="4866778"/>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8553133"/>
      </p:ext>
    </p:extLst>
  </p:cSld>
  <p:clrMap bg1="lt1" tx1="dk1" bg2="lt2" tx2="dk2" accent1="accent1" accent2="accent2" accent3="accent3" accent4="accent4" accent5="accent5" accent6="accent6" hlink="hlink" folHlink="folHlink"/>
  <p:sldLayoutIdLst>
    <p:sldLayoutId id="2147483675" r:id="rId1"/>
    <p:sldLayoutId id="2147483670" r:id="rId2"/>
    <p:sldLayoutId id="2147483680" r:id="rId3"/>
    <p:sldLayoutId id="2147483681" r:id="rId4"/>
    <p:sldLayoutId id="2147483671" r:id="rId5"/>
    <p:sldLayoutId id="2147483672" r:id="rId6"/>
    <p:sldLayoutId id="2147483673" r:id="rId7"/>
    <p:sldLayoutId id="2147483674" r:id="rId8"/>
    <p:sldLayoutId id="2147483669" r:id="rId9"/>
    <p:sldLayoutId id="2147483684" r:id="rId10"/>
  </p:sldLayoutIdLst>
  <p:txStyles>
    <p:titleStyle>
      <a:lvl1pPr algn="l" defTabSz="914400" rtl="0" eaLnBrk="1" latinLnBrk="0" hangingPunct="1">
        <a:lnSpc>
          <a:spcPct val="90000"/>
        </a:lnSpc>
        <a:spcBef>
          <a:spcPct val="0"/>
        </a:spcBef>
        <a:buNone/>
        <a:defRPr sz="3200" b="0" i="0" kern="1200">
          <a:solidFill>
            <a:schemeClr val="bg1"/>
          </a:solidFill>
          <a:latin typeface="Avenir Roman" panose="02000503020000020003" pitchFamily="2" charset="0"/>
          <a:ea typeface="Roboto Medium" panose="02000000000000000000" pitchFamily="2" charset="0"/>
          <a:cs typeface="+mj-cs"/>
        </a:defRPr>
      </a:lvl1pPr>
    </p:titleStyle>
    <p:bodyStyle>
      <a:lvl1pPr marL="0" indent="0" algn="l" defTabSz="914400" rtl="0" eaLnBrk="1" latinLnBrk="0" hangingPunct="1">
        <a:lnSpc>
          <a:spcPct val="90000"/>
        </a:lnSpc>
        <a:spcBef>
          <a:spcPts val="1000"/>
        </a:spcBef>
        <a:buClr>
          <a:schemeClr val="bg1"/>
        </a:buClr>
        <a:buFont typeface="Arial" panose="020B0604020202020204" pitchFamily="34" charset="0"/>
        <a:buNone/>
        <a:defRPr sz="2800" b="0" i="0" kern="1200">
          <a:solidFill>
            <a:schemeClr val="bg1"/>
          </a:solidFill>
          <a:latin typeface="Avenir Book" panose="02000503020000020003" pitchFamily="2" charset="0"/>
          <a:ea typeface="Roboto Medium" panose="02000000000000000000" pitchFamily="2" charset="0"/>
          <a:cs typeface="+mn-cs"/>
        </a:defRPr>
      </a:lvl1pPr>
      <a:lvl2pPr marL="0" indent="0" algn="l" defTabSz="914400" rtl="0" eaLnBrk="1" latinLnBrk="0" hangingPunct="1">
        <a:lnSpc>
          <a:spcPct val="90000"/>
        </a:lnSpc>
        <a:spcBef>
          <a:spcPts val="500"/>
        </a:spcBef>
        <a:buClr>
          <a:schemeClr val="bg1"/>
        </a:buClr>
        <a:buFont typeface="Arial" panose="020B0604020202020204" pitchFamily="34" charset="0"/>
        <a:buNone/>
        <a:defRPr sz="2400" b="0" i="0" kern="1200">
          <a:solidFill>
            <a:schemeClr val="bg1"/>
          </a:solidFill>
          <a:latin typeface="Avenir Light" panose="020B0402020203020204" pitchFamily="34" charset="77"/>
          <a:ea typeface="Roboto" panose="02000000000000000000" pitchFamily="2" charset="0"/>
          <a:cs typeface="+mn-cs"/>
        </a:defRPr>
      </a:lvl2pPr>
      <a:lvl3pPr marL="230400" indent="-228600" algn="l" defTabSz="914400" rtl="0" eaLnBrk="1" latinLnBrk="0" hangingPunct="1">
        <a:lnSpc>
          <a:spcPct val="90000"/>
        </a:lnSpc>
        <a:spcBef>
          <a:spcPts val="500"/>
        </a:spcBef>
        <a:buClr>
          <a:schemeClr val="bg1"/>
        </a:buClr>
        <a:buFont typeface="Arial" panose="020B0604020202020204" pitchFamily="34" charset="0"/>
        <a:buChar char="•"/>
        <a:defRPr sz="2400" b="0" i="0" kern="1200">
          <a:solidFill>
            <a:schemeClr val="bg1"/>
          </a:solidFill>
          <a:latin typeface="Avenir Light" panose="020B0402020203020204" pitchFamily="34" charset="77"/>
          <a:ea typeface="Roboto Light" panose="02000000000000000000" pitchFamily="2" charset="0"/>
          <a:cs typeface="+mn-cs"/>
        </a:defRPr>
      </a:lvl3pPr>
      <a:lvl4pPr marL="460800" indent="-228600" algn="l" defTabSz="914400" rtl="0" eaLnBrk="1" latinLnBrk="0" hangingPunct="1">
        <a:lnSpc>
          <a:spcPct val="90000"/>
        </a:lnSpc>
        <a:spcBef>
          <a:spcPts val="500"/>
        </a:spcBef>
        <a:buClr>
          <a:schemeClr val="bg1"/>
        </a:buClr>
        <a:buFont typeface="Arial" panose="020B0604020202020204" pitchFamily="34" charset="0"/>
        <a:buChar char="•"/>
        <a:defRPr sz="2400" b="0" i="0" kern="1200">
          <a:solidFill>
            <a:schemeClr val="bg1"/>
          </a:solidFill>
          <a:latin typeface="Avenir Light" panose="020B0402020203020204" pitchFamily="34" charset="77"/>
          <a:ea typeface="Roboto Light" panose="02000000000000000000" pitchFamily="2" charset="0"/>
          <a:cs typeface="+mn-cs"/>
        </a:defRPr>
      </a:lvl4pPr>
      <a:lvl5pPr marL="691200" indent="-228600" algn="l" defTabSz="914400" rtl="0" eaLnBrk="1" latinLnBrk="0" hangingPunct="1">
        <a:lnSpc>
          <a:spcPct val="90000"/>
        </a:lnSpc>
        <a:spcBef>
          <a:spcPts val="500"/>
        </a:spcBef>
        <a:buClr>
          <a:schemeClr val="bg1"/>
        </a:buClr>
        <a:buFont typeface="Arial" panose="020B0604020202020204" pitchFamily="34" charset="0"/>
        <a:buChar char="•"/>
        <a:defRPr sz="2400" b="0" i="0" kern="1200">
          <a:solidFill>
            <a:schemeClr val="bg1"/>
          </a:solidFill>
          <a:latin typeface="Avenir Light" panose="020B0402020203020204" pitchFamily="34" charset="77"/>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ncbi.nlm.nih.gov/pubmed/18446087" TargetMode="External"/><Relationship Id="rId3" Type="http://schemas.openxmlformats.org/officeDocument/2006/relationships/hyperlink" Target="https://www.ncbi.nlm.nih.gov/pubmed/?term=Maclay%20JD%5bAuthor%5d&amp;cauthor=true&amp;cauthor_uid=23460157" TargetMode="External"/><Relationship Id="rId7" Type="http://schemas.openxmlformats.org/officeDocument/2006/relationships/hyperlink" Target="https://www.ncbi.nlm.nih.gov/pubmed/?term=Nussbaum%20E%5bAuthor%5d&amp;cauthor=true&amp;cauthor_uid=18446087" TargetMode="External"/><Relationship Id="rId2" Type="http://schemas.openxmlformats.org/officeDocument/2006/relationships/hyperlink" Target="http://www.goldcopd.org/" TargetMode="External"/><Relationship Id="rId1" Type="http://schemas.openxmlformats.org/officeDocument/2006/relationships/slideLayout" Target="../slideLayouts/slideLayout3.xml"/><Relationship Id="rId6" Type="http://schemas.openxmlformats.org/officeDocument/2006/relationships/hyperlink" Target="https://www.ncbi.nlm.nih.gov/pubmed/?term=Boussuges%20A%5bAuthor%5d&amp;cauthor=true&amp;cauthor_uid=18446087" TargetMode="External"/><Relationship Id="rId5" Type="http://schemas.openxmlformats.org/officeDocument/2006/relationships/hyperlink" Target="https://www.ncbi.nlm.nih.gov/pubmed/23460157" TargetMode="External"/><Relationship Id="rId4" Type="http://schemas.openxmlformats.org/officeDocument/2006/relationships/hyperlink" Target="https://www.ncbi.nlm.nih.gov/pubmed/?term=MacNee%20W%5bAuthor%5d&amp;cauthor=true&amp;cauthor_uid=2346015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78FA59-DC47-4645-81B4-9FD301014F7B}"/>
              </a:ext>
            </a:extLst>
          </p:cNvPr>
          <p:cNvSpPr>
            <a:spLocks noGrp="1"/>
          </p:cNvSpPr>
          <p:nvPr>
            <p:ph type="ctrTitle"/>
          </p:nvPr>
        </p:nvSpPr>
        <p:spPr>
          <a:xfrm>
            <a:off x="4026090" y="709684"/>
            <a:ext cx="8011234" cy="2333767"/>
          </a:xfrm>
        </p:spPr>
        <p:txBody>
          <a:bodyPr>
            <a:normAutofit/>
          </a:bodyPr>
          <a:lstStyle/>
          <a:p>
            <a:r>
              <a:rPr lang="en-US" sz="2600" b="1" u="none" strike="noStrike" baseline="0" dirty="0">
                <a:latin typeface="Arial-BoldMT"/>
              </a:rPr>
              <a:t>COPD as a risk factor for carotid artery disease (CAD) and low-extremity artery disease (LEAD)</a:t>
            </a:r>
            <a:endParaRPr lang="en-GB" sz="2600" b="1" dirty="0"/>
          </a:p>
        </p:txBody>
      </p:sp>
      <p:sp>
        <p:nvSpPr>
          <p:cNvPr id="7" name="Subtitle 6">
            <a:extLst>
              <a:ext uri="{FF2B5EF4-FFF2-40B4-BE49-F238E27FC236}">
                <a16:creationId xmlns:a16="http://schemas.microsoft.com/office/drawing/2014/main" id="{D48D2FBB-D2CD-A143-90A3-289E0067011B}"/>
              </a:ext>
            </a:extLst>
          </p:cNvPr>
          <p:cNvSpPr>
            <a:spLocks noGrp="1"/>
          </p:cNvSpPr>
          <p:nvPr>
            <p:ph type="subTitle" idx="1"/>
          </p:nvPr>
        </p:nvSpPr>
        <p:spPr>
          <a:xfrm>
            <a:off x="4664765" y="4817660"/>
            <a:ext cx="7372559" cy="1914444"/>
          </a:xfrm>
        </p:spPr>
        <p:txBody>
          <a:bodyPr>
            <a:normAutofit/>
          </a:bodyPr>
          <a:lstStyle/>
          <a:p>
            <a:pPr>
              <a:spcBef>
                <a:spcPct val="0"/>
              </a:spcBef>
            </a:pPr>
            <a:r>
              <a:rPr lang="en-US" sz="1600" dirty="0">
                <a:latin typeface="Arial-BoldMT"/>
                <a:cs typeface="+mj-cs"/>
              </a:rPr>
              <a:t>Daniela </a:t>
            </a:r>
            <a:r>
              <a:rPr lang="en-US" sz="1600" dirty="0" err="1">
                <a:latin typeface="Arial-BoldMT"/>
                <a:cs typeface="+mj-cs"/>
              </a:rPr>
              <a:t>Buklioska</a:t>
            </a:r>
            <a:r>
              <a:rPr lang="en-US" sz="1600" dirty="0">
                <a:latin typeface="Arial-BoldMT"/>
                <a:cs typeface="+mj-cs"/>
              </a:rPr>
              <a:t> </a:t>
            </a:r>
            <a:r>
              <a:rPr lang="en-US" sz="1600" dirty="0" err="1">
                <a:latin typeface="Arial-BoldMT"/>
                <a:cs typeface="+mj-cs"/>
              </a:rPr>
              <a:t>Ilievska</a:t>
            </a:r>
            <a:r>
              <a:rPr lang="en-US" sz="1600" dirty="0">
                <a:latin typeface="Arial-BoldMT"/>
                <a:cs typeface="+mj-cs"/>
              </a:rPr>
              <a:t>, Jordan </a:t>
            </a:r>
            <a:r>
              <a:rPr lang="en-US" sz="1600" dirty="0" err="1">
                <a:latin typeface="Arial-BoldMT"/>
                <a:cs typeface="+mj-cs"/>
              </a:rPr>
              <a:t>Minov</a:t>
            </a:r>
            <a:r>
              <a:rPr lang="en-US" sz="1600" dirty="0">
                <a:latin typeface="Arial-BoldMT"/>
                <a:cs typeface="+mj-cs"/>
              </a:rPr>
              <a:t>, </a:t>
            </a:r>
            <a:r>
              <a:rPr lang="en-US" sz="1600" dirty="0" err="1">
                <a:latin typeface="Arial-BoldMT"/>
                <a:cs typeface="+mj-cs"/>
              </a:rPr>
              <a:t>Nade</a:t>
            </a:r>
            <a:r>
              <a:rPr lang="en-US" sz="1600" dirty="0">
                <a:latin typeface="Arial-BoldMT"/>
                <a:cs typeface="+mj-cs"/>
              </a:rPr>
              <a:t> </a:t>
            </a:r>
            <a:r>
              <a:rPr lang="en-US" sz="1600" dirty="0" err="1">
                <a:latin typeface="Arial-BoldMT"/>
                <a:cs typeface="+mj-cs"/>
              </a:rPr>
              <a:t>Kochovska</a:t>
            </a:r>
            <a:r>
              <a:rPr lang="en-US" sz="1600" dirty="0">
                <a:latin typeface="Arial-BoldMT"/>
                <a:cs typeface="+mj-cs"/>
              </a:rPr>
              <a:t> </a:t>
            </a:r>
            <a:r>
              <a:rPr lang="en-US" sz="1600" dirty="0" err="1">
                <a:latin typeface="Arial-BoldMT"/>
                <a:cs typeface="+mj-cs"/>
              </a:rPr>
              <a:t>Kamchevska</a:t>
            </a:r>
            <a:r>
              <a:rPr lang="en-US" sz="1600" dirty="0">
                <a:latin typeface="Arial-BoldMT"/>
                <a:cs typeface="+mj-cs"/>
              </a:rPr>
              <a:t>, </a:t>
            </a:r>
            <a:r>
              <a:rPr lang="en-US" sz="1600" dirty="0" err="1">
                <a:latin typeface="Arial-BoldMT"/>
                <a:cs typeface="+mj-cs"/>
              </a:rPr>
              <a:t>Marjan</a:t>
            </a:r>
            <a:r>
              <a:rPr lang="en-US" sz="1600" dirty="0">
                <a:latin typeface="Arial-BoldMT"/>
                <a:cs typeface="+mj-cs"/>
              </a:rPr>
              <a:t> </a:t>
            </a:r>
            <a:r>
              <a:rPr lang="en-US" sz="1600" dirty="0" err="1">
                <a:latin typeface="Arial-BoldMT"/>
                <a:cs typeface="+mj-cs"/>
              </a:rPr>
              <a:t>Baloski</a:t>
            </a:r>
            <a:r>
              <a:rPr lang="en-US" sz="1600" dirty="0">
                <a:latin typeface="Arial-BoldMT"/>
                <a:cs typeface="+mj-cs"/>
              </a:rPr>
              <a:t>, </a:t>
            </a:r>
            <a:r>
              <a:rPr lang="en-US" sz="1600" dirty="0" err="1">
                <a:latin typeface="Arial-BoldMT"/>
                <a:cs typeface="+mj-cs"/>
              </a:rPr>
              <a:t>Bozhidar</a:t>
            </a:r>
            <a:r>
              <a:rPr lang="en-US" sz="1600" dirty="0">
                <a:latin typeface="Arial-BoldMT"/>
                <a:cs typeface="+mj-cs"/>
              </a:rPr>
              <a:t> </a:t>
            </a:r>
            <a:r>
              <a:rPr lang="en-US" sz="1600" dirty="0" err="1">
                <a:latin typeface="Arial-BoldMT"/>
                <a:cs typeface="+mj-cs"/>
              </a:rPr>
              <a:t>Poposki</a:t>
            </a:r>
            <a:endParaRPr lang="en-US" sz="1600" dirty="0">
              <a:latin typeface="Arial-BoldMT"/>
              <a:cs typeface="+mj-cs"/>
            </a:endParaRPr>
          </a:p>
          <a:p>
            <a:pPr>
              <a:spcBef>
                <a:spcPct val="0"/>
              </a:spcBef>
            </a:pPr>
            <a:endParaRPr lang="en-US" sz="1600" dirty="0">
              <a:latin typeface="Arial-BoldMT"/>
              <a:cs typeface="+mj-cs"/>
            </a:endParaRPr>
          </a:p>
          <a:p>
            <a:pPr algn="l"/>
            <a:endParaRPr lang="en-US" sz="1400" i="0" u="none" strike="noStrike" baseline="0" dirty="0">
              <a:latin typeface="Arial-BoldMT"/>
            </a:endParaRPr>
          </a:p>
          <a:p>
            <a:pPr algn="l"/>
            <a:endParaRPr lang="en-US" sz="1200" i="0" u="none" strike="noStrike" baseline="0" dirty="0">
              <a:latin typeface="Arial-BoldMT"/>
            </a:endParaRPr>
          </a:p>
          <a:p>
            <a:pPr algn="l"/>
            <a:r>
              <a:rPr lang="en-US" sz="1200" dirty="0">
                <a:latin typeface="Arial-BoldMT"/>
              </a:rPr>
              <a:t>           </a:t>
            </a:r>
            <a:r>
              <a:rPr lang="en-US" sz="1200" i="0" u="none" strike="noStrike" baseline="0" dirty="0">
                <a:latin typeface="Arial-BoldMT"/>
              </a:rPr>
              <a:t>General Hospital “8th September" – Skopje, Macedonia </a:t>
            </a:r>
          </a:p>
        </p:txBody>
      </p:sp>
      <p:pic>
        <p:nvPicPr>
          <p:cNvPr id="4" name="Picture 2">
            <a:extLst>
              <a:ext uri="{FF2B5EF4-FFF2-40B4-BE49-F238E27FC236}">
                <a16:creationId xmlns:a16="http://schemas.microsoft.com/office/drawing/2014/main" id="{E53146B2-C688-47D8-A7EA-6BD2DF8B2EF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43930" y="6148316"/>
            <a:ext cx="1659904" cy="42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5059192"/>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2804C-9262-47D8-9B8A-D1E907B0C9C7}"/>
              </a:ext>
            </a:extLst>
          </p:cNvPr>
          <p:cNvSpPr>
            <a:spLocks noGrp="1"/>
          </p:cNvSpPr>
          <p:nvPr>
            <p:ph type="title"/>
          </p:nvPr>
        </p:nvSpPr>
        <p:spPr/>
        <p:txBody>
          <a:bodyPr/>
          <a:lstStyle/>
          <a:p>
            <a:r>
              <a:rPr lang="en-US" dirty="0"/>
              <a:t>Discussion</a:t>
            </a:r>
            <a:endParaRPr lang="mk-MK" dirty="0"/>
          </a:p>
        </p:txBody>
      </p:sp>
      <p:sp>
        <p:nvSpPr>
          <p:cNvPr id="3" name="Text Placeholder 2">
            <a:extLst>
              <a:ext uri="{FF2B5EF4-FFF2-40B4-BE49-F238E27FC236}">
                <a16:creationId xmlns:a16="http://schemas.microsoft.com/office/drawing/2014/main" id="{D5586DC2-E17F-46E9-B7A0-71A3DC33FEDA}"/>
              </a:ext>
            </a:extLst>
          </p:cNvPr>
          <p:cNvSpPr>
            <a:spLocks noGrp="1"/>
          </p:cNvSpPr>
          <p:nvPr>
            <p:ph type="body" sz="quarter" idx="10"/>
          </p:nvPr>
        </p:nvSpPr>
        <p:spPr/>
        <p:txBody>
          <a:bodyPr>
            <a:normAutofit/>
          </a:bodyPr>
          <a:lstStyle/>
          <a:p>
            <a:pPr marL="342900" indent="-342900">
              <a:lnSpc>
                <a:spcPct val="95000"/>
              </a:lnSpc>
              <a:buFont typeface="Wingdings" panose="05000000000000000000" pitchFamily="2" charset="2"/>
              <a:buChar char="q"/>
            </a:pPr>
            <a:endParaRPr lang="en-US" sz="1700" dirty="0">
              <a:solidFill>
                <a:schemeClr val="tx1"/>
              </a:solidFill>
              <a:latin typeface="Arial" panose="020B0604020202020204" pitchFamily="34" charset="0"/>
              <a:cs typeface="Arial" panose="020B0604020202020204" pitchFamily="34" charset="0"/>
            </a:endParaRPr>
          </a:p>
          <a:p>
            <a:pPr marL="342900" indent="-342900">
              <a:lnSpc>
                <a:spcPct val="95000"/>
              </a:lnSpc>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Vascular changes are one of the cardiovascular complications of COPD, probably due to the chronic, low-grade, systemic inflammation that leads to atherosclerosis (8). </a:t>
            </a:r>
          </a:p>
          <a:p>
            <a:pPr marL="342900" indent="-342900">
              <a:lnSpc>
                <a:spcPct val="95000"/>
              </a:lnSpc>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The association between COPD and vascular comorbidities is still poorly understood (9). </a:t>
            </a:r>
          </a:p>
          <a:p>
            <a:pPr marL="342900" indent="-342900">
              <a:lnSpc>
                <a:spcPct val="95000"/>
              </a:lnSpc>
              <a:buFont typeface="Wingdings" panose="05000000000000000000" pitchFamily="2" charset="2"/>
              <a:buChar char="q"/>
            </a:pPr>
            <a:r>
              <a:rPr kumimoji="0" lang="en-US" altLang="mk-MK"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The prevalence of PAD in COPD patients is wide-ranging, from 8,4% in Taiwan to 80% in German and French studies. The common conclusion in all these studies is that patients with COPD and PAD, have worse pulmonary function. </a:t>
            </a:r>
            <a:r>
              <a:rPr lang="en-US" sz="1800" b="0" i="0" u="none" strike="noStrike" baseline="0" dirty="0">
                <a:solidFill>
                  <a:srgbClr val="000000"/>
                </a:solidFill>
                <a:latin typeface="Arial" panose="020B0604020202020204" pitchFamily="34" charset="0"/>
              </a:rPr>
              <a:t>These differences are mainly due to the different methodology used for detection</a:t>
            </a:r>
            <a:r>
              <a:rPr kumimoji="0" lang="en-US" altLang="mk-MK"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(6,10-12).</a:t>
            </a:r>
          </a:p>
          <a:p>
            <a:pPr marL="342900" indent="-342900">
              <a:lnSpc>
                <a:spcPct val="95000"/>
              </a:lnSpc>
              <a:buFont typeface="Wingdings" panose="05000000000000000000" pitchFamily="2" charset="2"/>
              <a:buChar char="q"/>
            </a:pPr>
            <a:endParaRPr lang="en-US" sz="1800" dirty="0">
              <a:solidFill>
                <a:schemeClr val="tx1"/>
              </a:solidFill>
              <a:latin typeface="Arial" panose="020B0604020202020204" pitchFamily="34" charset="0"/>
              <a:cs typeface="Arial" panose="020B0604020202020204" pitchFamily="34" charset="0"/>
            </a:endParaRPr>
          </a:p>
          <a:p>
            <a:pPr>
              <a:lnSpc>
                <a:spcPct val="95000"/>
              </a:lnSpc>
            </a:pPr>
            <a:endParaRPr lang="en-US" sz="1800" dirty="0">
              <a:solidFill>
                <a:schemeClr val="tx1"/>
              </a:solidFill>
              <a:latin typeface="Arial" panose="020B0604020202020204" pitchFamily="34" charset="0"/>
              <a:cs typeface="Arial" panose="020B0604020202020204" pitchFamily="34" charset="0"/>
            </a:endParaRPr>
          </a:p>
          <a:p>
            <a:pPr marL="342900" indent="-342900">
              <a:lnSpc>
                <a:spcPct val="95000"/>
              </a:lnSpc>
              <a:buFont typeface="Wingdings" panose="05000000000000000000" pitchFamily="2" charset="2"/>
              <a:buChar char="q"/>
            </a:pPr>
            <a:r>
              <a:rPr lang="en-US" sz="1800" b="1" dirty="0">
                <a:solidFill>
                  <a:srgbClr val="C00000"/>
                </a:solidFill>
                <a:latin typeface="Arial" panose="020B0604020202020204" pitchFamily="34" charset="0"/>
                <a:cs typeface="Arial" panose="020B0604020202020204" pitchFamily="34" charset="0"/>
              </a:rPr>
              <a:t>In conclusion our findings suggest higher frequency and higher severity of vascular lesions in newly diagnosed COPD patients and significant relation to FEV1 decline and serum CRP level</a:t>
            </a:r>
            <a:r>
              <a:rPr lang="en-US" sz="1800" dirty="0">
                <a:solidFill>
                  <a:srgbClr val="C00000"/>
                </a:solidFill>
                <a:latin typeface="Arial" panose="020B0604020202020204" pitchFamily="34" charset="0"/>
                <a:cs typeface="Arial" panose="020B0604020202020204" pitchFamily="34" charset="0"/>
              </a:rPr>
              <a:t>. </a:t>
            </a:r>
          </a:p>
          <a:p>
            <a:pPr marL="342900" indent="-342900">
              <a:lnSpc>
                <a:spcPct val="95000"/>
              </a:lnSpc>
              <a:buFont typeface="Wingdings" panose="05000000000000000000" pitchFamily="2" charset="2"/>
              <a:buChar char="q"/>
            </a:pPr>
            <a:r>
              <a:rPr lang="en-US" sz="1800" b="1" dirty="0">
                <a:solidFill>
                  <a:srgbClr val="C00000"/>
                </a:solidFill>
                <a:latin typeface="Arial" panose="020B0604020202020204" pitchFamily="34" charset="0"/>
                <a:cs typeface="Arial" panose="020B0604020202020204" pitchFamily="34" charset="0"/>
              </a:rPr>
              <a:t>There is a need for early screening for PAD in COPD and an integrated-care approach.</a:t>
            </a:r>
          </a:p>
          <a:p>
            <a:endParaRPr lang="mk-MK" dirty="0"/>
          </a:p>
        </p:txBody>
      </p:sp>
    </p:spTree>
    <p:extLst>
      <p:ext uri="{BB962C8B-B14F-4D97-AF65-F5344CB8AC3E}">
        <p14:creationId xmlns:p14="http://schemas.microsoft.com/office/powerpoint/2010/main" val="765669208"/>
      </p:ext>
    </p:extLst>
  </p:cSld>
  <p:clrMapOvr>
    <a:masterClrMapping/>
  </p:clrMapOvr>
  <mc:AlternateContent xmlns:mc="http://schemas.openxmlformats.org/markup-compatibility/2006" xmlns:p14="http://schemas.microsoft.com/office/powerpoint/2010/main">
    <mc:Choice Requires="p14">
      <p:transition spd="slow" p14:dur="2000" advClick="0" advTm="47000"/>
    </mc:Choice>
    <mc:Fallback xmlns="">
      <p:transition spd="slow" advClick="0" advTm="47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13FE-A45E-A249-ADE1-60347D4D980C}"/>
              </a:ext>
            </a:extLst>
          </p:cNvPr>
          <p:cNvSpPr>
            <a:spLocks noGrp="1"/>
          </p:cNvSpPr>
          <p:nvPr>
            <p:ph type="title"/>
          </p:nvPr>
        </p:nvSpPr>
        <p:spPr>
          <a:xfrm>
            <a:off x="371474" y="297294"/>
            <a:ext cx="9535663" cy="694418"/>
          </a:xfrm>
        </p:spPr>
        <p:txBody>
          <a:bodyPr>
            <a:normAutofit/>
          </a:bodyPr>
          <a:lstStyle/>
          <a:p>
            <a:r>
              <a:rPr lang="en-CH" dirty="0"/>
              <a:t>L</a:t>
            </a:r>
            <a:r>
              <a:rPr lang="en-GB" dirty="0"/>
              <a:t>i</a:t>
            </a:r>
            <a:r>
              <a:rPr lang="en-CH" dirty="0"/>
              <a:t>s</a:t>
            </a:r>
            <a:r>
              <a:rPr lang="en-GB" dirty="0"/>
              <a:t>t</a:t>
            </a:r>
            <a:r>
              <a:rPr lang="en-CH" dirty="0"/>
              <a:t> </a:t>
            </a:r>
            <a:r>
              <a:rPr lang="en-GB" dirty="0"/>
              <a:t>o</a:t>
            </a:r>
            <a:r>
              <a:rPr lang="en-CH" dirty="0"/>
              <a:t>f </a:t>
            </a:r>
            <a:r>
              <a:rPr lang="en-GB" dirty="0"/>
              <a:t>r</a:t>
            </a:r>
            <a:r>
              <a:rPr lang="en-CH" dirty="0"/>
              <a:t>e</a:t>
            </a:r>
            <a:r>
              <a:rPr lang="en-GB" dirty="0"/>
              <a:t>f</a:t>
            </a:r>
            <a:r>
              <a:rPr lang="en-CH" dirty="0"/>
              <a:t>e</a:t>
            </a:r>
            <a:r>
              <a:rPr lang="en-GB" dirty="0"/>
              <a:t>r</a:t>
            </a:r>
            <a:r>
              <a:rPr lang="en-CH" dirty="0"/>
              <a:t>e</a:t>
            </a:r>
            <a:r>
              <a:rPr lang="en-GB" dirty="0"/>
              <a:t>n</a:t>
            </a:r>
            <a:r>
              <a:rPr lang="en-CH" dirty="0"/>
              <a:t>c</a:t>
            </a:r>
            <a:r>
              <a:rPr lang="en-GB" dirty="0"/>
              <a:t>e</a:t>
            </a:r>
            <a:r>
              <a:rPr lang="en-CH" dirty="0"/>
              <a:t>s</a:t>
            </a:r>
            <a:endParaRPr lang="en-GB" dirty="0"/>
          </a:p>
        </p:txBody>
      </p:sp>
      <p:sp>
        <p:nvSpPr>
          <p:cNvPr id="3" name="Text Placeholder 2">
            <a:extLst>
              <a:ext uri="{FF2B5EF4-FFF2-40B4-BE49-F238E27FC236}">
                <a16:creationId xmlns:a16="http://schemas.microsoft.com/office/drawing/2014/main" id="{0ECEDA57-FBCF-1447-9B8F-0B5CFE429ABA}"/>
              </a:ext>
            </a:extLst>
          </p:cNvPr>
          <p:cNvSpPr>
            <a:spLocks noGrp="1"/>
          </p:cNvSpPr>
          <p:nvPr>
            <p:ph type="body" sz="quarter" idx="10"/>
          </p:nvPr>
        </p:nvSpPr>
        <p:spPr>
          <a:xfrm>
            <a:off x="371473" y="1678281"/>
            <a:ext cx="11372036" cy="5179719"/>
          </a:xfrm>
          <a:ln>
            <a:noFill/>
          </a:ln>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a:spcBef>
                <a:spcPts val="0"/>
              </a:spcBef>
              <a:defRPr/>
            </a:pPr>
            <a:endParaRPr lang="en-GB" sz="1800" b="0" dirty="0">
              <a:solidFill>
                <a:schemeClr val="tx1"/>
              </a:solidFill>
              <a:latin typeface="Arial" panose="020B0604020202020204" pitchFamily="34" charset="0"/>
              <a:cs typeface="Arial" panose="020B060402020202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endParaRPr kumimoji="0" lang="en-US" altLang="mk-MK" sz="1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endPar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endPar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endParaRPr kumimoji="0" lang="en-US" altLang="mk-MK" sz="19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endPar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Global Initiative for Chronic Obstructive Lung Disease (GOLD). Executive Summary: Global Strategy for Diagnosis, Management, and Prevention of COPD - Updated 2020.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Available at: </a:t>
            </a:r>
            <a:r>
              <a:rPr kumimoji="0" lang="mk-MK" altLang="mk-MK" sz="2000" b="0" i="1"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www.goldcopd.org</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Sadeka SH, Hassana AA, Abdelrahmanb G, et al. Subclinical cardiovascular changes in chronic obstructive pulmonary disease patients: Doppler ultrasound evaluation. Egyptian Journal of Bronchology 2015; 9:140–145.</a:t>
            </a:r>
            <a:endParaRPr lang="mk-MK"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Barr RG, Ahmed FS, Carr JJ, </a:t>
            </a:r>
            <a:r>
              <a:rPr lang="da-D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 al. </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Subclinical atherosclerosis, airflow obstruction and emphysema: the MESA Lung Study</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Eur Respir </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2012;39:846–854</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Kim SJ, Yoon DW, Lee EJ, </a:t>
            </a:r>
            <a:r>
              <a:rPr lang="da-D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 al. </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Carotid atherosclerosis in patients with untreated chronic obstructive pulmonary disease. Int J Tuberc Lung Dis 2011;15:1265–1270</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Pecci R, De La Fuente Aguado J, </a:t>
            </a:r>
            <a:r>
              <a:rPr lang="es-E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et al. </a:t>
            </a:r>
            <a:r>
              <a:rPr lang="mk-M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Peripheral arterial disease in patients with chronic obstructive pulmonary disease. Int Angiol 2012;31:444-</a:t>
            </a:r>
            <a:r>
              <a:rPr lang="en-US"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4</a:t>
            </a:r>
            <a:r>
              <a:rPr lang="mk-M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a:t>
            </a:r>
            <a:endParaRPr lang="mk-MK"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Pizarro C,  Linnhoff F,  Essen F, Pingel S,  Schaefer CA, et al. </a:t>
            </a:r>
            <a:r>
              <a:rPr lang="mk-MK" sz="2000" spc="-35" dirty="0">
                <a:solidFill>
                  <a:srgbClr val="131313"/>
                </a:solidFill>
                <a:effectLst/>
                <a:latin typeface="Arial" panose="020B0604020202020204" pitchFamily="34" charset="0"/>
                <a:ea typeface="Times New Roman" panose="02020603050405020304" pitchFamily="18" charset="0"/>
                <a:cs typeface="Arial" panose="020B0604020202020204" pitchFamily="34" charset="0"/>
              </a:rPr>
              <a:t>Lower extremity and carotid artery disease in COPD</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mk-MK" sz="2000" dirty="0">
                <a:effectLst/>
                <a:latin typeface="Arial" panose="020B0604020202020204" pitchFamily="34" charset="0"/>
                <a:ea typeface="Times New Roman" panose="02020603050405020304" pitchFamily="18" charset="0"/>
                <a:cs typeface="Arial" panose="020B0604020202020204" pitchFamily="34" charset="0"/>
              </a:rPr>
              <a:t>ERJ Open Res 2016;2:00037</a:t>
            </a:r>
            <a:r>
              <a:rPr lang="en-US" sz="2000" dirty="0">
                <a:effectLst/>
                <a:latin typeface="Arial" panose="020B0604020202020204" pitchFamily="34" charset="0"/>
                <a:ea typeface="Times New Roman" panose="02020603050405020304" pitchFamily="18" charset="0"/>
                <a:cs typeface="Arial" panose="020B0604020202020204" pitchFamily="34" charset="0"/>
              </a:rPr>
              <a:t>.</a:t>
            </a: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231F20"/>
                </a:solidFill>
                <a:effectLst/>
                <a:latin typeface="Arial" panose="020B0604020202020204" pitchFamily="34" charset="0"/>
                <a:ea typeface="Times New Roman" panose="02020603050405020304" pitchFamily="18" charset="0"/>
                <a:cs typeface="Arial" panose="020B0604020202020204" pitchFamily="34" charset="0"/>
              </a:rPr>
              <a:t>Watz H, Waschki B, Boehme C, et al. Extrapulmonary effects of chronic obstructive pulmonary disease on physical activity: a cross-sectional study. Am J Respir Crit Care Med 2008;177:743–751.</a:t>
            </a:r>
            <a:endParaRPr lang="en-US" sz="2000" dirty="0">
              <a:solidFill>
                <a:srgbClr val="231F2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Maclay</a:t>
            </a: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JD</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MacNee W</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Cardiovascular disease in COPD</a:t>
            </a: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5" tooltip="Chest."/>
              </a:rPr>
              <a:t>Chest.</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2013;143(3):798</a:t>
            </a: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kumimoji="0" lang="mk-MK"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807</a:t>
            </a:r>
            <a:r>
              <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mk-MK"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Shen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TC</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Chen W, Cheng-Li L, et al. Chronic Obstructive Pulmonary Disease is Associated with an Increased Risk of Peripheral Arterial Disease 2014;25:272-280.</a:t>
            </a:r>
            <a:endParaRPr lang="mk-MK"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Lin MS, Hsu KY, Chen YJ, Chen CR, Chen CM, Chen W. Prevalence and risk factors of asymptomatic peripheral arterial disease in patients with COPD in Taiwan. PLoS One 2013;8:e64714.</a:t>
            </a: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it-I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Castagna O, </a:t>
            </a:r>
            <a:r>
              <a:rPr lang="mk-MK" sz="20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6"/>
              </a:rPr>
              <a:t>Boussuges A</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mk-MK" sz="20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7"/>
              </a:rPr>
              <a:t>Nussbaum E</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it-I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 al.</a:t>
            </a:r>
            <a:r>
              <a:rPr lang="mk-MK" sz="2000" kern="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Peripheral arterial disease: an underestimated aetiology of exercise intolerance in chronic obstructive pulmonary disease patients.</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mk-MK" sz="20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8" tooltip="European journal of cardiovascular prevention and rehabilitation : official journal of the European Society of Cardiology, Working Groups on Epidemiology &amp; Prevention and Cardiac Rehabilitation and Exercise Physiology."/>
              </a:rPr>
              <a:t>Eur J Cardiovasc Prev Rehabil</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2008;15(3):270-277.</a:t>
            </a:r>
            <a:endParaRPr lang="mk-MK"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Kim </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SJ</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Yoon</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DW</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Lee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EJ</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et al. </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Carotid atherosclerosis in patients with untreated chronic obstructive pulmonary disease. NT J TUBERC LUNG DIS</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mk-MK"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2011;15(9):1265–1270.</a:t>
            </a: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endParaRPr kumimoji="0" lang="en-US" altLang="mk-MK" sz="2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a:tabLst/>
            </a:pPr>
            <a:endParaRPr kumimoji="0" lang="en-US" altLang="mk-MK"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algn="just" eaLnBrk="0" fontAlgn="base" hangingPunct="0">
              <a:lnSpc>
                <a:spcPct val="100000"/>
              </a:lnSpc>
              <a:spcBef>
                <a:spcPct val="0"/>
              </a:spcBef>
              <a:spcAft>
                <a:spcPct val="0"/>
              </a:spcAft>
              <a:buClrTx/>
            </a:pPr>
            <a:endParaRPr lang="mk-MK" sz="20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endParaRPr lang="mk-MK" sz="1800" dirty="0">
              <a:effectLst/>
              <a:latin typeface="Arial" panose="020B0604020202020204" pitchFamily="34" charset="0"/>
              <a:ea typeface="Times New Roman" panose="02020603050405020304" pitchFamily="18" charset="0"/>
              <a:cs typeface="Arial" panose="020B0604020202020204" pitchFamily="34" charset="0"/>
            </a:endParaRPr>
          </a:p>
          <a:p>
            <a:pPr marL="514350" indent="-514350" algn="just" eaLnBrk="0" fontAlgn="base" hangingPunct="0">
              <a:lnSpc>
                <a:spcPct val="100000"/>
              </a:lnSpc>
              <a:spcBef>
                <a:spcPct val="0"/>
              </a:spcBef>
              <a:spcAft>
                <a:spcPct val="0"/>
              </a:spcAft>
              <a:buClrTx/>
              <a:buFont typeface="+mj-lt"/>
              <a:buAutoNum type="arabicPeriod"/>
            </a:pPr>
            <a:endParaRPr lang="mk-MK"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tabLst/>
            </a:pPr>
            <a:endParaRPr kumimoji="0" lang="mk-MK" altLang="mk-MK" sz="4000" b="0" i="0" u="none" strike="noStrike" cap="none" normalizeH="0" baseline="0" dirty="0">
              <a:ln>
                <a:noFill/>
              </a:ln>
              <a:solidFill>
                <a:schemeClr val="tx1"/>
              </a:solidFill>
              <a:effectLst/>
              <a:latin typeface="Arial" panose="020B0604020202020204" pitchFamily="34" charset="0"/>
            </a:endParaRPr>
          </a:p>
          <a:p>
            <a:pPr marL="514350" indent="-514350">
              <a:buFont typeface="+mj-lt"/>
              <a:buAutoNum type="arabicPeriod"/>
              <a:defRPr/>
            </a:pPr>
            <a:endParaRPr lang="ca-ES" dirty="0">
              <a:solidFill>
                <a:srgbClr val="394E5C"/>
              </a:solidFill>
              <a:latin typeface="Avenir Roman" panose="02000503020000020003" pitchFamily="2" charset="0"/>
            </a:endParaRPr>
          </a:p>
        </p:txBody>
      </p:sp>
      <p:sp>
        <p:nvSpPr>
          <p:cNvPr id="5" name="Rectangle 2">
            <a:extLst>
              <a:ext uri="{FF2B5EF4-FFF2-40B4-BE49-F238E27FC236}">
                <a16:creationId xmlns:a16="http://schemas.microsoft.com/office/drawing/2014/main" id="{998F157D-4CBF-4D56-8C32-DEBA7063073D}"/>
              </a:ext>
            </a:extLst>
          </p:cNvPr>
          <p:cNvSpPr>
            <a:spLocks noChangeArrowheads="1"/>
          </p:cNvSpPr>
          <p:nvPr/>
        </p:nvSpPr>
        <p:spPr bwMode="auto">
          <a:xfrm>
            <a:off x="5963592" y="43934"/>
            <a:ext cx="264816"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mk-MK" altLang="mk-MK"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074044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13FE-A45E-A249-ADE1-60347D4D980C}"/>
              </a:ext>
            </a:extLst>
          </p:cNvPr>
          <p:cNvSpPr>
            <a:spLocks noGrp="1"/>
          </p:cNvSpPr>
          <p:nvPr>
            <p:ph type="title"/>
          </p:nvPr>
        </p:nvSpPr>
        <p:spPr/>
        <p:txBody>
          <a:bodyPr/>
          <a:lstStyle/>
          <a:p>
            <a:r>
              <a:rPr lang="en-GB" altLang="en-US" dirty="0"/>
              <a:t>Conflict of interest disclosure</a:t>
            </a:r>
            <a:endParaRPr lang="en-GB" dirty="0"/>
          </a:p>
        </p:txBody>
      </p:sp>
      <p:sp>
        <p:nvSpPr>
          <p:cNvPr id="4" name="Subtitle 1">
            <a:extLst>
              <a:ext uri="{FF2B5EF4-FFF2-40B4-BE49-F238E27FC236}">
                <a16:creationId xmlns:a16="http://schemas.microsoft.com/office/drawing/2014/main" id="{D54A1E66-CB80-4398-BE07-ECD5C42EB0E8}"/>
              </a:ext>
            </a:extLst>
          </p:cNvPr>
          <p:cNvSpPr txBox="1">
            <a:spLocks noGrp="1"/>
          </p:cNvSpPr>
          <p:nvPr>
            <p:ph type="body" sz="quarter" idx="10"/>
          </p:nvPr>
        </p:nvSpPr>
        <p:spPr>
          <a:xfrm>
            <a:off x="510837" y="1349920"/>
            <a:ext cx="11170328" cy="3604217"/>
          </a:xfrm>
          <a:prstGeom prst="rect">
            <a:avLst/>
          </a:prstGeom>
          <a:ln>
            <a:miter lim="800000"/>
            <a:headEnd/>
            <a:tailEnd/>
          </a:ln>
        </p:spPr>
        <p:txBody>
          <a:bodyPr>
            <a:normAutofit/>
          </a:bodyPr>
          <a:lstStyle>
            <a:lvl1pPr marL="0" indent="0" algn="l" defTabSz="914400" rtl="0" eaLnBrk="1" latinLnBrk="0" hangingPunct="1">
              <a:lnSpc>
                <a:spcPct val="90000"/>
              </a:lnSpc>
              <a:spcBef>
                <a:spcPts val="1000"/>
              </a:spcBef>
              <a:buClr>
                <a:srgbClr val="BD1D3D"/>
              </a:buClr>
              <a:buFont typeface="Arial" panose="020B0604020202020204" pitchFamily="34" charset="0"/>
              <a:buNone/>
              <a:defRPr sz="2800" b="1" kern="1200">
                <a:solidFill>
                  <a:schemeClr val="tx1"/>
                </a:solidFill>
                <a:latin typeface="+mn-lt"/>
                <a:ea typeface="+mn-ea"/>
                <a:cs typeface="+mn-cs"/>
              </a:defRPr>
            </a:lvl1pPr>
            <a:lvl2pPr marL="0" indent="0" algn="l" defTabSz="914400" rtl="0" eaLnBrk="1" latinLnBrk="0" hangingPunct="1">
              <a:lnSpc>
                <a:spcPct val="90000"/>
              </a:lnSpc>
              <a:spcBef>
                <a:spcPts val="500"/>
              </a:spcBef>
              <a:buClr>
                <a:srgbClr val="BD1D3D"/>
              </a:buClr>
              <a:buFont typeface="Arial" panose="020B0604020202020204" pitchFamily="34" charset="0"/>
              <a:buNone/>
              <a:defRPr sz="2400" kern="1200">
                <a:solidFill>
                  <a:schemeClr val="tx1"/>
                </a:solidFill>
                <a:latin typeface="+mn-lt"/>
                <a:ea typeface="+mn-ea"/>
                <a:cs typeface="+mn-cs"/>
              </a:defRPr>
            </a:lvl2pPr>
            <a:lvl3pPr marL="230400" indent="-228600" algn="l" defTabSz="914400" rtl="0" eaLnBrk="1" latinLnBrk="0" hangingPunct="1">
              <a:lnSpc>
                <a:spcPct val="90000"/>
              </a:lnSpc>
              <a:spcBef>
                <a:spcPts val="500"/>
              </a:spcBef>
              <a:buClr>
                <a:srgbClr val="CB0038"/>
              </a:buClr>
              <a:buFont typeface="Arial" panose="020B0604020202020204" pitchFamily="34" charset="0"/>
              <a:buChar char="•"/>
              <a:defRPr sz="2400" kern="1200">
                <a:solidFill>
                  <a:schemeClr val="tx1"/>
                </a:solidFill>
                <a:latin typeface="+mn-lt"/>
                <a:ea typeface="+mn-ea"/>
                <a:cs typeface="+mn-cs"/>
              </a:defRPr>
            </a:lvl3pPr>
            <a:lvl4pPr marL="460800" indent="-228600" algn="l" defTabSz="914400" rtl="0" eaLnBrk="1" latinLnBrk="0" hangingPunct="1">
              <a:lnSpc>
                <a:spcPct val="90000"/>
              </a:lnSpc>
              <a:spcBef>
                <a:spcPts val="500"/>
              </a:spcBef>
              <a:buClr>
                <a:srgbClr val="CB0038"/>
              </a:buClr>
              <a:buFont typeface="Arial" panose="020B0604020202020204" pitchFamily="34" charset="0"/>
              <a:buChar char="•"/>
              <a:defRPr sz="2400" kern="1200">
                <a:solidFill>
                  <a:schemeClr val="tx1"/>
                </a:solidFill>
                <a:latin typeface="+mn-lt"/>
                <a:ea typeface="+mn-ea"/>
                <a:cs typeface="+mn-cs"/>
              </a:defRPr>
            </a:lvl4pPr>
            <a:lvl5pPr marL="691200" indent="-228600" algn="l" defTabSz="914400" rtl="0" eaLnBrk="1" latinLnBrk="0" hangingPunct="1">
              <a:lnSpc>
                <a:spcPct val="90000"/>
              </a:lnSpc>
              <a:spcBef>
                <a:spcPts val="500"/>
              </a:spcBef>
              <a:buClr>
                <a:srgbClr val="CB0038"/>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0735" indent="-160735">
              <a:buFont typeface="Wingdings" panose="05000000000000000000" pitchFamily="2" charset="2"/>
              <a:buChar char="q"/>
              <a:defRPr/>
            </a:pPr>
            <a:r>
              <a:rPr lang="en-US" altLang="fr-FR" sz="2000" dirty="0">
                <a:solidFill>
                  <a:srgbClr val="C00000"/>
                </a:solidFill>
                <a:latin typeface="Arial" panose="020B0604020202020204" pitchFamily="34" charset="0"/>
                <a:ea typeface="Arial Bold"/>
                <a:cs typeface="Arial" panose="020B0604020202020204" pitchFamily="34" charset="0"/>
              </a:rPr>
              <a:t> I have no real or perceived conflicts of interest that relate to this presentation.</a:t>
            </a:r>
          </a:p>
        </p:txBody>
      </p:sp>
      <p:sp>
        <p:nvSpPr>
          <p:cNvPr id="6" name="Text Placeholder 4">
            <a:extLst>
              <a:ext uri="{FF2B5EF4-FFF2-40B4-BE49-F238E27FC236}">
                <a16:creationId xmlns:a16="http://schemas.microsoft.com/office/drawing/2014/main" id="{6F0647CC-D941-4E68-AC75-010AE8EE4F9B}"/>
              </a:ext>
            </a:extLst>
          </p:cNvPr>
          <p:cNvSpPr txBox="1">
            <a:spLocks/>
          </p:cNvSpPr>
          <p:nvPr/>
        </p:nvSpPr>
        <p:spPr>
          <a:xfrm>
            <a:off x="511004" y="6019601"/>
            <a:ext cx="11085683" cy="737823"/>
          </a:xfrm>
          <a:prstGeom prst="rect">
            <a:avLst/>
          </a:prstGeom>
          <a:ln>
            <a:solidFill>
              <a:srgbClr val="FF0000"/>
            </a:solidFill>
          </a:ln>
        </p:spPr>
        <p:txBody>
          <a:bodyPr lIns="68580" tIns="34290" rIns="68580" bIns="34290" anchor="ctr">
            <a:normAutofit/>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defRPr/>
            </a:pPr>
            <a:r>
              <a:rPr lang="en-US" altLang="fr-FR" sz="1050" dirty="0">
                <a:solidFill>
                  <a:schemeClr val="bg1">
                    <a:lumMod val="50000"/>
                  </a:schemeClr>
                </a:solidFill>
                <a:latin typeface="Roboto Medium" panose="02000000000000000000"/>
                <a:ea typeface="ＭＳ Ｐゴシック" panose="020B0600070205080204" pitchFamily="34" charset="-128"/>
                <a:cs typeface="Times" panose="02020603050405020304" pitchFamily="18" charset="0"/>
              </a:rPr>
              <a:t>This event is accredited for CME credits by EBAP and EACCME and speakers are required to disclose their potential conflict of interest. The intent of this disclosure is not to prevent a speaker with a conflict of interest (any significant financial relationship a speaker has with manufacturers or providers of any commercial products or services relevant to the talk) from making a presentation, but rather to provide listeners with information on which they can make their own judgments. It remains for audience members to determine whether the speaker’s interests, or relationships may influence the presentation. The ERS does not view the existence of these interests or commitments as necessarily implying bias or decreasing the value of the speaker’s presentation. Drug or device advertisement is forbidden. </a:t>
            </a:r>
            <a:endParaRPr lang="fr-CH" sz="1050" dirty="0">
              <a:solidFill>
                <a:schemeClr val="bg1">
                  <a:lumMod val="50000"/>
                </a:schemeClr>
              </a:solidFill>
              <a:latin typeface="Roboto Medium" panose="02000000000000000000"/>
              <a:cs typeface="Times" panose="02020603050405020304" pitchFamily="18" charset="0"/>
            </a:endParaRPr>
          </a:p>
        </p:txBody>
      </p:sp>
    </p:spTree>
    <p:extLst>
      <p:ext uri="{BB962C8B-B14F-4D97-AF65-F5344CB8AC3E}">
        <p14:creationId xmlns:p14="http://schemas.microsoft.com/office/powerpoint/2010/main" val="409013827"/>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13FE-A45E-A249-ADE1-60347D4D980C}"/>
              </a:ext>
            </a:extLst>
          </p:cNvPr>
          <p:cNvSpPr>
            <a:spLocks noGrp="1"/>
          </p:cNvSpPr>
          <p:nvPr>
            <p:ph type="title"/>
          </p:nvPr>
        </p:nvSpPr>
        <p:spPr>
          <a:xfrm>
            <a:off x="371474" y="297294"/>
            <a:ext cx="9535663" cy="694418"/>
          </a:xfrm>
        </p:spPr>
        <p:txBody>
          <a:bodyPr>
            <a:normAutofit/>
          </a:bodyPr>
          <a:lstStyle/>
          <a:p>
            <a:r>
              <a:rPr lang="ca-ES" dirty="0"/>
              <a:t>Aims</a:t>
            </a:r>
            <a:endParaRPr lang="en-GB" dirty="0"/>
          </a:p>
        </p:txBody>
      </p:sp>
      <p:sp>
        <p:nvSpPr>
          <p:cNvPr id="3" name="Text Placeholder 2">
            <a:extLst>
              <a:ext uri="{FF2B5EF4-FFF2-40B4-BE49-F238E27FC236}">
                <a16:creationId xmlns:a16="http://schemas.microsoft.com/office/drawing/2014/main" id="{0ECEDA57-FBCF-1447-9B8F-0B5CFE429ABA}"/>
              </a:ext>
            </a:extLst>
          </p:cNvPr>
          <p:cNvSpPr>
            <a:spLocks noGrp="1"/>
          </p:cNvSpPr>
          <p:nvPr>
            <p:ph type="body" sz="quarter" idx="10"/>
          </p:nvPr>
        </p:nvSpPr>
        <p:spPr>
          <a:xfrm>
            <a:off x="371473" y="1678283"/>
            <a:ext cx="11372036" cy="3501434"/>
          </a:xfrm>
          <a:ln>
            <a:noFill/>
          </a:ln>
        </p:spPr>
        <p:style>
          <a:lnRef idx="2">
            <a:schemeClr val="accent4"/>
          </a:lnRef>
          <a:fillRef idx="1">
            <a:schemeClr val="lt1"/>
          </a:fillRef>
          <a:effectRef idx="0">
            <a:schemeClr val="accent4"/>
          </a:effectRef>
          <a:fontRef idx="minor">
            <a:schemeClr val="dk1"/>
          </a:fontRef>
        </p:style>
        <p:txBody>
          <a:bodyPr>
            <a:normAutofit/>
          </a:bodyPr>
          <a:lstStyle/>
          <a:p>
            <a:pPr>
              <a:spcBef>
                <a:spcPts val="0"/>
              </a:spcBef>
              <a:defRPr/>
            </a:pPr>
            <a:endParaRPr lang="en-GB" sz="2000" b="0" dirty="0">
              <a:solidFill>
                <a:schemeClr val="tx1"/>
              </a:solidFill>
              <a:latin typeface="Roboto Medium" panose="02000000000000000000"/>
            </a:endParaRPr>
          </a:p>
          <a:p>
            <a:pPr marL="514350" indent="-514350">
              <a:buFont typeface="+mj-lt"/>
              <a:buAutoNum type="arabicPeriod"/>
              <a:defRPr/>
            </a:pPr>
            <a:r>
              <a:rPr lang="en-US" sz="1800" dirty="0">
                <a:latin typeface="Arial" panose="020B0604020202020204" pitchFamily="34" charset="0"/>
                <a:cs typeface="Arial" panose="020B0604020202020204" pitchFamily="34" charset="0"/>
              </a:rPr>
              <a:t>To investigate the association between COPD and peripheral artery disease (CAD and LEAD);</a:t>
            </a:r>
          </a:p>
          <a:p>
            <a:pPr marL="514350" indent="-514350">
              <a:buFont typeface="+mj-lt"/>
              <a:buAutoNum type="arabicPeriod"/>
              <a:defRPr/>
            </a:pPr>
            <a:endParaRPr lang="en-US" sz="1800" dirty="0">
              <a:latin typeface="Arial" panose="020B0604020202020204" pitchFamily="34" charset="0"/>
              <a:cs typeface="Arial" panose="020B0604020202020204" pitchFamily="34" charset="0"/>
            </a:endParaRPr>
          </a:p>
          <a:p>
            <a:pPr marL="514350" indent="-514350">
              <a:buFont typeface="+mj-lt"/>
              <a:buAutoNum type="arabicPeriod"/>
              <a:defRPr/>
            </a:pPr>
            <a:r>
              <a:rPr lang="en-US" sz="1800" dirty="0">
                <a:latin typeface="Arial" panose="020B0604020202020204" pitchFamily="34" charset="0"/>
                <a:cs typeface="Arial" panose="020B0604020202020204" pitchFamily="34" charset="0"/>
              </a:rPr>
              <a:t>Assessment of the </a:t>
            </a:r>
            <a:r>
              <a:rPr lang="en-US" sz="1800" b="0" i="0" u="none" strike="noStrike" baseline="0" dirty="0">
                <a:latin typeface="Arial" panose="020B0604020202020204" pitchFamily="34" charset="0"/>
                <a:cs typeface="Arial" panose="020B0604020202020204" pitchFamily="34" charset="0"/>
              </a:rPr>
              <a:t>relation between </a:t>
            </a:r>
            <a:r>
              <a:rPr lang="en-US" sz="1800" dirty="0">
                <a:latin typeface="Arial" panose="020B0604020202020204" pitchFamily="34" charset="0"/>
                <a:cs typeface="Arial" panose="020B0604020202020204" pitchFamily="34" charset="0"/>
              </a:rPr>
              <a:t>peripheral artery disease</a:t>
            </a:r>
            <a:r>
              <a:rPr lang="mk-MK" sz="1800" b="0" i="0" u="none" strike="noStrike" baseline="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and</a:t>
            </a:r>
            <a:r>
              <a:rPr lang="en-US" sz="1800" b="0" i="0" u="none" strike="noStrike" baseline="0" dirty="0">
                <a:latin typeface="Arial" panose="020B0604020202020204" pitchFamily="34" charset="0"/>
                <a:cs typeface="Arial" panose="020B0604020202020204" pitchFamily="34" charset="0"/>
              </a:rPr>
              <a:t> the severity of airflow limitation;</a:t>
            </a:r>
          </a:p>
          <a:p>
            <a:pPr marL="514350" indent="-514350">
              <a:buFont typeface="+mj-lt"/>
              <a:buAutoNum type="arabicPeriod"/>
              <a:defRPr/>
            </a:pPr>
            <a:endParaRPr lang="en-US" sz="1800" b="0" i="0" u="none" strike="noStrike" baseline="0" dirty="0">
              <a:latin typeface="Arial" panose="020B0604020202020204" pitchFamily="34" charset="0"/>
              <a:cs typeface="Arial" panose="020B0604020202020204" pitchFamily="34" charset="0"/>
            </a:endParaRPr>
          </a:p>
          <a:p>
            <a:pPr marL="514350" indent="-514350">
              <a:buFont typeface="+mj-lt"/>
              <a:buAutoNum type="arabicPeriod"/>
              <a:defRPr/>
            </a:pPr>
            <a:r>
              <a:rPr lang="en-US" sz="1800" dirty="0">
                <a:latin typeface="Arial" panose="020B0604020202020204" pitchFamily="34" charset="0"/>
                <a:cs typeface="Arial" panose="020B0604020202020204" pitchFamily="34" charset="0"/>
              </a:rPr>
              <a:t>To investigate the </a:t>
            </a:r>
            <a:r>
              <a:rPr lang="en-US" sz="1800" b="0" i="0" u="none" strike="noStrike" baseline="0" dirty="0">
                <a:latin typeface="Arial" panose="020B0604020202020204" pitchFamily="34" charset="0"/>
                <a:cs typeface="Arial" panose="020B0604020202020204" pitchFamily="34" charset="0"/>
              </a:rPr>
              <a:t>relation between </a:t>
            </a:r>
            <a:r>
              <a:rPr lang="en-US" sz="1800" dirty="0">
                <a:latin typeface="Arial" panose="020B0604020202020204" pitchFamily="34" charset="0"/>
                <a:cs typeface="Arial" panose="020B0604020202020204" pitchFamily="34" charset="0"/>
              </a:rPr>
              <a:t>PAD </a:t>
            </a:r>
            <a:r>
              <a:rPr lang="en-US" sz="1800" b="0" i="0" u="none" strike="noStrike" baseline="0" dirty="0">
                <a:latin typeface="Arial" panose="020B0604020202020204" pitchFamily="34" charset="0"/>
                <a:cs typeface="Arial" panose="020B0604020202020204" pitchFamily="34" charset="0"/>
              </a:rPr>
              <a:t>and serum CRP level.</a:t>
            </a:r>
            <a:endParaRPr lang="ca-ES" dirty="0">
              <a:solidFill>
                <a:srgbClr val="394E5C"/>
              </a:solidFill>
              <a:latin typeface="Avenir Roman" panose="02000503020000020003" pitchFamily="2" charset="0"/>
            </a:endParaRPr>
          </a:p>
        </p:txBody>
      </p:sp>
    </p:spTree>
    <p:extLst>
      <p:ext uri="{BB962C8B-B14F-4D97-AF65-F5344CB8AC3E}">
        <p14:creationId xmlns:p14="http://schemas.microsoft.com/office/powerpoint/2010/main" val="3329588205"/>
      </p:ext>
    </p:extLst>
  </p:cSld>
  <p:clrMapOvr>
    <a:masterClrMapping/>
  </p:clrMapOvr>
  <mc:AlternateContent xmlns:mc="http://schemas.openxmlformats.org/markup-compatibility/2006" xmlns:p14="http://schemas.microsoft.com/office/powerpoint/2010/main">
    <mc:Choice Requires="p14">
      <p:transition spd="slow" p14:dur="2000" advClick="0" advTm="19000"/>
    </mc:Choice>
    <mc:Fallback xmlns="">
      <p:transition spd="slow" advClick="0" advTm="19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1BC16E-13DB-394F-A706-99FBD2FEEAC2}"/>
              </a:ext>
            </a:extLst>
          </p:cNvPr>
          <p:cNvSpPr>
            <a:spLocks noGrp="1"/>
          </p:cNvSpPr>
          <p:nvPr>
            <p:ph type="title"/>
          </p:nvPr>
        </p:nvSpPr>
        <p:spPr/>
        <p:txBody>
          <a:bodyPr/>
          <a:lstStyle/>
          <a:p>
            <a:r>
              <a:rPr lang="en-US" dirty="0"/>
              <a:t>Material and methods</a:t>
            </a:r>
            <a:endParaRPr lang="en-GB" dirty="0"/>
          </a:p>
        </p:txBody>
      </p:sp>
      <p:sp>
        <p:nvSpPr>
          <p:cNvPr id="5" name="Text Placeholder 4">
            <a:extLst>
              <a:ext uri="{FF2B5EF4-FFF2-40B4-BE49-F238E27FC236}">
                <a16:creationId xmlns:a16="http://schemas.microsoft.com/office/drawing/2014/main" id="{F64D77CF-1217-5A46-BADF-C8C40C52BC06}"/>
              </a:ext>
            </a:extLst>
          </p:cNvPr>
          <p:cNvSpPr>
            <a:spLocks noGrp="1"/>
          </p:cNvSpPr>
          <p:nvPr>
            <p:ph type="body" sz="quarter" idx="10"/>
          </p:nvPr>
        </p:nvSpPr>
        <p:spPr/>
        <p:txBody>
          <a:bodyPr>
            <a:normAutofit lnSpcReduction="10000"/>
          </a:bodyPr>
          <a:lstStyle/>
          <a:p>
            <a:pPr algn="l"/>
            <a:endParaRPr lang="en-US" sz="1800" b="1" dirty="0">
              <a:solidFill>
                <a:schemeClr val="tx1"/>
              </a:solidFill>
              <a:latin typeface="Arial" panose="020B0604020202020204" pitchFamily="34" charset="0"/>
              <a:cs typeface="Arial" panose="020B0604020202020204" pitchFamily="34" charset="0"/>
            </a:endParaRPr>
          </a:p>
          <a:p>
            <a:pPr algn="l"/>
            <a:endParaRPr lang="en-US" sz="1800" b="1" dirty="0">
              <a:solidFill>
                <a:schemeClr val="tx1"/>
              </a:solidFill>
              <a:latin typeface="Arial" panose="020B060402020202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1. Study design: </a:t>
            </a:r>
            <a:r>
              <a:rPr lang="en-US" sz="1800" i="0" u="none" strike="noStrike" baseline="0" dirty="0">
                <a:solidFill>
                  <a:schemeClr val="tx1"/>
                </a:solidFill>
                <a:latin typeface="Arial" panose="020B0604020202020204" pitchFamily="34" charset="0"/>
                <a:cs typeface="Arial" panose="020B0604020202020204" pitchFamily="34" charset="0"/>
              </a:rPr>
              <a:t>Cross-sectional study;</a:t>
            </a:r>
          </a:p>
          <a:p>
            <a:pPr marL="342900" indent="-342900" algn="l">
              <a:buAutoNum type="arabicPeriod"/>
            </a:pPr>
            <a:endParaRPr lang="en-US" sz="1800" i="0" u="none" strike="noStrike" baseline="0" dirty="0">
              <a:solidFill>
                <a:schemeClr val="tx1"/>
              </a:solidFill>
              <a:latin typeface="Arial" panose="020B060402020202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2. Subjects: </a:t>
            </a:r>
          </a:p>
          <a:p>
            <a:pPr marL="285750" indent="-285750" algn="l">
              <a:buFont typeface="Wingdings" panose="05000000000000000000" pitchFamily="2" charset="2"/>
              <a:buChar char="q"/>
            </a:pPr>
            <a:r>
              <a:rPr lang="en-US" sz="1800" dirty="0">
                <a:solidFill>
                  <a:srgbClr val="C00000"/>
                </a:solidFill>
                <a:latin typeface="Arial" panose="020B0604020202020204" pitchFamily="34" charset="0"/>
                <a:cs typeface="Arial" panose="020B0604020202020204" pitchFamily="34" charset="0"/>
              </a:rPr>
              <a:t>Investigated group: </a:t>
            </a:r>
            <a:r>
              <a:rPr lang="en-US" sz="1800" b="0" i="0" u="none" strike="noStrike" baseline="0" dirty="0">
                <a:solidFill>
                  <a:schemeClr val="tx1"/>
                </a:solidFill>
                <a:latin typeface="Arial" panose="020B0604020202020204" pitchFamily="34" charset="0"/>
                <a:cs typeface="Arial" panose="020B0604020202020204" pitchFamily="34" charset="0"/>
              </a:rPr>
              <a:t>120 patients with initially diagnosed COPD according to GOLD criteria (1), aged 40 to 75 years;</a:t>
            </a:r>
          </a:p>
          <a:p>
            <a:pPr marL="285750" indent="-285750" algn="l">
              <a:buFont typeface="Wingdings" panose="05000000000000000000" pitchFamily="2" charset="2"/>
              <a:buChar char="q"/>
            </a:pPr>
            <a:r>
              <a:rPr lang="en-US" sz="1800" dirty="0">
                <a:solidFill>
                  <a:srgbClr val="C00000"/>
                </a:solidFill>
                <a:latin typeface="Arial" panose="020B0604020202020204" pitchFamily="34" charset="0"/>
                <a:cs typeface="Arial" panose="020B0604020202020204" pitchFamily="34" charset="0"/>
              </a:rPr>
              <a:t>Control group: </a:t>
            </a:r>
            <a:r>
              <a:rPr lang="en-US" sz="1800" b="0" i="0" u="none" strike="noStrike" baseline="0" dirty="0">
                <a:solidFill>
                  <a:schemeClr val="tx1"/>
                </a:solidFill>
                <a:latin typeface="Arial" panose="020B0604020202020204" pitchFamily="34" charset="0"/>
                <a:cs typeface="Arial" panose="020B0604020202020204" pitchFamily="34" charset="0"/>
              </a:rPr>
              <a:t>60 non-COPD subjects matched by age, smoking status, body mass index.</a:t>
            </a:r>
          </a:p>
          <a:p>
            <a:pPr algn="l"/>
            <a:endParaRPr lang="en-US" sz="1800" b="0" i="0" u="none" strike="noStrike" baseline="0" dirty="0">
              <a:solidFill>
                <a:schemeClr val="tx1"/>
              </a:solidFill>
              <a:latin typeface="Arial" panose="020B060402020202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3</a:t>
            </a:r>
            <a:r>
              <a:rPr lang="en-US" sz="1800" b="1" i="0" u="none" strike="noStrike" baseline="0" dirty="0">
                <a:solidFill>
                  <a:schemeClr val="tx1"/>
                </a:solidFill>
                <a:latin typeface="Arial" panose="020B0604020202020204" pitchFamily="34" charset="0"/>
                <a:cs typeface="Arial" panose="020B0604020202020204" pitchFamily="34" charset="0"/>
              </a:rPr>
              <a:t>. </a:t>
            </a:r>
            <a:r>
              <a:rPr lang="en-US" sz="1800" b="1" dirty="0">
                <a:solidFill>
                  <a:schemeClr val="tx1"/>
                </a:solidFill>
                <a:latin typeface="Arial" panose="020B0604020202020204" pitchFamily="34" charset="0"/>
                <a:cs typeface="Arial" panose="020B0604020202020204" pitchFamily="34" charset="0"/>
              </a:rPr>
              <a:t>Investigations</a:t>
            </a:r>
            <a:r>
              <a:rPr lang="en-US" sz="1800" b="1" i="0" u="none" strike="noStrike" baseline="0" dirty="0">
                <a:solidFill>
                  <a:schemeClr val="tx1"/>
                </a:solidFill>
                <a:latin typeface="Arial" panose="020B0604020202020204" pitchFamily="34" charset="0"/>
                <a:cs typeface="Arial" panose="020B0604020202020204" pitchFamily="34" charset="0"/>
              </a:rPr>
              <a:t>:</a:t>
            </a:r>
          </a:p>
          <a:p>
            <a:pPr marL="342900" indent="-342900" algn="l">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P</a:t>
            </a:r>
            <a:r>
              <a:rPr lang="en-US" sz="1800" b="0" i="0" u="none" strike="noStrike" baseline="0" dirty="0">
                <a:solidFill>
                  <a:schemeClr val="tx1"/>
                </a:solidFill>
                <a:latin typeface="Arial" panose="020B0604020202020204" pitchFamily="34" charset="0"/>
                <a:cs typeface="Arial" panose="020B0604020202020204" pitchFamily="34" charset="0"/>
              </a:rPr>
              <a:t>ulmonary evaluation (dyspnea severity assessment, baseline and post-bronchodilator spirometry, arterial gas analyses, chest X-ray);</a:t>
            </a:r>
          </a:p>
          <a:p>
            <a:pPr marL="342900" indent="-342900" algn="l">
              <a:buFont typeface="Wingdings" panose="05000000000000000000" pitchFamily="2" charset="2"/>
              <a:buChar char="q"/>
            </a:pPr>
            <a:r>
              <a:rPr lang="en-US" sz="1800" b="0" i="0" u="none" strike="noStrike" baseline="0" dirty="0">
                <a:solidFill>
                  <a:schemeClr val="tx1"/>
                </a:solidFill>
                <a:latin typeface="Arial" panose="020B0604020202020204" pitchFamily="34" charset="0"/>
                <a:cs typeface="Arial" panose="020B0604020202020204" pitchFamily="34" charset="0"/>
              </a:rPr>
              <a:t>Doppler ultrasonography of carotid arteries and low-extremity arteries;</a:t>
            </a:r>
          </a:p>
          <a:p>
            <a:pPr marL="342900" indent="-342900" algn="l">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M</a:t>
            </a:r>
            <a:r>
              <a:rPr lang="en-US" sz="1800" b="0" i="0" u="none" strike="noStrike" baseline="0" dirty="0">
                <a:solidFill>
                  <a:schemeClr val="tx1"/>
                </a:solidFill>
                <a:latin typeface="Arial" panose="020B0604020202020204" pitchFamily="34" charset="0"/>
                <a:cs typeface="Arial" panose="020B0604020202020204" pitchFamily="34" charset="0"/>
              </a:rPr>
              <a:t>easurement of serum CRP level.</a:t>
            </a:r>
            <a:endParaRPr lang="en-GB"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791408"/>
      </p:ext>
    </p:extLst>
  </p:cSld>
  <p:clrMapOvr>
    <a:masterClrMapping/>
  </p:clrMapOvr>
  <mc:AlternateContent xmlns:mc="http://schemas.openxmlformats.org/markup-compatibility/2006" xmlns:p14="http://schemas.microsoft.com/office/powerpoint/2010/main">
    <mc:Choice Requires="p14">
      <p:transition spd="slow" p14:dur="2000" advClick="0" advTm="25000"/>
    </mc:Choice>
    <mc:Fallback xmlns="">
      <p:transition spd="slow" advClick="0" advTm="25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BFB4A9-4F6C-9243-8D30-E308920BF997}"/>
              </a:ext>
            </a:extLst>
          </p:cNvPr>
          <p:cNvSpPr>
            <a:spLocks noGrp="1"/>
          </p:cNvSpPr>
          <p:nvPr>
            <p:ph sz="half" idx="2"/>
          </p:nvPr>
        </p:nvSpPr>
        <p:spPr>
          <a:xfrm>
            <a:off x="209550" y="516835"/>
            <a:ext cx="4866033" cy="7421217"/>
          </a:xfrm>
        </p:spPr>
        <p:txBody>
          <a:bodyPr>
            <a:normAutofit fontScale="47500" lnSpcReduction="20000"/>
          </a:bodyPr>
          <a:lstStyle/>
          <a:p>
            <a:endParaRPr lang="en-US" sz="2000" b="0" i="0" u="none" strike="noStrike" baseline="0" dirty="0">
              <a:latin typeface="Arial" panose="020B0604020202020204" pitchFamily="34" charset="0"/>
              <a:cs typeface="Arial" panose="020B0604020202020204" pitchFamily="34" charset="0"/>
            </a:endParaRPr>
          </a:p>
          <a:p>
            <a:endParaRPr lang="en-US" sz="2400" b="0" i="0" u="none" strike="noStrike" baseline="0" dirty="0">
              <a:latin typeface="Arial" panose="020B0604020202020204" pitchFamily="34" charset="0"/>
              <a:cs typeface="Arial" panose="020B0604020202020204" pitchFamily="34" charset="0"/>
            </a:endParaRPr>
          </a:p>
          <a:p>
            <a:endParaRPr lang="en-US" sz="2400" b="0" i="0" u="none" strike="noStrike" baseline="0" dirty="0">
              <a:latin typeface="Arial" panose="020B0604020202020204" pitchFamily="34" charset="0"/>
              <a:cs typeface="Arial" panose="020B0604020202020204" pitchFamily="34" charset="0"/>
            </a:endParaRPr>
          </a:p>
          <a:p>
            <a:endParaRPr lang="en-US" sz="3200" b="0" i="0" u="none" strike="noStrike" baseline="0" dirty="0">
              <a:solidFill>
                <a:schemeClr val="tx1"/>
              </a:solidFill>
              <a:latin typeface="Arial" panose="020B0604020202020204" pitchFamily="34" charset="0"/>
              <a:cs typeface="Arial" panose="020B0604020202020204" pitchFamily="34" charset="0"/>
            </a:endParaRPr>
          </a:p>
          <a:p>
            <a:pPr algn="just">
              <a:lnSpc>
                <a:spcPct val="135000"/>
              </a:lnSpc>
            </a:pPr>
            <a:endParaRPr lang="en-US" sz="3400" dirty="0">
              <a:solidFill>
                <a:schemeClr val="tx1"/>
              </a:solidFill>
              <a:latin typeface="Arial" panose="020B0604020202020204" pitchFamily="34" charset="0"/>
              <a:cs typeface="Arial" panose="020B0604020202020204" pitchFamily="34" charset="0"/>
            </a:endParaRPr>
          </a:p>
          <a:p>
            <a:pPr marL="457200" indent="-457200">
              <a:lnSpc>
                <a:spcPct val="135000"/>
              </a:lnSpc>
              <a:buFont typeface="Wingdings" panose="05000000000000000000" pitchFamily="2" charset="2"/>
              <a:buChar char="q"/>
            </a:pPr>
            <a:r>
              <a:rPr lang="en-US" sz="3800" b="1" dirty="0">
                <a:solidFill>
                  <a:schemeClr val="tx1"/>
                </a:solidFill>
                <a:latin typeface="Arial" panose="020B0604020202020204" pitchFamily="34" charset="0"/>
                <a:cs typeface="Arial" panose="020B0604020202020204" pitchFamily="34" charset="0"/>
              </a:rPr>
              <a:t>Demographic and other characteristics of the study subjects are given in Table 1. </a:t>
            </a:r>
          </a:p>
          <a:p>
            <a:pPr marL="457200" indent="-457200">
              <a:lnSpc>
                <a:spcPct val="135000"/>
              </a:lnSpc>
              <a:buFont typeface="Wingdings" panose="05000000000000000000" pitchFamily="2" charset="2"/>
              <a:buChar char="q"/>
            </a:pPr>
            <a:r>
              <a:rPr lang="en-US" sz="3800" dirty="0">
                <a:solidFill>
                  <a:schemeClr val="tx1"/>
                </a:solidFill>
                <a:latin typeface="Arial" panose="020B0604020202020204" pitchFamily="34" charset="0"/>
                <a:cs typeface="Arial" panose="020B0604020202020204" pitchFamily="34" charset="0"/>
              </a:rPr>
              <a:t>The two groups were similar regarding the gender, age, smoking status and mean BMI. </a:t>
            </a:r>
          </a:p>
          <a:p>
            <a:pPr marL="457200" indent="-457200">
              <a:lnSpc>
                <a:spcPct val="135000"/>
              </a:lnSpc>
              <a:buFont typeface="Wingdings" panose="05000000000000000000" pitchFamily="2" charset="2"/>
              <a:buChar char="q"/>
            </a:pPr>
            <a:r>
              <a:rPr lang="en-US" sz="3800" dirty="0">
                <a:solidFill>
                  <a:schemeClr val="tx1"/>
                </a:solidFill>
                <a:latin typeface="Arial" panose="020B0604020202020204" pitchFamily="34" charset="0"/>
                <a:cs typeface="Arial" panose="020B0604020202020204" pitchFamily="34" charset="0"/>
              </a:rPr>
              <a:t>The mean values of spirometry parameters (FVC, FEV1 and FEV1/FVC ratio) were significantly lower in COPD patients than in non-COPD controls. </a:t>
            </a:r>
          </a:p>
          <a:p>
            <a:pPr marL="457200" indent="-457200">
              <a:lnSpc>
                <a:spcPct val="135000"/>
              </a:lnSpc>
              <a:buFont typeface="Wingdings" panose="05000000000000000000" pitchFamily="2" charset="2"/>
              <a:buChar char="q"/>
            </a:pPr>
            <a:r>
              <a:rPr lang="en-US" sz="3800" dirty="0">
                <a:solidFill>
                  <a:schemeClr val="tx1"/>
                </a:solidFill>
                <a:latin typeface="Arial" panose="020B0604020202020204" pitchFamily="34" charset="0"/>
                <a:cs typeface="Arial" panose="020B0604020202020204" pitchFamily="34" charset="0"/>
              </a:rPr>
              <a:t>Also, the mean value of serum CRP was significantly higher in COPD patients than in non-COPD (10.2 vs 5.9; P = 0.04), suggesting a low-grade systemic inflammation in these patients.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GB" dirty="0"/>
          </a:p>
        </p:txBody>
      </p:sp>
      <p:sp>
        <p:nvSpPr>
          <p:cNvPr id="3" name="Picture Placeholder 2">
            <a:extLst>
              <a:ext uri="{FF2B5EF4-FFF2-40B4-BE49-F238E27FC236}">
                <a16:creationId xmlns:a16="http://schemas.microsoft.com/office/drawing/2014/main" id="{42768B22-2966-EA43-8478-7886B6A4F54C}"/>
              </a:ext>
            </a:extLst>
          </p:cNvPr>
          <p:cNvSpPr>
            <a:spLocks noGrp="1"/>
          </p:cNvSpPr>
          <p:nvPr>
            <p:ph type="pic" sz="quarter" idx="10"/>
          </p:nvPr>
        </p:nvSpPr>
        <p:spPr/>
      </p:sp>
      <p:sp>
        <p:nvSpPr>
          <p:cNvPr id="4" name="Text Placeholder 3">
            <a:extLst>
              <a:ext uri="{FF2B5EF4-FFF2-40B4-BE49-F238E27FC236}">
                <a16:creationId xmlns:a16="http://schemas.microsoft.com/office/drawing/2014/main" id="{A5395AA9-C96E-3144-954A-CB87FB98230B}"/>
              </a:ext>
            </a:extLst>
          </p:cNvPr>
          <p:cNvSpPr>
            <a:spLocks noGrp="1"/>
          </p:cNvSpPr>
          <p:nvPr>
            <p:ph type="body" sz="quarter" idx="11"/>
          </p:nvPr>
        </p:nvSpPr>
        <p:spPr/>
        <p:txBody>
          <a:bodyPr/>
          <a:lstStyle/>
          <a:p>
            <a:endParaRPr lang="en-GB"/>
          </a:p>
        </p:txBody>
      </p:sp>
      <p:sp>
        <p:nvSpPr>
          <p:cNvPr id="5" name="Title 4">
            <a:extLst>
              <a:ext uri="{FF2B5EF4-FFF2-40B4-BE49-F238E27FC236}">
                <a16:creationId xmlns:a16="http://schemas.microsoft.com/office/drawing/2014/main" id="{E71B7497-D5D4-A246-BA91-CB1F993DBF4D}"/>
              </a:ext>
            </a:extLst>
          </p:cNvPr>
          <p:cNvSpPr>
            <a:spLocks noGrp="1"/>
          </p:cNvSpPr>
          <p:nvPr>
            <p:ph type="title"/>
          </p:nvPr>
        </p:nvSpPr>
        <p:spPr/>
        <p:txBody>
          <a:bodyPr/>
          <a:lstStyle/>
          <a:p>
            <a:r>
              <a:rPr lang="en-GB" dirty="0"/>
              <a:t>Results</a:t>
            </a:r>
          </a:p>
        </p:txBody>
      </p:sp>
      <p:graphicFrame>
        <p:nvGraphicFramePr>
          <p:cNvPr id="6" name="Table 5">
            <a:extLst>
              <a:ext uri="{FF2B5EF4-FFF2-40B4-BE49-F238E27FC236}">
                <a16:creationId xmlns:a16="http://schemas.microsoft.com/office/drawing/2014/main" id="{63070615-C2CE-4ADC-95B0-17E19A28F000}"/>
              </a:ext>
            </a:extLst>
          </p:cNvPr>
          <p:cNvGraphicFramePr>
            <a:graphicFrameLocks noGrp="1"/>
          </p:cNvGraphicFramePr>
          <p:nvPr>
            <p:extLst>
              <p:ext uri="{D42A27DB-BD31-4B8C-83A1-F6EECF244321}">
                <p14:modId xmlns:p14="http://schemas.microsoft.com/office/powerpoint/2010/main" val="3744210548"/>
              </p:ext>
            </p:extLst>
          </p:nvPr>
        </p:nvGraphicFramePr>
        <p:xfrm>
          <a:off x="5274365" y="1412882"/>
          <a:ext cx="6917635" cy="5459998"/>
        </p:xfrm>
        <a:graphic>
          <a:graphicData uri="http://schemas.openxmlformats.org/drawingml/2006/table">
            <a:tbl>
              <a:tblPr firstRow="1" firstCol="1" lastRow="1" lastCol="1" bandRow="1" bandCol="1">
                <a:tableStyleId>{5C22544A-7EE6-4342-B048-85BDC9FD1C3A}</a:tableStyleId>
              </a:tblPr>
              <a:tblGrid>
                <a:gridCol w="1502188">
                  <a:extLst>
                    <a:ext uri="{9D8B030D-6E8A-4147-A177-3AD203B41FA5}">
                      <a16:colId xmlns:a16="http://schemas.microsoft.com/office/drawing/2014/main" val="1977159555"/>
                    </a:ext>
                  </a:extLst>
                </a:gridCol>
                <a:gridCol w="1502681">
                  <a:extLst>
                    <a:ext uri="{9D8B030D-6E8A-4147-A177-3AD203B41FA5}">
                      <a16:colId xmlns:a16="http://schemas.microsoft.com/office/drawing/2014/main" val="4079999623"/>
                    </a:ext>
                  </a:extLst>
                </a:gridCol>
                <a:gridCol w="3912766">
                  <a:extLst>
                    <a:ext uri="{9D8B030D-6E8A-4147-A177-3AD203B41FA5}">
                      <a16:colId xmlns:a16="http://schemas.microsoft.com/office/drawing/2014/main" val="2874616628"/>
                    </a:ext>
                  </a:extLst>
                </a:gridCol>
              </a:tblGrid>
              <a:tr h="599270">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Characteristic</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COPD patients</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(n = 120)</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Non-COPD subjects</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(n = 60)</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2786315441"/>
                  </a:ext>
                </a:extLst>
              </a:tr>
              <a:tr h="446186">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Sex</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Males</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Females</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86 (71.6%)</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34 (28.3%)</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46 </a:t>
                      </a:r>
                      <a:r>
                        <a:rPr lang="mk-MK" sz="900" dirty="0">
                          <a:effectLst/>
                          <a:latin typeface="Arial" panose="020B0604020202020204" pitchFamily="34" charset="0"/>
                          <a:cs typeface="Arial" panose="020B0604020202020204" pitchFamily="34" charset="0"/>
                        </a:rPr>
                        <a:t>(76</a:t>
                      </a:r>
                      <a:r>
                        <a:rPr lang="en-GB" sz="900" dirty="0">
                          <a:effectLst/>
                          <a:latin typeface="Arial" panose="020B0604020202020204" pitchFamily="34" charset="0"/>
                          <a:cs typeface="Arial" panose="020B0604020202020204" pitchFamily="34" charset="0"/>
                        </a:rPr>
                        <a:t>.</a:t>
                      </a:r>
                      <a:r>
                        <a:rPr lang="mk-MK" sz="900" dirty="0">
                          <a:effectLst/>
                          <a:latin typeface="Arial" panose="020B0604020202020204" pitchFamily="34" charset="0"/>
                          <a:cs typeface="Arial" panose="020B0604020202020204" pitchFamily="34" charset="0"/>
                        </a:rPr>
                        <a:t>7%)</a:t>
                      </a:r>
                    </a:p>
                    <a:p>
                      <a:pPr algn="ctr">
                        <a:lnSpc>
                          <a:spcPct val="115000"/>
                        </a:lnSpc>
                        <a:spcAft>
                          <a:spcPts val="0"/>
                        </a:spcAft>
                      </a:pPr>
                      <a:r>
                        <a:rPr lang="en-US" sz="900" dirty="0">
                          <a:effectLst/>
                          <a:latin typeface="Arial" panose="020B0604020202020204" pitchFamily="34" charset="0"/>
                          <a:cs typeface="Arial" panose="020B0604020202020204" pitchFamily="34" charset="0"/>
                        </a:rPr>
                        <a:t>14 </a:t>
                      </a:r>
                      <a:r>
                        <a:rPr lang="mk-MK" sz="900" dirty="0">
                          <a:effectLst/>
                          <a:latin typeface="Arial" panose="020B0604020202020204" pitchFamily="34" charset="0"/>
                          <a:cs typeface="Arial" panose="020B0604020202020204" pitchFamily="34" charset="0"/>
                        </a:rPr>
                        <a:t> (23</a:t>
                      </a:r>
                      <a:r>
                        <a:rPr lang="en-GB" sz="900" dirty="0">
                          <a:effectLst/>
                          <a:latin typeface="Arial" panose="020B0604020202020204" pitchFamily="34" charset="0"/>
                          <a:cs typeface="Arial" panose="020B0604020202020204" pitchFamily="34" charset="0"/>
                        </a:rPr>
                        <a:t>.</a:t>
                      </a:r>
                      <a:r>
                        <a:rPr lang="mk-MK" sz="900" dirty="0">
                          <a:effectLst/>
                          <a:latin typeface="Arial" panose="020B0604020202020204" pitchFamily="34" charset="0"/>
                          <a:cs typeface="Arial" panose="020B0604020202020204" pitchFamily="34" charset="0"/>
                        </a:rPr>
                        <a:t>3%)</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3432199511"/>
                  </a:ext>
                </a:extLst>
              </a:tr>
              <a:tr h="752354">
                <a:tc>
                  <a:txBody>
                    <a:bodyPr/>
                    <a:lstStyle/>
                    <a:p>
                      <a:pPr algn="ctr">
                        <a:lnSpc>
                          <a:spcPct val="115000"/>
                        </a:lnSpc>
                        <a:spcAft>
                          <a:spcPts val="0"/>
                        </a:spcAft>
                      </a:pPr>
                      <a:r>
                        <a:rPr lang="en-US" sz="900">
                          <a:effectLst/>
                          <a:latin typeface="Arial" panose="020B0604020202020204" pitchFamily="34" charset="0"/>
                          <a:cs typeface="Arial" panose="020B0604020202020204" pitchFamily="34" charset="0"/>
                        </a:rPr>
                        <a:t>Mean age (years)</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Males</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Females</a:t>
                      </a:r>
                      <a:endParaRPr lang="mk-MK" sz="90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64.9 ± 5.5</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66.9 ± 4.1</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63.9 ± 5.6</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65.8 ± 5.2</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1636718548"/>
                  </a:ext>
                </a:extLst>
              </a:tr>
              <a:tr h="1058522">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Smoking status</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Active smokers</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Former smokers</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Pack-year smoked</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69 (57.5%)</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51 (42.5%)</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64.1 ± 22.3</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35</a:t>
                      </a:r>
                      <a:r>
                        <a:rPr lang="mk-MK" sz="900" dirty="0">
                          <a:effectLst/>
                          <a:latin typeface="Arial" panose="020B0604020202020204" pitchFamily="34" charset="0"/>
                          <a:cs typeface="Arial" panose="020B0604020202020204" pitchFamily="34" charset="0"/>
                        </a:rPr>
                        <a:t> (</a:t>
                      </a:r>
                      <a:r>
                        <a:rPr lang="en-US" sz="900" dirty="0">
                          <a:effectLst/>
                          <a:latin typeface="Arial" panose="020B0604020202020204" pitchFamily="34" charset="0"/>
                          <a:cs typeface="Arial" panose="020B0604020202020204" pitchFamily="34" charset="0"/>
                        </a:rPr>
                        <a:t>58.3</a:t>
                      </a:r>
                      <a:r>
                        <a:rPr lang="mk-MK" sz="900" dirty="0">
                          <a:effectLst/>
                          <a:latin typeface="Arial" panose="020B0604020202020204" pitchFamily="34" charset="0"/>
                          <a:cs typeface="Arial" panose="020B0604020202020204" pitchFamily="34" charset="0"/>
                        </a:rPr>
                        <a:t>%)</a:t>
                      </a:r>
                    </a:p>
                    <a:p>
                      <a:pPr algn="ctr">
                        <a:lnSpc>
                          <a:spcPct val="115000"/>
                        </a:lnSpc>
                        <a:spcAft>
                          <a:spcPts val="0"/>
                        </a:spcAft>
                      </a:pPr>
                      <a:r>
                        <a:rPr lang="en-US" sz="900" dirty="0">
                          <a:effectLst/>
                          <a:latin typeface="Arial" panose="020B0604020202020204" pitchFamily="34" charset="0"/>
                          <a:cs typeface="Arial" panose="020B0604020202020204" pitchFamily="34" charset="0"/>
                        </a:rPr>
                        <a:t>25</a:t>
                      </a:r>
                      <a:r>
                        <a:rPr lang="mk-MK" sz="900" dirty="0">
                          <a:effectLst/>
                          <a:latin typeface="Arial" panose="020B0604020202020204" pitchFamily="34" charset="0"/>
                          <a:cs typeface="Arial" panose="020B0604020202020204" pitchFamily="34" charset="0"/>
                        </a:rPr>
                        <a:t> (</a:t>
                      </a:r>
                      <a:r>
                        <a:rPr lang="en-US" sz="900" dirty="0">
                          <a:effectLst/>
                          <a:latin typeface="Arial" panose="020B0604020202020204" pitchFamily="34" charset="0"/>
                          <a:cs typeface="Arial" panose="020B0604020202020204" pitchFamily="34" charset="0"/>
                        </a:rPr>
                        <a:t>41.7</a:t>
                      </a:r>
                      <a:r>
                        <a:rPr lang="mk-MK" sz="900" dirty="0">
                          <a:effectLst/>
                          <a:latin typeface="Arial" panose="020B0604020202020204" pitchFamily="34" charset="0"/>
                          <a:cs typeface="Arial" panose="020B0604020202020204" pitchFamily="34" charset="0"/>
                        </a:rPr>
                        <a:t>%)</a:t>
                      </a:r>
                    </a:p>
                    <a:p>
                      <a:pPr algn="ctr">
                        <a:lnSpc>
                          <a:spcPct val="115000"/>
                        </a:lnSpc>
                        <a:spcAft>
                          <a:spcPts val="0"/>
                        </a:spcAft>
                      </a:pPr>
                      <a:r>
                        <a:rPr lang="mk-MK" sz="900" dirty="0">
                          <a:effectLst/>
                          <a:latin typeface="Arial" panose="020B0604020202020204" pitchFamily="34" charset="0"/>
                          <a:cs typeface="Arial" panose="020B0604020202020204" pitchFamily="34" charset="0"/>
                        </a:rPr>
                        <a:t>6</a:t>
                      </a:r>
                      <a:r>
                        <a:rPr lang="en-US" sz="900" dirty="0">
                          <a:effectLst/>
                          <a:latin typeface="Arial" panose="020B0604020202020204" pitchFamily="34" charset="0"/>
                          <a:cs typeface="Arial" panose="020B0604020202020204" pitchFamily="34" charset="0"/>
                        </a:rPr>
                        <a:t>3</a:t>
                      </a:r>
                      <a:r>
                        <a:rPr lang="en-GB" sz="900" dirty="0">
                          <a:effectLst/>
                          <a:latin typeface="Arial" panose="020B0604020202020204" pitchFamily="34" charset="0"/>
                          <a:cs typeface="Arial" panose="020B0604020202020204" pitchFamily="34" charset="0"/>
                        </a:rPr>
                        <a:t>.</a:t>
                      </a:r>
                      <a:r>
                        <a:rPr lang="mk-MK" sz="900" dirty="0">
                          <a:effectLst/>
                          <a:latin typeface="Arial" panose="020B0604020202020204" pitchFamily="34" charset="0"/>
                          <a:cs typeface="Arial" panose="020B0604020202020204" pitchFamily="34" charset="0"/>
                        </a:rPr>
                        <a:t>4 ± 2</a:t>
                      </a:r>
                      <a:r>
                        <a:rPr lang="en-US" sz="900" dirty="0">
                          <a:effectLst/>
                          <a:latin typeface="Arial" panose="020B0604020202020204" pitchFamily="34" charset="0"/>
                          <a:cs typeface="Arial" panose="020B0604020202020204" pitchFamily="34" charset="0"/>
                        </a:rPr>
                        <a:t>3</a:t>
                      </a:r>
                      <a:r>
                        <a:rPr lang="en-GB" sz="900" dirty="0">
                          <a:effectLst/>
                          <a:latin typeface="Arial" panose="020B0604020202020204" pitchFamily="34" charset="0"/>
                          <a:cs typeface="Arial" panose="020B0604020202020204" pitchFamily="34" charset="0"/>
                        </a:rPr>
                        <a:t>.5</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3454647303"/>
                  </a:ext>
                </a:extLst>
              </a:tr>
              <a:tr h="372352">
                <a:tc>
                  <a:txBody>
                    <a:bodyPr/>
                    <a:lstStyle/>
                    <a:p>
                      <a:pPr algn="ctr">
                        <a:lnSpc>
                          <a:spcPct val="115000"/>
                        </a:lnSpc>
                        <a:spcAft>
                          <a:spcPts val="0"/>
                        </a:spcAft>
                      </a:pPr>
                      <a:r>
                        <a:rPr lang="en-US" sz="900">
                          <a:effectLst/>
                          <a:latin typeface="Arial" panose="020B0604020202020204" pitchFamily="34" charset="0"/>
                          <a:cs typeface="Arial" panose="020B0604020202020204" pitchFamily="34" charset="0"/>
                        </a:rPr>
                        <a:t> </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Mean BMI value</a:t>
                      </a:r>
                      <a:endParaRPr lang="mk-MK" sz="90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mk-MK" sz="900" dirty="0">
                          <a:effectLst/>
                          <a:latin typeface="Arial" panose="020B0604020202020204" pitchFamily="34" charset="0"/>
                          <a:cs typeface="Arial" panose="020B0604020202020204" pitchFamily="34" charset="0"/>
                        </a:rPr>
                        <a:t>2</a:t>
                      </a:r>
                      <a:r>
                        <a:rPr lang="en-US" sz="900" dirty="0">
                          <a:effectLst/>
                          <a:latin typeface="Arial" panose="020B0604020202020204" pitchFamily="34" charset="0"/>
                          <a:cs typeface="Arial" panose="020B0604020202020204" pitchFamily="34" charset="0"/>
                        </a:rPr>
                        <a:t>5.4</a:t>
                      </a:r>
                      <a:r>
                        <a:rPr lang="mk-MK" sz="900" dirty="0">
                          <a:effectLst/>
                          <a:latin typeface="Arial" panose="020B0604020202020204" pitchFamily="34" charset="0"/>
                          <a:cs typeface="Arial" panose="020B0604020202020204" pitchFamily="34" charset="0"/>
                        </a:rPr>
                        <a:t> ± </a:t>
                      </a:r>
                      <a:r>
                        <a:rPr lang="en-US" sz="900" dirty="0">
                          <a:effectLst/>
                          <a:latin typeface="Arial" panose="020B0604020202020204" pitchFamily="34" charset="0"/>
                          <a:cs typeface="Arial" panose="020B0604020202020204" pitchFamily="34" charset="0"/>
                        </a:rPr>
                        <a:t>3.8</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mk-MK" sz="900" dirty="0">
                          <a:effectLst/>
                          <a:latin typeface="Arial" panose="020B0604020202020204" pitchFamily="34" charset="0"/>
                          <a:cs typeface="Arial" panose="020B0604020202020204" pitchFamily="34" charset="0"/>
                        </a:rPr>
                        <a:t>2</a:t>
                      </a:r>
                      <a:r>
                        <a:rPr lang="en-US" sz="900" dirty="0">
                          <a:effectLst/>
                          <a:latin typeface="Arial" panose="020B0604020202020204" pitchFamily="34" charset="0"/>
                          <a:cs typeface="Arial" panose="020B0604020202020204" pitchFamily="34" charset="0"/>
                        </a:rPr>
                        <a:t>5</a:t>
                      </a:r>
                      <a:r>
                        <a:rPr lang="en-GB" sz="900" dirty="0">
                          <a:effectLst/>
                          <a:latin typeface="Arial" panose="020B0604020202020204" pitchFamily="34" charset="0"/>
                          <a:cs typeface="Arial" panose="020B0604020202020204" pitchFamily="34" charset="0"/>
                        </a:rPr>
                        <a:t>.9 </a:t>
                      </a:r>
                      <a:r>
                        <a:rPr lang="mk-MK" sz="900" dirty="0">
                          <a:effectLst/>
                          <a:latin typeface="Arial" panose="020B0604020202020204" pitchFamily="34" charset="0"/>
                          <a:cs typeface="Arial" panose="020B0604020202020204" pitchFamily="34" charset="0"/>
                        </a:rPr>
                        <a:t>± 2</a:t>
                      </a:r>
                      <a:r>
                        <a:rPr lang="en-GB" sz="900" dirty="0">
                          <a:effectLst/>
                          <a:latin typeface="Arial" panose="020B0604020202020204" pitchFamily="34" charset="0"/>
                          <a:cs typeface="Arial" panose="020B0604020202020204" pitchFamily="34" charset="0"/>
                        </a:rPr>
                        <a:t>.3</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581626215"/>
                  </a:ext>
                </a:extLst>
              </a:tr>
              <a:tr h="1211606">
                <a:tc>
                  <a:txBody>
                    <a:bodyPr/>
                    <a:lstStyle/>
                    <a:p>
                      <a:pPr algn="ctr">
                        <a:lnSpc>
                          <a:spcPct val="115000"/>
                        </a:lnSpc>
                        <a:spcAft>
                          <a:spcPts val="0"/>
                        </a:spcAft>
                      </a:pPr>
                      <a:r>
                        <a:rPr lang="en-US" sz="900">
                          <a:effectLst/>
                          <a:latin typeface="Arial" panose="020B0604020202020204" pitchFamily="34" charset="0"/>
                          <a:cs typeface="Arial" panose="020B0604020202020204" pitchFamily="34" charset="0"/>
                        </a:rPr>
                        <a:t> </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Mean baseline values </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of spirometric parameters</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FVC (% pred)</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FEV</a:t>
                      </a:r>
                      <a:r>
                        <a:rPr lang="en-US" sz="900" baseline="-25000">
                          <a:effectLst/>
                          <a:latin typeface="Arial" panose="020B0604020202020204" pitchFamily="34" charset="0"/>
                          <a:cs typeface="Arial" panose="020B0604020202020204" pitchFamily="34" charset="0"/>
                        </a:rPr>
                        <a:t>1</a:t>
                      </a:r>
                      <a:r>
                        <a:rPr lang="en-US" sz="900">
                          <a:effectLst/>
                          <a:latin typeface="Arial" panose="020B0604020202020204" pitchFamily="34" charset="0"/>
                          <a:cs typeface="Arial" panose="020B0604020202020204" pitchFamily="34" charset="0"/>
                        </a:rPr>
                        <a:t> ((% pred)</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FEV</a:t>
                      </a:r>
                      <a:r>
                        <a:rPr lang="en-US" sz="900" baseline="-25000">
                          <a:effectLst/>
                          <a:latin typeface="Arial" panose="020B0604020202020204" pitchFamily="34" charset="0"/>
                          <a:cs typeface="Arial" panose="020B0604020202020204" pitchFamily="34" charset="0"/>
                        </a:rPr>
                        <a:t>1</a:t>
                      </a:r>
                      <a:r>
                        <a:rPr lang="en-US" sz="900">
                          <a:effectLst/>
                          <a:latin typeface="Arial" panose="020B0604020202020204" pitchFamily="34" charset="0"/>
                          <a:cs typeface="Arial" panose="020B0604020202020204" pitchFamily="34" charset="0"/>
                        </a:rPr>
                        <a:t>/FVC ratio</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 </a:t>
                      </a:r>
                      <a:endParaRPr lang="mk-MK" sz="90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76.8 </a:t>
                      </a:r>
                      <a:r>
                        <a:rPr lang="mk-MK" sz="900" dirty="0">
                          <a:effectLst/>
                          <a:latin typeface="Arial" panose="020B0604020202020204" pitchFamily="34" charset="0"/>
                          <a:cs typeface="Arial" panose="020B0604020202020204" pitchFamily="34" charset="0"/>
                        </a:rPr>
                        <a:t>±</a:t>
                      </a:r>
                      <a:r>
                        <a:rPr lang="en-US" sz="900" dirty="0">
                          <a:effectLst/>
                          <a:latin typeface="Arial" panose="020B0604020202020204" pitchFamily="34" charset="0"/>
                          <a:cs typeface="Arial" panose="020B0604020202020204" pitchFamily="34" charset="0"/>
                        </a:rPr>
                        <a:t> 11.3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46.8 </a:t>
                      </a:r>
                      <a:r>
                        <a:rPr lang="mk-MK" sz="900" dirty="0">
                          <a:effectLst/>
                          <a:latin typeface="Arial" panose="020B0604020202020204" pitchFamily="34" charset="0"/>
                          <a:cs typeface="Arial" panose="020B0604020202020204" pitchFamily="34" charset="0"/>
                        </a:rPr>
                        <a:t>± </a:t>
                      </a:r>
                      <a:r>
                        <a:rPr lang="en-US" sz="900" dirty="0">
                          <a:effectLst/>
                          <a:latin typeface="Arial" panose="020B0604020202020204" pitchFamily="34" charset="0"/>
                          <a:cs typeface="Arial" panose="020B0604020202020204" pitchFamily="34" charset="0"/>
                        </a:rPr>
                        <a:t>15.7</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0.6 </a:t>
                      </a:r>
                      <a:r>
                        <a:rPr lang="mk-MK" sz="900" dirty="0">
                          <a:effectLst/>
                          <a:latin typeface="Arial" panose="020B0604020202020204" pitchFamily="34" charset="0"/>
                          <a:cs typeface="Arial" panose="020B0604020202020204" pitchFamily="34" charset="0"/>
                        </a:rPr>
                        <a:t>± </a:t>
                      </a:r>
                      <a:r>
                        <a:rPr lang="en-GB" sz="900" dirty="0">
                          <a:effectLst/>
                          <a:latin typeface="Arial" panose="020B0604020202020204" pitchFamily="34" charset="0"/>
                          <a:cs typeface="Arial" panose="020B0604020202020204" pitchFamily="34" charset="0"/>
                        </a:rPr>
                        <a:t>0.09</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111.2 </a:t>
                      </a:r>
                      <a:r>
                        <a:rPr lang="mk-MK" sz="900" dirty="0">
                          <a:effectLst/>
                          <a:latin typeface="Arial" panose="020B0604020202020204" pitchFamily="34" charset="0"/>
                          <a:cs typeface="Arial" panose="020B0604020202020204" pitchFamily="34" charset="0"/>
                        </a:rPr>
                        <a:t>±</a:t>
                      </a:r>
                      <a:r>
                        <a:rPr lang="en-US" sz="900" dirty="0">
                          <a:effectLst/>
                          <a:latin typeface="Arial" panose="020B0604020202020204" pitchFamily="34" charset="0"/>
                          <a:cs typeface="Arial" panose="020B0604020202020204" pitchFamily="34" charset="0"/>
                        </a:rPr>
                        <a:t> 13.8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97.3 </a:t>
                      </a:r>
                      <a:r>
                        <a:rPr lang="mk-MK" sz="900" dirty="0">
                          <a:effectLst/>
                          <a:latin typeface="Arial" panose="020B0604020202020204" pitchFamily="34" charset="0"/>
                          <a:cs typeface="Arial" panose="020B0604020202020204" pitchFamily="34" charset="0"/>
                        </a:rPr>
                        <a:t>± </a:t>
                      </a:r>
                      <a:r>
                        <a:rPr lang="en-US" sz="900" dirty="0">
                          <a:effectLst/>
                          <a:latin typeface="Arial" panose="020B0604020202020204" pitchFamily="34" charset="0"/>
                          <a:cs typeface="Arial" panose="020B0604020202020204" pitchFamily="34" charset="0"/>
                        </a:rPr>
                        <a:t>12.7</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0.8 </a:t>
                      </a:r>
                      <a:r>
                        <a:rPr lang="mk-MK" sz="900" dirty="0">
                          <a:effectLst/>
                          <a:latin typeface="Arial" panose="020B0604020202020204" pitchFamily="34" charset="0"/>
                          <a:cs typeface="Arial" panose="020B0604020202020204" pitchFamily="34" charset="0"/>
                        </a:rPr>
                        <a:t>± </a:t>
                      </a:r>
                      <a:r>
                        <a:rPr lang="en-GB" sz="900" dirty="0">
                          <a:effectLst/>
                          <a:latin typeface="Arial" panose="020B0604020202020204" pitchFamily="34" charset="0"/>
                          <a:cs typeface="Arial" panose="020B0604020202020204" pitchFamily="34" charset="0"/>
                        </a:rPr>
                        <a:t>0.03</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1194143388"/>
                  </a:ext>
                </a:extLst>
              </a:tr>
              <a:tr h="905438">
                <a:tc>
                  <a:txBody>
                    <a:bodyPr/>
                    <a:lstStyle/>
                    <a:p>
                      <a:pPr algn="ctr">
                        <a:lnSpc>
                          <a:spcPct val="115000"/>
                        </a:lnSpc>
                        <a:spcAft>
                          <a:spcPts val="0"/>
                        </a:spcAft>
                      </a:pPr>
                      <a:r>
                        <a:rPr lang="en-US" sz="900">
                          <a:effectLst/>
                          <a:latin typeface="Arial" panose="020B0604020202020204" pitchFamily="34" charset="0"/>
                          <a:cs typeface="Arial" panose="020B0604020202020204" pitchFamily="34" charset="0"/>
                        </a:rPr>
                        <a:t> </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Level of serum CRP</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&lt; 3,</a:t>
                      </a:r>
                      <a:r>
                        <a:rPr lang="mk-MK" sz="900">
                          <a:effectLst/>
                          <a:latin typeface="Arial" panose="020B0604020202020204" pitchFamily="34" charset="0"/>
                          <a:cs typeface="Arial" panose="020B0604020202020204" pitchFamily="34" charset="0"/>
                        </a:rPr>
                        <a:t>14 </a:t>
                      </a:r>
                      <a:r>
                        <a:rPr lang="en-US" sz="900">
                          <a:effectLst/>
                          <a:latin typeface="Arial" panose="020B0604020202020204" pitchFamily="34" charset="0"/>
                          <a:cs typeface="Arial" panose="020B0604020202020204" pitchFamily="34" charset="0"/>
                        </a:rPr>
                        <a:t>mg/L</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3,</a:t>
                      </a:r>
                      <a:r>
                        <a:rPr lang="mk-MK" sz="900">
                          <a:effectLst/>
                          <a:latin typeface="Arial" panose="020B0604020202020204" pitchFamily="34" charset="0"/>
                          <a:cs typeface="Arial" panose="020B0604020202020204" pitchFamily="34" charset="0"/>
                        </a:rPr>
                        <a:t>14 </a:t>
                      </a:r>
                      <a:r>
                        <a:rPr lang="en-US" sz="900">
                          <a:effectLst/>
                          <a:latin typeface="Arial" panose="020B0604020202020204" pitchFamily="34" charset="0"/>
                          <a:cs typeface="Arial" panose="020B0604020202020204" pitchFamily="34" charset="0"/>
                        </a:rPr>
                        <a:t>- 10mg/L</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&gt;10mg/L</a:t>
                      </a:r>
                      <a:endParaRPr lang="mk-MK" sz="900">
                        <a:effectLst/>
                        <a:latin typeface="Arial" panose="020B0604020202020204" pitchFamily="34" charset="0"/>
                        <a:cs typeface="Arial" panose="020B0604020202020204" pitchFamily="34" charset="0"/>
                      </a:endParaRPr>
                    </a:p>
                    <a:p>
                      <a:pPr algn="ctr">
                        <a:lnSpc>
                          <a:spcPct val="115000"/>
                        </a:lnSpc>
                        <a:spcAft>
                          <a:spcPts val="0"/>
                        </a:spcAft>
                      </a:pPr>
                      <a:r>
                        <a:rPr lang="en-US" sz="900">
                          <a:effectLst/>
                          <a:latin typeface="Arial" panose="020B0604020202020204" pitchFamily="34" charset="0"/>
                          <a:cs typeface="Arial" panose="020B0604020202020204" pitchFamily="34" charset="0"/>
                        </a:rPr>
                        <a:t> </a:t>
                      </a:r>
                      <a:endParaRPr lang="mk-MK" sz="90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28 (23.3%)</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58 (48.3%)</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34 (28.3%)</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tc>
                  <a:txBody>
                    <a:bodyPr/>
                    <a:lstStyle/>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 </a:t>
                      </a:r>
                      <a:endParaRPr lang="mk-MK" sz="900" dirty="0">
                        <a:effectLst/>
                        <a:latin typeface="Arial" panose="020B0604020202020204" pitchFamily="34" charset="0"/>
                        <a:cs typeface="Arial" panose="020B0604020202020204" pitchFamily="34" charset="0"/>
                      </a:endParaRPr>
                    </a:p>
                    <a:p>
                      <a:pPr algn="ctr">
                        <a:lnSpc>
                          <a:spcPct val="115000"/>
                        </a:lnSpc>
                        <a:spcAft>
                          <a:spcPts val="0"/>
                        </a:spcAft>
                      </a:pPr>
                      <a:r>
                        <a:rPr lang="en-US" sz="900" dirty="0">
                          <a:effectLst/>
                          <a:latin typeface="Arial" panose="020B0604020202020204" pitchFamily="34" charset="0"/>
                          <a:cs typeface="Arial" panose="020B0604020202020204" pitchFamily="34" charset="0"/>
                        </a:rPr>
                        <a:t>28</a:t>
                      </a:r>
                      <a:r>
                        <a:rPr lang="mk-MK" sz="900" dirty="0">
                          <a:effectLst/>
                          <a:latin typeface="Arial" panose="020B0604020202020204" pitchFamily="34" charset="0"/>
                          <a:cs typeface="Arial" panose="020B0604020202020204" pitchFamily="34" charset="0"/>
                        </a:rPr>
                        <a:t> (</a:t>
                      </a:r>
                      <a:r>
                        <a:rPr lang="en-US" sz="900" dirty="0">
                          <a:effectLst/>
                          <a:latin typeface="Arial" panose="020B0604020202020204" pitchFamily="34" charset="0"/>
                          <a:cs typeface="Arial" panose="020B0604020202020204" pitchFamily="34" charset="0"/>
                        </a:rPr>
                        <a:t>46.7</a:t>
                      </a:r>
                      <a:r>
                        <a:rPr lang="mk-MK" sz="900" dirty="0">
                          <a:effectLst/>
                          <a:latin typeface="Arial" panose="020B0604020202020204" pitchFamily="34" charset="0"/>
                          <a:cs typeface="Arial" panose="020B0604020202020204" pitchFamily="34" charset="0"/>
                        </a:rPr>
                        <a:t>%)</a:t>
                      </a:r>
                    </a:p>
                    <a:p>
                      <a:pPr algn="ctr">
                        <a:lnSpc>
                          <a:spcPct val="115000"/>
                        </a:lnSpc>
                        <a:spcAft>
                          <a:spcPts val="0"/>
                        </a:spcAft>
                      </a:pPr>
                      <a:r>
                        <a:rPr lang="en-US" sz="900" dirty="0">
                          <a:effectLst/>
                          <a:latin typeface="Arial" panose="020B0604020202020204" pitchFamily="34" charset="0"/>
                          <a:cs typeface="Arial" panose="020B0604020202020204" pitchFamily="34" charset="0"/>
                        </a:rPr>
                        <a:t>21</a:t>
                      </a:r>
                      <a:r>
                        <a:rPr lang="mk-MK" sz="900" dirty="0">
                          <a:effectLst/>
                          <a:latin typeface="Arial" panose="020B0604020202020204" pitchFamily="34" charset="0"/>
                          <a:cs typeface="Arial" panose="020B0604020202020204" pitchFamily="34" charset="0"/>
                        </a:rPr>
                        <a:t> (3</a:t>
                      </a:r>
                      <a:r>
                        <a:rPr lang="en-US" sz="900" dirty="0">
                          <a:effectLst/>
                          <a:latin typeface="Arial" panose="020B0604020202020204" pitchFamily="34" charset="0"/>
                          <a:cs typeface="Arial" panose="020B0604020202020204" pitchFamily="34" charset="0"/>
                        </a:rPr>
                        <a:t>5</a:t>
                      </a:r>
                      <a:r>
                        <a:rPr lang="mk-MK" sz="900" dirty="0">
                          <a:effectLst/>
                          <a:latin typeface="Arial" panose="020B0604020202020204" pitchFamily="34" charset="0"/>
                          <a:cs typeface="Arial" panose="020B0604020202020204" pitchFamily="34" charset="0"/>
                        </a:rPr>
                        <a:t>%)</a:t>
                      </a:r>
                    </a:p>
                    <a:p>
                      <a:pPr algn="ctr">
                        <a:lnSpc>
                          <a:spcPct val="115000"/>
                        </a:lnSpc>
                        <a:spcAft>
                          <a:spcPts val="0"/>
                        </a:spcAft>
                      </a:pPr>
                      <a:r>
                        <a:rPr lang="en-US" sz="900" dirty="0">
                          <a:effectLst/>
                          <a:latin typeface="Arial" panose="020B0604020202020204" pitchFamily="34" charset="0"/>
                          <a:cs typeface="Arial" panose="020B0604020202020204" pitchFamily="34" charset="0"/>
                        </a:rPr>
                        <a:t>11</a:t>
                      </a:r>
                      <a:r>
                        <a:rPr lang="mk-MK" sz="900" dirty="0">
                          <a:effectLst/>
                          <a:latin typeface="Arial" panose="020B0604020202020204" pitchFamily="34" charset="0"/>
                          <a:cs typeface="Arial" panose="020B0604020202020204" pitchFamily="34" charset="0"/>
                        </a:rPr>
                        <a:t> (1</a:t>
                      </a:r>
                      <a:r>
                        <a:rPr lang="en-US" sz="900" dirty="0">
                          <a:effectLst/>
                          <a:latin typeface="Arial" panose="020B0604020202020204" pitchFamily="34" charset="0"/>
                          <a:cs typeface="Arial" panose="020B0604020202020204" pitchFamily="34" charset="0"/>
                        </a:rPr>
                        <a:t>8</a:t>
                      </a:r>
                      <a:r>
                        <a:rPr lang="en-GB" sz="900" dirty="0">
                          <a:effectLst/>
                          <a:latin typeface="Arial" panose="020B0604020202020204" pitchFamily="34" charset="0"/>
                          <a:cs typeface="Arial" panose="020B0604020202020204" pitchFamily="34" charset="0"/>
                        </a:rPr>
                        <a:t>.</a:t>
                      </a:r>
                      <a:r>
                        <a:rPr lang="en-US" sz="900" dirty="0">
                          <a:effectLst/>
                          <a:latin typeface="Arial" panose="020B0604020202020204" pitchFamily="34" charset="0"/>
                          <a:cs typeface="Arial" panose="020B0604020202020204" pitchFamily="34" charset="0"/>
                        </a:rPr>
                        <a:t>3</a:t>
                      </a:r>
                      <a:r>
                        <a:rPr lang="mk-MK" sz="900" dirty="0">
                          <a:effectLst/>
                          <a:latin typeface="Arial" panose="020B0604020202020204" pitchFamily="34" charset="0"/>
                          <a:cs typeface="Arial" panose="020B0604020202020204" pitchFamily="34" charset="0"/>
                        </a:rPr>
                        <a:t>%)</a:t>
                      </a:r>
                      <a:endParaRPr lang="mk-MK" sz="900" dirty="0">
                        <a:effectLst/>
                        <a:latin typeface="Arial" panose="020B0604020202020204" pitchFamily="34" charset="0"/>
                        <a:ea typeface="Calibri" panose="020F0502020204030204" pitchFamily="34" charset="0"/>
                        <a:cs typeface="Arial" panose="020B0604020202020204" pitchFamily="34" charset="0"/>
                      </a:endParaRPr>
                    </a:p>
                  </a:txBody>
                  <a:tcPr marL="42882" marR="42882" marT="0" marB="0" anchor="ctr"/>
                </a:tc>
                <a:extLst>
                  <a:ext uri="{0D108BD9-81ED-4DB2-BD59-A6C34878D82A}">
                    <a16:rowId xmlns:a16="http://schemas.microsoft.com/office/drawing/2014/main" val="2108113435"/>
                  </a:ext>
                </a:extLst>
              </a:tr>
            </a:tbl>
          </a:graphicData>
        </a:graphic>
      </p:graphicFrame>
    </p:spTree>
    <p:extLst>
      <p:ext uri="{BB962C8B-B14F-4D97-AF65-F5344CB8AC3E}">
        <p14:creationId xmlns:p14="http://schemas.microsoft.com/office/powerpoint/2010/main" val="3218663695"/>
      </p:ext>
    </p:extLst>
  </p:cSld>
  <p:clrMapOvr>
    <a:masterClrMapping/>
  </p:clrMapOvr>
  <mc:AlternateContent xmlns:mc="http://schemas.openxmlformats.org/markup-compatibility/2006" xmlns:p14="http://schemas.microsoft.com/office/powerpoint/2010/main">
    <mc:Choice Requires="p14">
      <p:transition spd="slow" p14:dur="2000" advClick="0" advTm="22000"/>
    </mc:Choice>
    <mc:Fallback xmlns="">
      <p:transition spd="slow" advClick="0" advTm="22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8F90D4-39F7-8F4A-9E5C-7D319795896F}"/>
              </a:ext>
            </a:extLst>
          </p:cNvPr>
          <p:cNvSpPr>
            <a:spLocks noGrp="1"/>
          </p:cNvSpPr>
          <p:nvPr>
            <p:ph sz="half" idx="1"/>
          </p:nvPr>
        </p:nvSpPr>
        <p:spPr>
          <a:xfrm>
            <a:off x="838201" y="1565753"/>
            <a:ext cx="4260574" cy="4611210"/>
          </a:xfrm>
        </p:spPr>
        <p:txBody>
          <a:bodyPr>
            <a:noAutofit/>
          </a:bodyPr>
          <a:lstStyle/>
          <a:p>
            <a:pPr marL="285750" indent="-285750" algn="just">
              <a:lnSpc>
                <a:spcPct val="115000"/>
              </a:lnSpc>
              <a:spcAft>
                <a:spcPts val="0"/>
              </a:spcAft>
              <a:buFont typeface="Wingdings" panose="05000000000000000000" pitchFamily="2" charset="2"/>
              <a:buChar char="q"/>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According to the severity of airflow limitation, i.e. to the post-bronchodilator value of FEV</a:t>
            </a:r>
            <a:r>
              <a:rPr lang="en-US" sz="1800" baseline="-250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COPD patients were categorized in four stages: mild, moderate, severe and very severe COPD. </a:t>
            </a:r>
            <a:endParaRPr lang="mk-MK"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mk-MK"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15000"/>
              </a:lnSpc>
              <a:spcAft>
                <a:spcPts val="0"/>
              </a:spcAft>
              <a:buFont typeface="Wingdings" panose="05000000000000000000" pitchFamily="2" charset="2"/>
              <a:buChar char="q"/>
            </a:pPr>
            <a:r>
              <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Table 2. Distribution of the COPD patients by degree of airflow limitation.</a:t>
            </a:r>
            <a:endParaRPr lang="mk-MK"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n-GB" sz="2400" dirty="0"/>
          </a:p>
        </p:txBody>
      </p:sp>
      <p:sp>
        <p:nvSpPr>
          <p:cNvPr id="7" name="Content Placeholder 6">
            <a:extLst>
              <a:ext uri="{FF2B5EF4-FFF2-40B4-BE49-F238E27FC236}">
                <a16:creationId xmlns:a16="http://schemas.microsoft.com/office/drawing/2014/main" id="{65D7E824-A1DA-494E-A78D-1ABF239DDD73}"/>
              </a:ext>
            </a:extLst>
          </p:cNvPr>
          <p:cNvSpPr>
            <a:spLocks noGrp="1"/>
          </p:cNvSpPr>
          <p:nvPr>
            <p:ph sz="half" idx="2"/>
          </p:nvPr>
        </p:nvSpPr>
        <p:spPr/>
        <p:txBody>
          <a:bodyPr/>
          <a:lstStyle/>
          <a:p>
            <a:endParaRPr lang="mk-MK"/>
          </a:p>
        </p:txBody>
      </p:sp>
      <p:sp>
        <p:nvSpPr>
          <p:cNvPr id="5" name="Title 4">
            <a:extLst>
              <a:ext uri="{FF2B5EF4-FFF2-40B4-BE49-F238E27FC236}">
                <a16:creationId xmlns:a16="http://schemas.microsoft.com/office/drawing/2014/main" id="{97C2819B-A3C9-7A46-83E2-8EF4BE0CF6E2}"/>
              </a:ext>
            </a:extLst>
          </p:cNvPr>
          <p:cNvSpPr>
            <a:spLocks noGrp="1"/>
          </p:cNvSpPr>
          <p:nvPr>
            <p:ph type="title"/>
          </p:nvPr>
        </p:nvSpPr>
        <p:spPr/>
        <p:txBody>
          <a:bodyPr/>
          <a:lstStyle/>
          <a:p>
            <a:r>
              <a:rPr lang="en-GB" dirty="0"/>
              <a:t>Results</a:t>
            </a:r>
          </a:p>
        </p:txBody>
      </p:sp>
      <p:graphicFrame>
        <p:nvGraphicFramePr>
          <p:cNvPr id="6" name="Table 5">
            <a:extLst>
              <a:ext uri="{FF2B5EF4-FFF2-40B4-BE49-F238E27FC236}">
                <a16:creationId xmlns:a16="http://schemas.microsoft.com/office/drawing/2014/main" id="{6DE3C0CE-985E-4698-95E2-B7615856528F}"/>
              </a:ext>
            </a:extLst>
          </p:cNvPr>
          <p:cNvGraphicFramePr>
            <a:graphicFrameLocks noGrp="1"/>
          </p:cNvGraphicFramePr>
          <p:nvPr>
            <p:extLst>
              <p:ext uri="{D42A27DB-BD31-4B8C-83A1-F6EECF244321}">
                <p14:modId xmlns:p14="http://schemas.microsoft.com/office/powerpoint/2010/main" val="3736743710"/>
              </p:ext>
            </p:extLst>
          </p:nvPr>
        </p:nvGraphicFramePr>
        <p:xfrm>
          <a:off x="5936974" y="1524000"/>
          <a:ext cx="6255026" cy="5334000"/>
        </p:xfrm>
        <a:graphic>
          <a:graphicData uri="http://schemas.openxmlformats.org/drawingml/2006/table">
            <a:tbl>
              <a:tblPr firstRow="1" firstCol="1" bandRow="1">
                <a:tableStyleId>{5C22544A-7EE6-4342-B048-85BDC9FD1C3A}</a:tableStyleId>
              </a:tblPr>
              <a:tblGrid>
                <a:gridCol w="3127513">
                  <a:extLst>
                    <a:ext uri="{9D8B030D-6E8A-4147-A177-3AD203B41FA5}">
                      <a16:colId xmlns:a16="http://schemas.microsoft.com/office/drawing/2014/main" val="3921977177"/>
                    </a:ext>
                  </a:extLst>
                </a:gridCol>
                <a:gridCol w="3127513">
                  <a:extLst>
                    <a:ext uri="{9D8B030D-6E8A-4147-A177-3AD203B41FA5}">
                      <a16:colId xmlns:a16="http://schemas.microsoft.com/office/drawing/2014/main" val="3838442028"/>
                    </a:ext>
                  </a:extLst>
                </a:gridCol>
              </a:tblGrid>
              <a:tr h="1066800">
                <a:tc>
                  <a:txBody>
                    <a:bodyPr/>
                    <a:lstStyle/>
                    <a:p>
                      <a:pPr algn="ctr">
                        <a:lnSpc>
                          <a:spcPct val="115000"/>
                        </a:lnSpc>
                        <a:spcAft>
                          <a:spcPts val="1000"/>
                        </a:spcAft>
                        <a:tabLst>
                          <a:tab pos="3690620" algn="l"/>
                        </a:tabLst>
                      </a:pPr>
                      <a:r>
                        <a:rPr lang="mk-MK" sz="1400" dirty="0">
                          <a:effectLst/>
                          <a:latin typeface="Arial" panose="020B0604020202020204" pitchFamily="34" charset="0"/>
                          <a:cs typeface="Arial" panose="020B0604020202020204" pitchFamily="34" charset="0"/>
                        </a:rPr>
                        <a:t>COPD severity</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COPD patients</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 = 120)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34180746"/>
                  </a:ext>
                </a:extLst>
              </a:tr>
              <a:tr h="1066800">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1 - mild</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(FEV</a:t>
                      </a:r>
                      <a:r>
                        <a:rPr lang="en-US" sz="1400" baseline="-25000" dirty="0">
                          <a:effectLst/>
                          <a:latin typeface="Arial" panose="020B0604020202020204" pitchFamily="34" charset="0"/>
                          <a:cs typeface="Arial" panose="020B0604020202020204" pitchFamily="34" charset="0"/>
                        </a:rPr>
                        <a:t>1</a:t>
                      </a:r>
                      <a:r>
                        <a:rPr lang="en-US" sz="1400" dirty="0">
                          <a:effectLst/>
                          <a:latin typeface="Arial" panose="020B0604020202020204" pitchFamily="34" charset="0"/>
                          <a:cs typeface="Arial" panose="020B0604020202020204" pitchFamily="34" charset="0"/>
                        </a:rPr>
                        <a:t> ≥ 80% </a:t>
                      </a:r>
                      <a:r>
                        <a:rPr lang="en-US" sz="1400" dirty="0" err="1">
                          <a:effectLst/>
                          <a:latin typeface="Arial" panose="020B0604020202020204" pitchFamily="34" charset="0"/>
                          <a:cs typeface="Arial" panose="020B0604020202020204" pitchFamily="34" charset="0"/>
                        </a:rPr>
                        <a:t>pred</a:t>
                      </a:r>
                      <a:r>
                        <a:rPr lang="en-US" sz="1400" dirty="0">
                          <a:effectLst/>
                          <a:latin typeface="Arial" panose="020B0604020202020204" pitchFamily="34" charset="0"/>
                          <a:cs typeface="Arial" panose="020B0604020202020204" pitchFamily="34" charset="0"/>
                        </a:rPr>
                        <a:t>)</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tabLst>
                          <a:tab pos="3690620" algn="l"/>
                        </a:tabLst>
                      </a:pPr>
                      <a:r>
                        <a:rPr lang="en-US" sz="1400" dirty="0">
                          <a:effectLst/>
                          <a:latin typeface="Arial" panose="020B0604020202020204" pitchFamily="34" charset="0"/>
                          <a:cs typeface="Arial" panose="020B0604020202020204" pitchFamily="34" charset="0"/>
                        </a:rPr>
                        <a:t>9</a:t>
                      </a:r>
                      <a:r>
                        <a:rPr lang="pl-PL"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7.5</a:t>
                      </a:r>
                      <a:r>
                        <a:rPr lang="pl-PL" sz="1400" dirty="0">
                          <a:effectLst/>
                          <a:latin typeface="Arial" panose="020B0604020202020204" pitchFamily="34" charset="0"/>
                          <a:cs typeface="Arial" panose="020B0604020202020204" pitchFamily="34" charset="0"/>
                        </a:rPr>
                        <a:t>%)</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24540013"/>
                  </a:ext>
                </a:extLst>
              </a:tr>
              <a:tr h="1066800">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2 – moderate</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(FEV</a:t>
                      </a:r>
                      <a:r>
                        <a:rPr lang="en-US" sz="1400" baseline="-25000" dirty="0">
                          <a:effectLst/>
                          <a:latin typeface="Arial" panose="020B0604020202020204" pitchFamily="34" charset="0"/>
                          <a:cs typeface="Arial" panose="020B0604020202020204" pitchFamily="34" charset="0"/>
                        </a:rPr>
                        <a:t>1</a:t>
                      </a:r>
                      <a:r>
                        <a:rPr lang="en-US" sz="1400" dirty="0">
                          <a:effectLst/>
                          <a:latin typeface="Arial" panose="020B0604020202020204" pitchFamily="34" charset="0"/>
                          <a:cs typeface="Arial" panose="020B0604020202020204" pitchFamily="34" charset="0"/>
                        </a:rPr>
                        <a:t> = 50% – 79% </a:t>
                      </a:r>
                      <a:r>
                        <a:rPr lang="en-US" sz="1400" dirty="0" err="1">
                          <a:effectLst/>
                          <a:latin typeface="Arial" panose="020B0604020202020204" pitchFamily="34" charset="0"/>
                          <a:cs typeface="Arial" panose="020B0604020202020204" pitchFamily="34" charset="0"/>
                        </a:rPr>
                        <a:t>pred</a:t>
                      </a:r>
                      <a:r>
                        <a:rPr lang="en-US" sz="1400" dirty="0">
                          <a:effectLst/>
                          <a:latin typeface="Arial" panose="020B0604020202020204" pitchFamily="34" charset="0"/>
                          <a:cs typeface="Arial" panose="020B0604020202020204" pitchFamily="34" charset="0"/>
                        </a:rPr>
                        <a:t>)</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tabLst>
                          <a:tab pos="3690620" algn="l"/>
                        </a:tabLst>
                      </a:pPr>
                      <a:r>
                        <a:rPr lang="en-US" sz="1400" dirty="0">
                          <a:effectLst/>
                          <a:latin typeface="Arial" panose="020B0604020202020204" pitchFamily="34" charset="0"/>
                          <a:cs typeface="Arial" panose="020B0604020202020204" pitchFamily="34" charset="0"/>
                        </a:rPr>
                        <a:t>44 (36.7%)</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915115856"/>
                  </a:ext>
                </a:extLst>
              </a:tr>
              <a:tr h="1066800">
                <a:tc>
                  <a:txBody>
                    <a:bodyPr/>
                    <a:lstStyle/>
                    <a:p>
                      <a:pPr algn="ctr">
                        <a:lnSpc>
                          <a:spcPct val="115000"/>
                        </a:lnSpc>
                        <a:spcAft>
                          <a:spcPts val="0"/>
                        </a:spcAft>
                      </a:pPr>
                      <a:r>
                        <a:rPr lang="en-US" sz="1400">
                          <a:effectLst/>
                          <a:latin typeface="Arial" panose="020B0604020202020204" pitchFamily="34" charset="0"/>
                          <a:cs typeface="Arial" panose="020B0604020202020204" pitchFamily="34" charset="0"/>
                        </a:rPr>
                        <a:t>GOLD 3 – severe</a:t>
                      </a:r>
                      <a:endParaRPr lang="mk-MK" sz="1400">
                        <a:effectLst/>
                        <a:latin typeface="Arial" panose="020B0604020202020204" pitchFamily="34" charset="0"/>
                        <a:cs typeface="Arial" panose="020B0604020202020204" pitchFamily="34" charset="0"/>
                      </a:endParaRPr>
                    </a:p>
                    <a:p>
                      <a:pPr algn="ctr">
                        <a:lnSpc>
                          <a:spcPct val="115000"/>
                        </a:lnSpc>
                        <a:spcAft>
                          <a:spcPts val="0"/>
                        </a:spcAft>
                      </a:pPr>
                      <a:r>
                        <a:rPr lang="en-US" sz="1400">
                          <a:effectLst/>
                          <a:latin typeface="Arial" panose="020B0604020202020204" pitchFamily="34" charset="0"/>
                          <a:cs typeface="Arial" panose="020B0604020202020204" pitchFamily="34" charset="0"/>
                        </a:rPr>
                        <a:t>(FEV</a:t>
                      </a:r>
                      <a:r>
                        <a:rPr lang="en-US" sz="1400" baseline="-25000">
                          <a:effectLst/>
                          <a:latin typeface="Arial" panose="020B0604020202020204" pitchFamily="34" charset="0"/>
                          <a:cs typeface="Arial" panose="020B0604020202020204" pitchFamily="34" charset="0"/>
                        </a:rPr>
                        <a:t>1</a:t>
                      </a:r>
                      <a:r>
                        <a:rPr lang="en-US" sz="1400">
                          <a:effectLst/>
                          <a:latin typeface="Arial" panose="020B0604020202020204" pitchFamily="34" charset="0"/>
                          <a:cs typeface="Arial" panose="020B0604020202020204" pitchFamily="34" charset="0"/>
                        </a:rPr>
                        <a:t> = 30% – 49% pred)</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tabLst>
                          <a:tab pos="3690620" algn="l"/>
                        </a:tabLst>
                      </a:pPr>
                      <a:r>
                        <a:rPr lang="en-US" sz="1400" dirty="0">
                          <a:effectLst/>
                          <a:latin typeface="Arial" panose="020B0604020202020204" pitchFamily="34" charset="0"/>
                          <a:cs typeface="Arial" panose="020B0604020202020204" pitchFamily="34" charset="0"/>
                        </a:rPr>
                        <a:t>45 (37.5%)</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1554634"/>
                  </a:ext>
                </a:extLst>
              </a:tr>
              <a:tr h="1066800">
                <a:tc>
                  <a:txBody>
                    <a:bodyPr/>
                    <a:lstStyle/>
                    <a:p>
                      <a:pPr algn="ctr">
                        <a:lnSpc>
                          <a:spcPct val="115000"/>
                        </a:lnSpc>
                        <a:spcAft>
                          <a:spcPts val="0"/>
                        </a:spcAft>
                      </a:pPr>
                      <a:r>
                        <a:rPr lang="en-US" sz="1400">
                          <a:effectLst/>
                          <a:latin typeface="Arial" panose="020B0604020202020204" pitchFamily="34" charset="0"/>
                          <a:cs typeface="Arial" panose="020B0604020202020204" pitchFamily="34" charset="0"/>
                        </a:rPr>
                        <a:t>GOLD 4 – very severe</a:t>
                      </a:r>
                      <a:endParaRPr lang="mk-MK" sz="1400">
                        <a:effectLst/>
                        <a:latin typeface="Arial" panose="020B0604020202020204" pitchFamily="34" charset="0"/>
                        <a:cs typeface="Arial" panose="020B0604020202020204" pitchFamily="34" charset="0"/>
                      </a:endParaRPr>
                    </a:p>
                    <a:p>
                      <a:pPr algn="ctr">
                        <a:lnSpc>
                          <a:spcPct val="115000"/>
                        </a:lnSpc>
                        <a:spcAft>
                          <a:spcPts val="0"/>
                        </a:spcAft>
                      </a:pPr>
                      <a:r>
                        <a:rPr lang="en-US" sz="1400">
                          <a:effectLst/>
                          <a:latin typeface="Arial" panose="020B0604020202020204" pitchFamily="34" charset="0"/>
                          <a:cs typeface="Arial" panose="020B0604020202020204" pitchFamily="34" charset="0"/>
                        </a:rPr>
                        <a:t>(FEV</a:t>
                      </a:r>
                      <a:r>
                        <a:rPr lang="en-US" sz="1400" baseline="-25000">
                          <a:effectLst/>
                          <a:latin typeface="Arial" panose="020B0604020202020204" pitchFamily="34" charset="0"/>
                          <a:cs typeface="Arial" panose="020B0604020202020204" pitchFamily="34" charset="0"/>
                        </a:rPr>
                        <a:t>1</a:t>
                      </a:r>
                      <a:r>
                        <a:rPr lang="en-US" sz="1400">
                          <a:effectLst/>
                          <a:latin typeface="Arial" panose="020B0604020202020204" pitchFamily="34" charset="0"/>
                          <a:cs typeface="Arial" panose="020B0604020202020204" pitchFamily="34" charset="0"/>
                        </a:rPr>
                        <a:t> &lt; 30% pred)</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1000"/>
                        </a:spcAft>
                        <a:tabLst>
                          <a:tab pos="3690620" algn="l"/>
                        </a:tabLst>
                      </a:pPr>
                      <a:r>
                        <a:rPr lang="en-US" sz="1400" dirty="0">
                          <a:effectLst/>
                          <a:latin typeface="Arial" panose="020B0604020202020204" pitchFamily="34" charset="0"/>
                          <a:cs typeface="Arial" panose="020B0604020202020204" pitchFamily="34" charset="0"/>
                        </a:rPr>
                        <a:t>22 (18.3%)</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103966350"/>
                  </a:ext>
                </a:extLst>
              </a:tr>
            </a:tbl>
          </a:graphicData>
        </a:graphic>
      </p:graphicFrame>
    </p:spTree>
    <p:extLst>
      <p:ext uri="{BB962C8B-B14F-4D97-AF65-F5344CB8AC3E}">
        <p14:creationId xmlns:p14="http://schemas.microsoft.com/office/powerpoint/2010/main" val="3018811096"/>
      </p:ext>
    </p:extLst>
  </p:cSld>
  <p:clrMapOvr>
    <a:masterClrMapping/>
  </p:clrMapOvr>
  <mc:AlternateContent xmlns:mc="http://schemas.openxmlformats.org/markup-compatibility/2006" xmlns:p14="http://schemas.microsoft.com/office/powerpoint/2010/main">
    <mc:Choice Requires="p14">
      <p:transition spd="slow" p14:dur="2000" advClick="0" advTm="9000"/>
    </mc:Choice>
    <mc:Fallback xmlns="">
      <p:transition spd="slow" advClick="0" advTm="9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A85E78-FA77-5549-9E26-F2C5F6CF325E}"/>
              </a:ext>
            </a:extLst>
          </p:cNvPr>
          <p:cNvSpPr>
            <a:spLocks noGrp="1"/>
          </p:cNvSpPr>
          <p:nvPr>
            <p:ph sz="half" idx="1"/>
          </p:nvPr>
        </p:nvSpPr>
        <p:spPr>
          <a:xfrm>
            <a:off x="171450" y="1417983"/>
            <a:ext cx="5848350" cy="5440015"/>
          </a:xfrm>
        </p:spPr>
        <p:txBody>
          <a:bodyPr>
            <a:normAutofit fontScale="92500" lnSpcReduction="20000"/>
          </a:bodyPr>
          <a:lstStyle/>
          <a:p>
            <a:pPr marL="285750" indent="-285750" algn="just">
              <a:buFont typeface="Wingdings" panose="05000000000000000000" pitchFamily="2" charset="2"/>
              <a:buChar char="q"/>
            </a:pPr>
            <a:endPar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25000"/>
              </a:lnSpc>
              <a:buFont typeface="Wingdings" panose="05000000000000000000" pitchFamily="2" charset="2"/>
              <a:buChar char="q"/>
            </a:pPr>
            <a:r>
              <a:rPr lang="en-US" sz="1900" dirty="0">
                <a:solidFill>
                  <a:schemeClr val="tx1"/>
                </a:solidFill>
                <a:latin typeface="Arial" panose="020B0604020202020204" pitchFamily="34" charset="0"/>
                <a:cs typeface="Arial" panose="020B0604020202020204" pitchFamily="34" charset="0"/>
              </a:rPr>
              <a:t>Doppler-ultrasonography of carotid arteries detected statistically significant difference between frequency of carotid plaques in COPD patients as compared to their frequency in controls (70% vs. 36%; P &lt; 0.00001).</a:t>
            </a:r>
          </a:p>
          <a:p>
            <a:pPr marL="342900" indent="-342900" algn="just">
              <a:lnSpc>
                <a:spcPct val="115000"/>
              </a:lnSpc>
              <a:spcAft>
                <a:spcPts val="0"/>
              </a:spcAft>
              <a:buFont typeface="Wingdings" panose="05000000000000000000" pitchFamily="2" charset="2"/>
              <a:buChar char="q"/>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 The mean value of IMT</a:t>
            </a:r>
            <a:r>
              <a:rPr lang="en-US" sz="19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COPD patients with detected carotid plaques was 0.8 </a:t>
            </a:r>
            <a:r>
              <a:rPr lang="mk-MK" sz="1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lang="en-US" sz="1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0.2, whereas its mean value in controls </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was 0.6 </a:t>
            </a:r>
            <a:r>
              <a:rPr lang="mk-MK" sz="1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lang="en-US" sz="19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0.1 (</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P</a:t>
            </a:r>
            <a:r>
              <a:rPr lang="en-US" sz="19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 0.0043). </a:t>
            </a:r>
          </a:p>
          <a:p>
            <a:pPr marL="342900" indent="-342900" algn="just">
              <a:lnSpc>
                <a:spcPct val="115000"/>
              </a:lnSpc>
              <a:spcAft>
                <a:spcPts val="0"/>
              </a:spcAft>
              <a:buFont typeface="Wingdings" panose="05000000000000000000" pitchFamily="2" charset="2"/>
              <a:buChar char="q"/>
            </a:pP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IMT value in COPD patients with CAD was significantly related to the degree of airflow limitation, i.e. to the degree of FEV</a:t>
            </a:r>
            <a:r>
              <a:rPr lang="en-US" sz="1900" baseline="-250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 decline (P</a:t>
            </a:r>
            <a:r>
              <a:rPr lang="en-US" sz="19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 0.000), as well as to the serum CRP level (P = 0.001).  </a:t>
            </a:r>
            <a:endParaRPr lang="en-US" sz="19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25000"/>
              </a:lnSpc>
              <a:buFont typeface="Wingdings" panose="05000000000000000000" pitchFamily="2" charset="2"/>
              <a:buChar char="q"/>
            </a:pPr>
            <a:r>
              <a:rPr lang="en-US" sz="1900" b="1" dirty="0">
                <a:solidFill>
                  <a:schemeClr val="tx1"/>
                </a:solidFill>
                <a:latin typeface="Arial" panose="020B0604020202020204" pitchFamily="34" charset="0"/>
                <a:cs typeface="Arial" panose="020B0604020202020204" pitchFamily="34" charset="0"/>
              </a:rPr>
              <a:t>Distribution of COPD patients with carotid plaques by the degree of airflow limitation is presented in Table 3.</a:t>
            </a:r>
            <a:endParaRPr lang="mk-MK" sz="1900" b="1" dirty="0">
              <a:solidFill>
                <a:schemeClr val="tx1"/>
              </a:solidFill>
              <a:latin typeface="Arial" panose="020B0604020202020204" pitchFamily="34" charset="0"/>
              <a:cs typeface="Arial" panose="020B0604020202020204" pitchFamily="34" charset="0"/>
            </a:endParaRPr>
          </a:p>
          <a:p>
            <a:endParaRPr lang="en-GB" dirty="0"/>
          </a:p>
        </p:txBody>
      </p:sp>
      <p:graphicFrame>
        <p:nvGraphicFramePr>
          <p:cNvPr id="2" name="Content Placeholder 1">
            <a:extLst>
              <a:ext uri="{FF2B5EF4-FFF2-40B4-BE49-F238E27FC236}">
                <a16:creationId xmlns:a16="http://schemas.microsoft.com/office/drawing/2014/main" id="{F262479F-F041-4485-A061-756287A0AD46}"/>
              </a:ext>
            </a:extLst>
          </p:cNvPr>
          <p:cNvGraphicFramePr>
            <a:graphicFrameLocks noGrp="1"/>
          </p:cNvGraphicFramePr>
          <p:nvPr>
            <p:ph sz="half" idx="2"/>
            <p:extLst>
              <p:ext uri="{D42A27DB-BD31-4B8C-83A1-F6EECF244321}">
                <p14:modId xmlns:p14="http://schemas.microsoft.com/office/powerpoint/2010/main" val="4125008004"/>
              </p:ext>
            </p:extLst>
          </p:nvPr>
        </p:nvGraphicFramePr>
        <p:xfrm>
          <a:off x="6172200" y="1417983"/>
          <a:ext cx="6019800" cy="5440015"/>
        </p:xfrm>
        <a:graphic>
          <a:graphicData uri="http://schemas.openxmlformats.org/drawingml/2006/table">
            <a:tbl>
              <a:tblPr firstRow="1" firstCol="1" bandRow="1">
                <a:tableStyleId>{5C22544A-7EE6-4342-B048-85BDC9FD1C3A}</a:tableStyleId>
              </a:tblPr>
              <a:tblGrid>
                <a:gridCol w="1504950">
                  <a:extLst>
                    <a:ext uri="{9D8B030D-6E8A-4147-A177-3AD203B41FA5}">
                      <a16:colId xmlns:a16="http://schemas.microsoft.com/office/drawing/2014/main" val="279393819"/>
                    </a:ext>
                  </a:extLst>
                </a:gridCol>
                <a:gridCol w="1504950">
                  <a:extLst>
                    <a:ext uri="{9D8B030D-6E8A-4147-A177-3AD203B41FA5}">
                      <a16:colId xmlns:a16="http://schemas.microsoft.com/office/drawing/2014/main" val="2544962456"/>
                    </a:ext>
                  </a:extLst>
                </a:gridCol>
                <a:gridCol w="1504950">
                  <a:extLst>
                    <a:ext uri="{9D8B030D-6E8A-4147-A177-3AD203B41FA5}">
                      <a16:colId xmlns:a16="http://schemas.microsoft.com/office/drawing/2014/main" val="3560734719"/>
                    </a:ext>
                  </a:extLst>
                </a:gridCol>
                <a:gridCol w="1504950">
                  <a:extLst>
                    <a:ext uri="{9D8B030D-6E8A-4147-A177-3AD203B41FA5}">
                      <a16:colId xmlns:a16="http://schemas.microsoft.com/office/drawing/2014/main" val="37177931"/>
                    </a:ext>
                  </a:extLst>
                </a:gridCol>
              </a:tblGrid>
              <a:tr h="1088003">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COPD patients</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 = 120)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Plaques without stenosis</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Plaques with stenosis up to 40%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Plaques with stenosis 40-60%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extLst>
                  <a:ext uri="{0D108BD9-81ED-4DB2-BD59-A6C34878D82A}">
                    <a16:rowId xmlns:a16="http://schemas.microsoft.com/office/drawing/2014/main" val="2156907901"/>
                  </a:ext>
                </a:extLst>
              </a:tr>
              <a:tr h="1088003">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1</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(n=9)</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mk-MK" sz="1400">
                          <a:effectLst/>
                          <a:latin typeface="Arial" panose="020B0604020202020204" pitchFamily="34" charset="0"/>
                          <a:cs typeface="Arial" panose="020B0604020202020204" pitchFamily="34" charset="0"/>
                        </a:rPr>
                        <a:t>0</a:t>
                      </a:r>
                      <a:r>
                        <a:rPr lang="en-US" sz="1400">
                          <a:effectLst/>
                          <a:latin typeface="Arial" panose="020B0604020202020204" pitchFamily="34" charset="0"/>
                          <a:cs typeface="Arial" panose="020B0604020202020204" pitchFamily="34" charset="0"/>
                        </a:rPr>
                        <a:t> (0%)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mk-MK" sz="1400">
                          <a:effectLst/>
                          <a:latin typeface="Arial" panose="020B0604020202020204" pitchFamily="34" charset="0"/>
                          <a:cs typeface="Arial" panose="020B0604020202020204" pitchFamily="34" charset="0"/>
                        </a:rPr>
                        <a:t>0 </a:t>
                      </a:r>
                      <a:r>
                        <a:rPr lang="en-US" sz="1400">
                          <a:effectLst/>
                          <a:latin typeface="Arial" panose="020B0604020202020204" pitchFamily="34" charset="0"/>
                          <a:cs typeface="Arial" panose="020B0604020202020204" pitchFamily="34" charset="0"/>
                        </a:rPr>
                        <a:t>(0%)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1000"/>
                        </a:spcAft>
                        <a:tabLst>
                          <a:tab pos="2788285" algn="l"/>
                        </a:tabLst>
                      </a:pPr>
                      <a:r>
                        <a:rPr lang="mk-MK" sz="1400">
                          <a:effectLst/>
                          <a:latin typeface="Arial" panose="020B0604020202020204" pitchFamily="34" charset="0"/>
                          <a:cs typeface="Arial" panose="020B0604020202020204" pitchFamily="34" charset="0"/>
                        </a:rPr>
                        <a:t>0 </a:t>
                      </a:r>
                      <a:r>
                        <a:rPr lang="en-US" sz="1400">
                          <a:effectLst/>
                          <a:latin typeface="Arial" panose="020B0604020202020204" pitchFamily="34" charset="0"/>
                          <a:cs typeface="Arial" panose="020B0604020202020204" pitchFamily="34" charset="0"/>
                        </a:rPr>
                        <a:t>(0%)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extLst>
                  <a:ext uri="{0D108BD9-81ED-4DB2-BD59-A6C34878D82A}">
                    <a16:rowId xmlns:a16="http://schemas.microsoft.com/office/drawing/2014/main" val="2015262459"/>
                  </a:ext>
                </a:extLst>
              </a:tr>
              <a:tr h="1088003">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2</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(n=44)</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14</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(31.8%)</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5</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(11.4%)</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1000"/>
                        </a:spcAft>
                        <a:tabLst>
                          <a:tab pos="2788285" algn="l"/>
                        </a:tabLst>
                      </a:pPr>
                      <a:r>
                        <a:rPr lang="en-US" sz="1400" dirty="0">
                          <a:effectLst/>
                          <a:latin typeface="Arial" panose="020B0604020202020204" pitchFamily="34" charset="0"/>
                          <a:cs typeface="Arial" panose="020B0604020202020204" pitchFamily="34" charset="0"/>
                        </a:rPr>
                        <a:t>3</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(6.8%)</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extLst>
                  <a:ext uri="{0D108BD9-81ED-4DB2-BD59-A6C34878D82A}">
                    <a16:rowId xmlns:a16="http://schemas.microsoft.com/office/drawing/2014/main" val="438616998"/>
                  </a:ext>
                </a:extLst>
              </a:tr>
              <a:tr h="1088003">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3</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(n=45)</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23</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(51.1%)</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7</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(15.5%)</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1000"/>
                        </a:spcAft>
                        <a:tabLst>
                          <a:tab pos="2788285" algn="l"/>
                        </a:tabLst>
                      </a:pPr>
                      <a:r>
                        <a:rPr lang="en-US" sz="1400" dirty="0">
                          <a:effectLst/>
                          <a:latin typeface="Arial" panose="020B0604020202020204" pitchFamily="34" charset="0"/>
                          <a:cs typeface="Arial" panose="020B0604020202020204" pitchFamily="34" charset="0"/>
                        </a:rPr>
                        <a:t>10</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(22.2%)</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extLst>
                  <a:ext uri="{0D108BD9-81ED-4DB2-BD59-A6C34878D82A}">
                    <a16:rowId xmlns:a16="http://schemas.microsoft.com/office/drawing/2014/main" val="641646777"/>
                  </a:ext>
                </a:extLst>
              </a:tr>
              <a:tr h="1088003">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4</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(n=22)</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5</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22.7</a:t>
                      </a:r>
                      <a:r>
                        <a:rPr lang="mk-MK" sz="1400" dirty="0">
                          <a:effectLst/>
                          <a:latin typeface="Arial" panose="020B0604020202020204" pitchFamily="34" charset="0"/>
                          <a:cs typeface="Arial" panose="020B0604020202020204" pitchFamily="34" charset="0"/>
                        </a:rPr>
                        <a:t>%)</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9</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(40.9%)</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tc>
                  <a:txBody>
                    <a:bodyPr/>
                    <a:lstStyle/>
                    <a:p>
                      <a:pPr marL="457200" algn="ctr">
                        <a:lnSpc>
                          <a:spcPct val="115000"/>
                        </a:lnSpc>
                        <a:spcAft>
                          <a:spcPts val="1000"/>
                        </a:spcAft>
                        <a:tabLst>
                          <a:tab pos="2788285" algn="l"/>
                        </a:tabLst>
                      </a:pPr>
                      <a:r>
                        <a:rPr lang="en-US" sz="1400" dirty="0">
                          <a:effectLst/>
                          <a:latin typeface="Arial" panose="020B0604020202020204" pitchFamily="34" charset="0"/>
                          <a:cs typeface="Arial" panose="020B0604020202020204" pitchFamily="34" charset="0"/>
                        </a:rPr>
                        <a:t>7</a:t>
                      </a:r>
                      <a:r>
                        <a:rPr lang="mk-MK" sz="1400" dirty="0">
                          <a:effectLst/>
                          <a:latin typeface="Arial" panose="020B0604020202020204" pitchFamily="34" charset="0"/>
                          <a:cs typeface="Arial" panose="020B0604020202020204" pitchFamily="34" charset="0"/>
                        </a:rPr>
                        <a:t> </a:t>
                      </a:r>
                      <a:r>
                        <a:rPr lang="en-US" sz="1400" dirty="0">
                          <a:effectLst/>
                          <a:latin typeface="Arial" panose="020B0604020202020204" pitchFamily="34" charset="0"/>
                          <a:cs typeface="Arial" panose="020B0604020202020204" pitchFamily="34" charset="0"/>
                        </a:rPr>
                        <a:t>(31.8%)</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767" marR="61767" marT="0" marB="0" anchor="ctr"/>
                </a:tc>
                <a:extLst>
                  <a:ext uri="{0D108BD9-81ED-4DB2-BD59-A6C34878D82A}">
                    <a16:rowId xmlns:a16="http://schemas.microsoft.com/office/drawing/2014/main" val="1923258509"/>
                  </a:ext>
                </a:extLst>
              </a:tr>
            </a:tbl>
          </a:graphicData>
        </a:graphic>
      </p:graphicFrame>
      <p:sp>
        <p:nvSpPr>
          <p:cNvPr id="5" name="Title 4">
            <a:extLst>
              <a:ext uri="{FF2B5EF4-FFF2-40B4-BE49-F238E27FC236}">
                <a16:creationId xmlns:a16="http://schemas.microsoft.com/office/drawing/2014/main" id="{6432A5D9-FA63-384C-8265-8CBB4C7C5864}"/>
              </a:ext>
            </a:extLst>
          </p:cNvPr>
          <p:cNvSpPr>
            <a:spLocks noGrp="1"/>
          </p:cNvSpPr>
          <p:nvPr>
            <p:ph type="title"/>
          </p:nvPr>
        </p:nvSpPr>
        <p:spPr/>
        <p:txBody>
          <a:bodyPr/>
          <a:lstStyle/>
          <a:p>
            <a:r>
              <a:rPr lang="en-GB" dirty="0"/>
              <a:t>Results</a:t>
            </a:r>
          </a:p>
        </p:txBody>
      </p:sp>
    </p:spTree>
    <p:extLst>
      <p:ext uri="{BB962C8B-B14F-4D97-AF65-F5344CB8AC3E}">
        <p14:creationId xmlns:p14="http://schemas.microsoft.com/office/powerpoint/2010/main" val="3017182443"/>
      </p:ext>
    </p:extLst>
  </p:cSld>
  <p:clrMapOvr>
    <a:masterClrMapping/>
  </p:clrMapOvr>
  <mc:AlternateContent xmlns:mc="http://schemas.openxmlformats.org/markup-compatibility/2006" xmlns:p14="http://schemas.microsoft.com/office/powerpoint/2010/main">
    <mc:Choice Requires="p14">
      <p:transition spd="slow" p14:dur="2000" advClick="0" advTm="19000"/>
    </mc:Choice>
    <mc:Fallback xmlns="">
      <p:transition spd="slow" advClick="0" advTm="19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A85E78-FA77-5549-9E26-F2C5F6CF325E}"/>
              </a:ext>
            </a:extLst>
          </p:cNvPr>
          <p:cNvSpPr>
            <a:spLocks noGrp="1"/>
          </p:cNvSpPr>
          <p:nvPr>
            <p:ph sz="half" idx="1"/>
          </p:nvPr>
        </p:nvSpPr>
        <p:spPr>
          <a:xfrm>
            <a:off x="152400" y="1600199"/>
            <a:ext cx="5135218" cy="5463209"/>
          </a:xfrm>
        </p:spPr>
        <p:txBody>
          <a:bodyPr>
            <a:normAutofit lnSpcReduction="10000"/>
          </a:bodyPr>
          <a:lstStyle/>
          <a:p>
            <a:pPr marL="342900" indent="-342900">
              <a:lnSpc>
                <a:spcPct val="115000"/>
              </a:lnSpc>
              <a:spcAft>
                <a:spcPts val="0"/>
              </a:spcAft>
              <a:buFont typeface="Wingdings" panose="05000000000000000000" pitchFamily="2" charset="2"/>
              <a:buChar char="q"/>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We found statistically significant difference between frequency of LEAD in COPD patients as compared to their frequency in controls (78.3% </a:t>
            </a:r>
            <a:r>
              <a:rPr lang="en-US" sz="1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vs.</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tx1"/>
                </a:solidFill>
                <a:latin typeface="Arial" panose="020B0604020202020204" pitchFamily="34" charset="0"/>
                <a:ea typeface="Calibri" panose="020F0502020204030204" pitchFamily="34" charset="0"/>
                <a:cs typeface="Arial" panose="020B0604020202020204" pitchFamily="34" charset="0"/>
              </a:rPr>
              <a:t>38</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.3%; P </a:t>
            </a:r>
            <a:r>
              <a:rPr lang="en-US" sz="18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0.001). </a:t>
            </a:r>
          </a:p>
          <a:p>
            <a:pPr marL="342900" indent="-342900">
              <a:lnSpc>
                <a:spcPct val="115000"/>
              </a:lnSpc>
              <a:buFont typeface="Wingdings" panose="05000000000000000000" pitchFamily="2" charset="2"/>
              <a:buChar char="q"/>
            </a:pPr>
            <a:r>
              <a:rPr lang="en-US" sz="1800" dirty="0">
                <a:solidFill>
                  <a:schemeClr val="tx1"/>
                </a:solidFill>
                <a:latin typeface="Arial" panose="020B0604020202020204" pitchFamily="34" charset="0"/>
                <a:cs typeface="Arial" panose="020B0604020202020204" pitchFamily="34" charset="0"/>
              </a:rPr>
              <a:t>COPD patients with LEAD presented significant association between disease severity and clinical manifestations due to the vascular changes (P = 0.001) and CRP (P &lt; 0.05).</a:t>
            </a:r>
            <a:endParaRPr lang="en-US" sz="1800" b="0" i="0" u="none" strike="noStrike" baseline="0" dirty="0">
              <a:solidFill>
                <a:schemeClr val="tx1"/>
              </a:solidFill>
              <a:latin typeface="Arial" panose="020B0604020202020204" pitchFamily="34" charset="0"/>
              <a:cs typeface="Arial" panose="020B0604020202020204" pitchFamily="34" charset="0"/>
            </a:endParaRPr>
          </a:p>
          <a:p>
            <a:pPr marL="342900" indent="-342900">
              <a:lnSpc>
                <a:spcPct val="115000"/>
              </a:lnSpc>
              <a:spcAft>
                <a:spcPts val="0"/>
              </a:spcAft>
              <a:buFont typeface="Wingdings" panose="05000000000000000000" pitchFamily="2" charset="2"/>
              <a:buChar char="q"/>
            </a:pPr>
            <a:r>
              <a:rPr lang="en-US" sz="1800" b="0" i="0" u="none" strike="noStrike" baseline="0" dirty="0">
                <a:solidFill>
                  <a:schemeClr val="tx1"/>
                </a:solidFill>
                <a:latin typeface="Arial" panose="020B0604020202020204" pitchFamily="34" charset="0"/>
                <a:cs typeface="Arial" panose="020B0604020202020204" pitchFamily="34" charset="0"/>
              </a:rPr>
              <a:t>According to the Fontaine classification, COPD patients with LEAD were categorized in stages I, IIA and IIB (60%, 30% and 15%, respectively), whereas all controls with LEAD were in the Fontaine stage I. </a:t>
            </a:r>
          </a:p>
          <a:p>
            <a:pPr marL="342900" indent="-342900">
              <a:lnSpc>
                <a:spcPct val="115000"/>
              </a:lnSpc>
              <a:spcAft>
                <a:spcPts val="0"/>
              </a:spcAft>
              <a:buFont typeface="Wingdings" panose="05000000000000000000" pitchFamily="2" charset="2"/>
              <a:buChar char="q"/>
            </a:pPr>
            <a:r>
              <a:rPr lang="en-US" sz="1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The distribution of COPD patients with LEAD by degree of airflow limitation is presented in Table 4. </a:t>
            </a:r>
            <a:endParaRPr lang="mk-MK"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5" name="Title 4">
            <a:extLst>
              <a:ext uri="{FF2B5EF4-FFF2-40B4-BE49-F238E27FC236}">
                <a16:creationId xmlns:a16="http://schemas.microsoft.com/office/drawing/2014/main" id="{6432A5D9-FA63-384C-8265-8CBB4C7C5864}"/>
              </a:ext>
            </a:extLst>
          </p:cNvPr>
          <p:cNvSpPr>
            <a:spLocks noGrp="1"/>
          </p:cNvSpPr>
          <p:nvPr>
            <p:ph type="title"/>
          </p:nvPr>
        </p:nvSpPr>
        <p:spPr/>
        <p:txBody>
          <a:bodyPr/>
          <a:lstStyle/>
          <a:p>
            <a:r>
              <a:rPr lang="en-GB" dirty="0"/>
              <a:t>Results</a:t>
            </a:r>
          </a:p>
        </p:txBody>
      </p:sp>
      <p:graphicFrame>
        <p:nvGraphicFramePr>
          <p:cNvPr id="7" name="Content Placeholder 6">
            <a:extLst>
              <a:ext uri="{FF2B5EF4-FFF2-40B4-BE49-F238E27FC236}">
                <a16:creationId xmlns:a16="http://schemas.microsoft.com/office/drawing/2014/main" id="{7EAD8CB4-AE71-47FC-8626-698F42BF4F42}"/>
              </a:ext>
            </a:extLst>
          </p:cNvPr>
          <p:cNvGraphicFramePr>
            <a:graphicFrameLocks noGrp="1"/>
          </p:cNvGraphicFramePr>
          <p:nvPr>
            <p:ph sz="half" idx="2"/>
            <p:extLst>
              <p:ext uri="{D42A27DB-BD31-4B8C-83A1-F6EECF244321}">
                <p14:modId xmlns:p14="http://schemas.microsoft.com/office/powerpoint/2010/main" val="236661825"/>
              </p:ext>
            </p:extLst>
          </p:nvPr>
        </p:nvGraphicFramePr>
        <p:xfrm>
          <a:off x="5177119" y="1417983"/>
          <a:ext cx="7014885" cy="5440019"/>
        </p:xfrm>
        <a:graphic>
          <a:graphicData uri="http://schemas.openxmlformats.org/drawingml/2006/table">
            <a:tbl>
              <a:tblPr firstRow="1" firstCol="1" bandRow="1">
                <a:tableStyleId>{5C22544A-7EE6-4342-B048-85BDC9FD1C3A}</a:tableStyleId>
              </a:tblPr>
              <a:tblGrid>
                <a:gridCol w="1402977">
                  <a:extLst>
                    <a:ext uri="{9D8B030D-6E8A-4147-A177-3AD203B41FA5}">
                      <a16:colId xmlns:a16="http://schemas.microsoft.com/office/drawing/2014/main" val="3663219025"/>
                    </a:ext>
                  </a:extLst>
                </a:gridCol>
                <a:gridCol w="1402977">
                  <a:extLst>
                    <a:ext uri="{9D8B030D-6E8A-4147-A177-3AD203B41FA5}">
                      <a16:colId xmlns:a16="http://schemas.microsoft.com/office/drawing/2014/main" val="2183960281"/>
                    </a:ext>
                  </a:extLst>
                </a:gridCol>
                <a:gridCol w="1402977">
                  <a:extLst>
                    <a:ext uri="{9D8B030D-6E8A-4147-A177-3AD203B41FA5}">
                      <a16:colId xmlns:a16="http://schemas.microsoft.com/office/drawing/2014/main" val="3536482712"/>
                    </a:ext>
                  </a:extLst>
                </a:gridCol>
                <a:gridCol w="1402977">
                  <a:extLst>
                    <a:ext uri="{9D8B030D-6E8A-4147-A177-3AD203B41FA5}">
                      <a16:colId xmlns:a16="http://schemas.microsoft.com/office/drawing/2014/main" val="135256199"/>
                    </a:ext>
                  </a:extLst>
                </a:gridCol>
                <a:gridCol w="1402977">
                  <a:extLst>
                    <a:ext uri="{9D8B030D-6E8A-4147-A177-3AD203B41FA5}">
                      <a16:colId xmlns:a16="http://schemas.microsoft.com/office/drawing/2014/main" val="698371159"/>
                    </a:ext>
                  </a:extLst>
                </a:gridCol>
              </a:tblGrid>
              <a:tr h="1242931">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COPD patients</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 = 120)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algn="ctr">
                        <a:lnSpc>
                          <a:spcPct val="115000"/>
                        </a:lnSpc>
                        <a:spcAft>
                          <a:spcPts val="0"/>
                        </a:spcAft>
                      </a:pPr>
                      <a:r>
                        <a:rPr lang="en-US" sz="1400">
                          <a:effectLst/>
                          <a:latin typeface="Arial" panose="020B0604020202020204" pitchFamily="34" charset="0"/>
                          <a:cs typeface="Arial" panose="020B0604020202020204" pitchFamily="34" charset="0"/>
                        </a:rPr>
                        <a:t>Initial</a:t>
                      </a:r>
                      <a:endParaRPr lang="mk-MK" sz="1400">
                        <a:effectLst/>
                        <a:latin typeface="Arial" panose="020B0604020202020204" pitchFamily="34" charset="0"/>
                        <a:cs typeface="Arial" panose="020B0604020202020204" pitchFamily="34" charset="0"/>
                      </a:endParaRPr>
                    </a:p>
                    <a:p>
                      <a:pPr algn="ctr">
                        <a:lnSpc>
                          <a:spcPct val="115000"/>
                        </a:lnSpc>
                        <a:spcAft>
                          <a:spcPts val="0"/>
                        </a:spcAft>
                      </a:pPr>
                      <a:r>
                        <a:rPr lang="en-US" sz="1400">
                          <a:effectLst/>
                          <a:latin typeface="Arial" panose="020B0604020202020204" pitchFamily="34" charset="0"/>
                          <a:cs typeface="Arial" panose="020B0604020202020204" pitchFamily="34" charset="0"/>
                        </a:rPr>
                        <a:t>atherosclerotic plaques without stenosis</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algn="ctr">
                        <a:lnSpc>
                          <a:spcPct val="115000"/>
                        </a:lnSpc>
                        <a:spcAft>
                          <a:spcPts val="0"/>
                        </a:spcAft>
                      </a:pPr>
                      <a:r>
                        <a:rPr lang="en-US" sz="1400">
                          <a:effectLst/>
                          <a:latin typeface="Arial" panose="020B0604020202020204" pitchFamily="34" charset="0"/>
                          <a:cs typeface="Arial" panose="020B0604020202020204" pitchFamily="34" charset="0"/>
                        </a:rPr>
                        <a:t>Diffuse atherosclerotic plaques without stenosis</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algn="ctr">
                        <a:lnSpc>
                          <a:spcPct val="115000"/>
                        </a:lnSpc>
                        <a:spcAft>
                          <a:spcPts val="0"/>
                        </a:spcAft>
                      </a:pPr>
                      <a:r>
                        <a:rPr lang="en-US" sz="1400">
                          <a:effectLst/>
                          <a:latin typeface="Arial" panose="020B0604020202020204" pitchFamily="34" charset="0"/>
                          <a:cs typeface="Arial" panose="020B0604020202020204" pitchFamily="34" charset="0"/>
                        </a:rPr>
                        <a:t>Plaques with stenosis up to 40%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algn="ctr">
                        <a:lnSpc>
                          <a:spcPct val="115000"/>
                        </a:lnSpc>
                        <a:spcAft>
                          <a:spcPts val="0"/>
                        </a:spcAft>
                      </a:pPr>
                      <a:r>
                        <a:rPr lang="en-US" sz="1400">
                          <a:effectLst/>
                          <a:latin typeface="Arial" panose="020B0604020202020204" pitchFamily="34" charset="0"/>
                          <a:cs typeface="Arial" panose="020B0604020202020204" pitchFamily="34" charset="0"/>
                        </a:rPr>
                        <a:t>Plaques with stenosis 40-60%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extLst>
                  <a:ext uri="{0D108BD9-81ED-4DB2-BD59-A6C34878D82A}">
                    <a16:rowId xmlns:a16="http://schemas.microsoft.com/office/drawing/2014/main" val="2695979862"/>
                  </a:ext>
                </a:extLst>
              </a:tr>
              <a:tr h="1049272">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1</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(n=9)</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mk-MK" sz="1400">
                          <a:effectLst/>
                          <a:latin typeface="Arial" panose="020B0604020202020204" pitchFamily="34" charset="0"/>
                          <a:cs typeface="Arial" panose="020B0604020202020204" pitchFamily="34" charset="0"/>
                        </a:rPr>
                        <a:t>0</a:t>
                      </a:r>
                      <a:r>
                        <a:rPr lang="en-GB" sz="1400">
                          <a:effectLst/>
                          <a:latin typeface="Arial" panose="020B0604020202020204" pitchFamily="34" charset="0"/>
                          <a:cs typeface="Arial" panose="020B0604020202020204" pitchFamily="34" charset="0"/>
                        </a:rPr>
                        <a:t> (0%)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mk-MK" sz="1400">
                          <a:effectLst/>
                          <a:latin typeface="Arial" panose="020B0604020202020204" pitchFamily="34" charset="0"/>
                          <a:cs typeface="Arial" panose="020B0604020202020204" pitchFamily="34" charset="0"/>
                        </a:rPr>
                        <a:t>0</a:t>
                      </a:r>
                      <a:r>
                        <a:rPr lang="en-GB" sz="1400">
                          <a:effectLst/>
                          <a:latin typeface="Arial" panose="020B0604020202020204" pitchFamily="34" charset="0"/>
                          <a:cs typeface="Arial" panose="020B0604020202020204" pitchFamily="34" charset="0"/>
                        </a:rPr>
                        <a:t> (0%)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mk-MK" sz="1400">
                          <a:effectLst/>
                          <a:latin typeface="Arial" panose="020B0604020202020204" pitchFamily="34" charset="0"/>
                          <a:cs typeface="Arial" panose="020B0604020202020204" pitchFamily="34" charset="0"/>
                        </a:rPr>
                        <a:t>0</a:t>
                      </a:r>
                      <a:r>
                        <a:rPr lang="en-GB" sz="1400">
                          <a:effectLst/>
                          <a:latin typeface="Arial" panose="020B0604020202020204" pitchFamily="34" charset="0"/>
                          <a:cs typeface="Arial" panose="020B0604020202020204" pitchFamily="34" charset="0"/>
                        </a:rPr>
                        <a:t> (0%)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1000"/>
                        </a:spcAft>
                        <a:tabLst>
                          <a:tab pos="2788285" algn="l"/>
                        </a:tabLst>
                      </a:pPr>
                      <a:r>
                        <a:rPr lang="mk-MK" sz="1400" dirty="0">
                          <a:effectLst/>
                          <a:latin typeface="Arial" panose="020B0604020202020204" pitchFamily="34" charset="0"/>
                          <a:cs typeface="Arial" panose="020B0604020202020204" pitchFamily="34" charset="0"/>
                        </a:rPr>
                        <a:t>0</a:t>
                      </a:r>
                      <a:r>
                        <a:rPr lang="en-GB" sz="1400" dirty="0">
                          <a:effectLst/>
                          <a:latin typeface="Arial" panose="020B0604020202020204" pitchFamily="34" charset="0"/>
                          <a:cs typeface="Arial" panose="020B0604020202020204" pitchFamily="34" charset="0"/>
                        </a:rPr>
                        <a:t> (0%)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extLst>
                  <a:ext uri="{0D108BD9-81ED-4DB2-BD59-A6C34878D82A}">
                    <a16:rowId xmlns:a16="http://schemas.microsoft.com/office/drawing/2014/main" val="1805420232"/>
                  </a:ext>
                </a:extLst>
              </a:tr>
              <a:tr h="1049272">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2</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(n=44)</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 </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9</a:t>
                      </a:r>
                      <a:r>
                        <a:rPr lang="en-GB" sz="1400" dirty="0">
                          <a:effectLst/>
                          <a:latin typeface="Arial" panose="020B0604020202020204" pitchFamily="34" charset="0"/>
                          <a:cs typeface="Arial" panose="020B0604020202020204" pitchFamily="34" charset="0"/>
                        </a:rPr>
                        <a:t> (20.5%)</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7</a:t>
                      </a:r>
                      <a:r>
                        <a:rPr lang="en-GB" sz="1400" dirty="0">
                          <a:effectLst/>
                          <a:latin typeface="Arial" panose="020B0604020202020204" pitchFamily="34" charset="0"/>
                          <a:cs typeface="Arial" panose="020B0604020202020204" pitchFamily="34" charset="0"/>
                        </a:rPr>
                        <a:t> (15.9%)</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6</a:t>
                      </a:r>
                      <a:r>
                        <a:rPr lang="en-GB" sz="1400" dirty="0">
                          <a:effectLst/>
                          <a:latin typeface="Arial" panose="020B0604020202020204" pitchFamily="34" charset="0"/>
                          <a:cs typeface="Arial" panose="020B0604020202020204" pitchFamily="34" charset="0"/>
                        </a:rPr>
                        <a:t> (13.6%)</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1000"/>
                        </a:spcAft>
                        <a:tabLst>
                          <a:tab pos="2788285" algn="l"/>
                        </a:tabLst>
                      </a:pPr>
                      <a:r>
                        <a:rPr lang="en-US" sz="1400" dirty="0">
                          <a:effectLst/>
                          <a:latin typeface="Arial" panose="020B0604020202020204" pitchFamily="34" charset="0"/>
                          <a:cs typeface="Arial" panose="020B0604020202020204" pitchFamily="34" charset="0"/>
                        </a:rPr>
                        <a:t>4</a:t>
                      </a:r>
                      <a:r>
                        <a:rPr lang="en-GB" sz="1400" dirty="0">
                          <a:effectLst/>
                          <a:latin typeface="Arial" panose="020B0604020202020204" pitchFamily="34" charset="0"/>
                          <a:cs typeface="Arial" panose="020B0604020202020204" pitchFamily="34" charset="0"/>
                        </a:rPr>
                        <a:t> (9,1%)</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extLst>
                  <a:ext uri="{0D108BD9-81ED-4DB2-BD59-A6C34878D82A}">
                    <a16:rowId xmlns:a16="http://schemas.microsoft.com/office/drawing/2014/main" val="3901823136"/>
                  </a:ext>
                </a:extLst>
              </a:tr>
              <a:tr h="1049272">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 </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GOLD 3 </a:t>
                      </a:r>
                    </a:p>
                    <a:p>
                      <a:pPr algn="ctr">
                        <a:lnSpc>
                          <a:spcPct val="115000"/>
                        </a:lnSpc>
                        <a:spcAft>
                          <a:spcPts val="0"/>
                        </a:spcAft>
                      </a:pPr>
                      <a:r>
                        <a:rPr lang="en-US" sz="1400" dirty="0">
                          <a:effectLst/>
                          <a:latin typeface="Arial" panose="020B0604020202020204" pitchFamily="34" charset="0"/>
                          <a:cs typeface="Arial" panose="020B0604020202020204" pitchFamily="34" charset="0"/>
                        </a:rPr>
                        <a:t>(n=45)</a:t>
                      </a:r>
                      <a:endParaRPr lang="mk-MK" sz="1400" dirty="0">
                        <a:effectLst/>
                        <a:latin typeface="Arial" panose="020B0604020202020204" pitchFamily="34" charset="0"/>
                        <a:cs typeface="Arial" panose="020B0604020202020204" pitchFamily="34" charset="0"/>
                      </a:endParaRPr>
                    </a:p>
                    <a:p>
                      <a:pPr algn="ctr">
                        <a:lnSpc>
                          <a:spcPct val="115000"/>
                        </a:lnSpc>
                        <a:spcAft>
                          <a:spcPts val="0"/>
                        </a:spcAft>
                      </a:pPr>
                      <a:r>
                        <a:rPr lang="en-US" sz="1400" dirty="0">
                          <a:effectLst/>
                          <a:latin typeface="Arial" panose="020B0604020202020204" pitchFamily="34" charset="0"/>
                          <a:cs typeface="Arial" panose="020B0604020202020204" pitchFamily="34" charset="0"/>
                        </a:rPr>
                        <a:t> </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9 (20%)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15 (33.3%)</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13 (28.9%)</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1000"/>
                        </a:spcAft>
                        <a:tabLst>
                          <a:tab pos="2788285" algn="l"/>
                        </a:tabLst>
                      </a:pPr>
                      <a:r>
                        <a:rPr lang="en-US" sz="1400" dirty="0">
                          <a:effectLst/>
                          <a:latin typeface="Arial" panose="020B0604020202020204" pitchFamily="34" charset="0"/>
                          <a:cs typeface="Arial" panose="020B0604020202020204" pitchFamily="34" charset="0"/>
                        </a:rPr>
                        <a:t>9 (20%)</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extLst>
                  <a:ext uri="{0D108BD9-81ED-4DB2-BD59-A6C34878D82A}">
                    <a16:rowId xmlns:a16="http://schemas.microsoft.com/office/drawing/2014/main" val="3006877565"/>
                  </a:ext>
                </a:extLst>
              </a:tr>
              <a:tr h="1049272">
                <a:tc>
                  <a:txBody>
                    <a:bodyPr/>
                    <a:lstStyle/>
                    <a:p>
                      <a:pPr algn="ctr">
                        <a:lnSpc>
                          <a:spcPct val="115000"/>
                        </a:lnSpc>
                        <a:spcAft>
                          <a:spcPts val="0"/>
                        </a:spcAft>
                      </a:pPr>
                      <a:r>
                        <a:rPr lang="en-US" sz="1400" dirty="0">
                          <a:effectLst/>
                          <a:latin typeface="Arial" panose="020B0604020202020204" pitchFamily="34" charset="0"/>
                          <a:cs typeface="Arial" panose="020B0604020202020204" pitchFamily="34" charset="0"/>
                        </a:rPr>
                        <a:t>GOLD 4</a:t>
                      </a:r>
                    </a:p>
                    <a:p>
                      <a:pPr algn="ctr">
                        <a:lnSpc>
                          <a:spcPct val="115000"/>
                        </a:lnSpc>
                        <a:spcAft>
                          <a:spcPts val="0"/>
                        </a:spcAft>
                      </a:pPr>
                      <a:r>
                        <a:rPr lang="en-US" sz="1400" dirty="0">
                          <a:effectLst/>
                          <a:latin typeface="Arial" panose="020B0604020202020204" pitchFamily="34" charset="0"/>
                          <a:cs typeface="Arial" panose="020B0604020202020204" pitchFamily="34" charset="0"/>
                        </a:rPr>
                        <a:t> (n=22)</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a:effectLst/>
                          <a:latin typeface="Arial" panose="020B0604020202020204" pitchFamily="34" charset="0"/>
                          <a:cs typeface="Arial" panose="020B0604020202020204" pitchFamily="34" charset="0"/>
                        </a:rPr>
                        <a:t>0 (0%)</a:t>
                      </a:r>
                      <a:endParaRPr lang="mk-MK" sz="140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6 (27.3%)</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0"/>
                        </a:spcAft>
                        <a:tabLst>
                          <a:tab pos="2788285" algn="l"/>
                        </a:tabLst>
                      </a:pPr>
                      <a:r>
                        <a:rPr lang="en-US" sz="1400" dirty="0">
                          <a:effectLst/>
                          <a:latin typeface="Arial" panose="020B0604020202020204" pitchFamily="34" charset="0"/>
                          <a:cs typeface="Arial" panose="020B0604020202020204" pitchFamily="34" charset="0"/>
                        </a:rPr>
                        <a:t>9 (40.9%)</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tc>
                  <a:txBody>
                    <a:bodyPr/>
                    <a:lstStyle/>
                    <a:p>
                      <a:pPr marL="457200" algn="ctr">
                        <a:lnSpc>
                          <a:spcPct val="115000"/>
                        </a:lnSpc>
                        <a:spcAft>
                          <a:spcPts val="1000"/>
                        </a:spcAft>
                        <a:tabLst>
                          <a:tab pos="2788285" algn="l"/>
                        </a:tabLst>
                      </a:pPr>
                      <a:r>
                        <a:rPr lang="en-US" sz="1400" dirty="0">
                          <a:effectLst/>
                          <a:latin typeface="Arial" panose="020B0604020202020204" pitchFamily="34" charset="0"/>
                          <a:cs typeface="Arial" panose="020B0604020202020204" pitchFamily="34" charset="0"/>
                        </a:rPr>
                        <a:t>7 (31.8%)</a:t>
                      </a:r>
                      <a:endParaRPr lang="mk-MK" sz="1400" dirty="0">
                        <a:effectLst/>
                        <a:latin typeface="Arial" panose="020B0604020202020204" pitchFamily="34" charset="0"/>
                        <a:ea typeface="Calibri" panose="020F0502020204030204" pitchFamily="34" charset="0"/>
                        <a:cs typeface="Arial" panose="020B0604020202020204" pitchFamily="34" charset="0"/>
                      </a:endParaRPr>
                    </a:p>
                  </a:txBody>
                  <a:tcPr marL="61564" marR="61564" marT="0" marB="0" anchor="ctr"/>
                </a:tc>
                <a:extLst>
                  <a:ext uri="{0D108BD9-81ED-4DB2-BD59-A6C34878D82A}">
                    <a16:rowId xmlns:a16="http://schemas.microsoft.com/office/drawing/2014/main" val="1193081587"/>
                  </a:ext>
                </a:extLst>
              </a:tr>
            </a:tbl>
          </a:graphicData>
        </a:graphic>
      </p:graphicFrame>
    </p:spTree>
    <p:extLst>
      <p:ext uri="{BB962C8B-B14F-4D97-AF65-F5344CB8AC3E}">
        <p14:creationId xmlns:p14="http://schemas.microsoft.com/office/powerpoint/2010/main" val="4151592698"/>
      </p:ext>
    </p:extLst>
  </p:cSld>
  <p:clrMapOvr>
    <a:masterClrMapping/>
  </p:clrMapOvr>
  <mc:AlternateContent xmlns:mc="http://schemas.openxmlformats.org/markup-compatibility/2006" xmlns:p14="http://schemas.microsoft.com/office/powerpoint/2010/main">
    <mc:Choice Requires="p14">
      <p:transition spd="slow" p14:dur="2000" advClick="0" advTm="35000"/>
    </mc:Choice>
    <mc:Fallback xmlns="">
      <p:transition spd="slow" advClick="0" advTm="3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1C2DB3D-1350-4954-88C1-905CBC67F34A}"/>
              </a:ext>
            </a:extLst>
          </p:cNvPr>
          <p:cNvSpPr>
            <a:spLocks noGrp="1"/>
          </p:cNvSpPr>
          <p:nvPr>
            <p:ph sz="half" idx="1"/>
          </p:nvPr>
        </p:nvSpPr>
        <p:spPr>
          <a:xfrm>
            <a:off x="838200" y="1439183"/>
            <a:ext cx="5181600" cy="5650729"/>
          </a:xfrm>
        </p:spPr>
        <p:txBody>
          <a:bodyPr>
            <a:normAutofit fontScale="92500" lnSpcReduction="10000"/>
          </a:bodyPr>
          <a:lstStyle/>
          <a:p>
            <a:pPr algn="ctr"/>
            <a:r>
              <a:rPr lang="en-US" sz="3000" b="1" i="0" u="none" strike="noStrike" baseline="0" dirty="0">
                <a:solidFill>
                  <a:srgbClr val="C00000"/>
                </a:solidFill>
                <a:latin typeface="Arial" panose="020B0604020202020204" pitchFamily="34" charset="0"/>
                <a:cs typeface="Arial" panose="020B0604020202020204" pitchFamily="34" charset="0"/>
              </a:rPr>
              <a:t>COPD and CAD</a:t>
            </a:r>
            <a:endParaRPr lang="en-US" sz="3000" b="0" i="0" u="none" strike="noStrike" baseline="0" dirty="0">
              <a:solidFill>
                <a:schemeClr val="tx1"/>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sz="1900" dirty="0">
                <a:solidFill>
                  <a:srgbClr val="000000"/>
                </a:solidFill>
                <a:latin typeface="Arial" panose="020B0604020202020204" pitchFamily="34" charset="0"/>
                <a:ea typeface="+mn-ea"/>
              </a:rPr>
              <a:t>The frequency of CAD in COPD varies in different studies. </a:t>
            </a:r>
          </a:p>
          <a:p>
            <a:pPr marL="457200" indent="-457200">
              <a:buFont typeface="Wingdings" panose="05000000000000000000" pitchFamily="2" charset="2"/>
              <a:buChar char="q"/>
            </a:pPr>
            <a:r>
              <a:rPr lang="en-US" sz="1900" dirty="0" err="1">
                <a:solidFill>
                  <a:srgbClr val="000000"/>
                </a:solidFill>
                <a:latin typeface="Arial" panose="020B0604020202020204" pitchFamily="34" charset="0"/>
                <a:ea typeface="+mn-ea"/>
              </a:rPr>
              <a:t>Sadeka</a:t>
            </a:r>
            <a:r>
              <a:rPr lang="en-US" sz="1900" dirty="0">
                <a:solidFill>
                  <a:srgbClr val="000000"/>
                </a:solidFill>
                <a:latin typeface="Arial" panose="020B0604020202020204" pitchFamily="34" charset="0"/>
                <a:ea typeface="+mn-ea"/>
              </a:rPr>
              <a:t> et al. found that patients with COPD had a higher frequency of carotid plaques and the higher mean value of IMT compared to non-COPD controls, but they did not find a significant association between these findings and the severity of COPD (2). </a:t>
            </a:r>
          </a:p>
          <a:p>
            <a:pPr marL="457200" indent="-457200">
              <a:buFont typeface="Wingdings" panose="05000000000000000000" pitchFamily="2" charset="2"/>
              <a:buChar char="q"/>
            </a:pPr>
            <a:r>
              <a:rPr lang="en-US" sz="1900" dirty="0">
                <a:solidFill>
                  <a:srgbClr val="000000"/>
                </a:solidFill>
                <a:latin typeface="Arial" panose="020B0604020202020204" pitchFamily="34" charset="0"/>
                <a:ea typeface="+mn-ea"/>
              </a:rPr>
              <a:t>On the other side, the MESA Lung Study confirmed the presence of higher mean IMT value in smokers compared to non-smokers (3). </a:t>
            </a:r>
          </a:p>
          <a:p>
            <a:pPr marL="457200" indent="-457200">
              <a:buFont typeface="Wingdings" panose="05000000000000000000" pitchFamily="2" charset="2"/>
              <a:buChar char="q"/>
            </a:pPr>
            <a:r>
              <a:rPr lang="en-US" sz="1900" dirty="0">
                <a:solidFill>
                  <a:srgbClr val="000000"/>
                </a:solidFill>
                <a:latin typeface="Arial" panose="020B0604020202020204" pitchFamily="34" charset="0"/>
                <a:ea typeface="+mn-ea"/>
              </a:rPr>
              <a:t>Furthermore, Kim et al., reported results similar to our findings, i.e. significantly higher frequency of CAD in COPD patients than in non-COPD controls and its significant relation to COPD severity and serum level of CRP as a marker of systemic inflammation (4).</a:t>
            </a:r>
            <a:endParaRPr lang="mk-MK" sz="1900" dirty="0">
              <a:solidFill>
                <a:srgbClr val="000000"/>
              </a:solidFill>
              <a:latin typeface="Arial" panose="020B0604020202020204" pitchFamily="34" charset="0"/>
              <a:ea typeface="+mn-ea"/>
            </a:endParaRPr>
          </a:p>
        </p:txBody>
      </p:sp>
      <p:sp>
        <p:nvSpPr>
          <p:cNvPr id="6" name="Content Placeholder 5">
            <a:extLst>
              <a:ext uri="{FF2B5EF4-FFF2-40B4-BE49-F238E27FC236}">
                <a16:creationId xmlns:a16="http://schemas.microsoft.com/office/drawing/2014/main" id="{9883F1DC-5F5E-4DF7-9BB8-A4FCAAAE44CB}"/>
              </a:ext>
            </a:extLst>
          </p:cNvPr>
          <p:cNvSpPr>
            <a:spLocks noGrp="1"/>
          </p:cNvSpPr>
          <p:nvPr>
            <p:ph sz="half" idx="2"/>
          </p:nvPr>
        </p:nvSpPr>
        <p:spPr>
          <a:xfrm>
            <a:off x="6172200" y="1080568"/>
            <a:ext cx="5181600" cy="1159049"/>
          </a:xfrm>
        </p:spPr>
        <p:txBody>
          <a:bodyPr>
            <a:normAutofit/>
          </a:bodyPr>
          <a:lstStyle/>
          <a:p>
            <a:endParaRPr lang="en-US" dirty="0"/>
          </a:p>
          <a:p>
            <a:pPr algn="ctr"/>
            <a:r>
              <a:rPr lang="en-US" b="1" dirty="0">
                <a:solidFill>
                  <a:srgbClr val="C00000"/>
                </a:solidFill>
                <a:latin typeface="Arial" panose="020B0604020202020204" pitchFamily="34" charset="0"/>
                <a:cs typeface="Arial" panose="020B0604020202020204" pitchFamily="34" charset="0"/>
              </a:rPr>
              <a:t>COPD and LEAD</a:t>
            </a:r>
            <a:endParaRPr lang="mk-MK" b="1" dirty="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5D7C755E-D41D-4F92-833A-1DB7D714E50A}"/>
              </a:ext>
            </a:extLst>
          </p:cNvPr>
          <p:cNvSpPr>
            <a:spLocks noGrp="1"/>
          </p:cNvSpPr>
          <p:nvPr>
            <p:ph type="title"/>
          </p:nvPr>
        </p:nvSpPr>
        <p:spPr/>
        <p:txBody>
          <a:bodyPr/>
          <a:lstStyle/>
          <a:p>
            <a:r>
              <a:rPr lang="en-US" dirty="0"/>
              <a:t>Discussion</a:t>
            </a:r>
            <a:endParaRPr lang="mk-MK" dirty="0"/>
          </a:p>
        </p:txBody>
      </p:sp>
      <p:sp>
        <p:nvSpPr>
          <p:cNvPr id="8" name="TextBox 7">
            <a:extLst>
              <a:ext uri="{FF2B5EF4-FFF2-40B4-BE49-F238E27FC236}">
                <a16:creationId xmlns:a16="http://schemas.microsoft.com/office/drawing/2014/main" id="{0FC59F75-B533-4D5D-B43E-8FBF23FE7C06}"/>
              </a:ext>
            </a:extLst>
          </p:cNvPr>
          <p:cNvSpPr txBox="1"/>
          <p:nvPr/>
        </p:nvSpPr>
        <p:spPr>
          <a:xfrm>
            <a:off x="6362700" y="2239618"/>
            <a:ext cx="5619750" cy="4801314"/>
          </a:xfrm>
          <a:prstGeom prst="rect">
            <a:avLst/>
          </a:prstGeom>
          <a:noFill/>
        </p:spPr>
        <p:txBody>
          <a:bodyPr wrap="square">
            <a:spAutoFit/>
          </a:bodyPr>
          <a:lstStyle/>
          <a:p>
            <a:pPr marL="285750" indent="-285750">
              <a:buFont typeface="Wingdings" panose="05000000000000000000" pitchFamily="2" charset="2"/>
              <a:buChar char="q"/>
            </a:pPr>
            <a:r>
              <a:rPr lang="en-US" b="0" i="0" u="none" strike="noStrike" baseline="0" dirty="0">
                <a:solidFill>
                  <a:srgbClr val="000000"/>
                </a:solidFill>
                <a:latin typeface="Arial" panose="020B0604020202020204" pitchFamily="34" charset="0"/>
              </a:rPr>
              <a:t>Similarly to our findings, in a Spanish study, </a:t>
            </a:r>
            <a:r>
              <a:rPr lang="en-US" b="0" i="0" u="none" strike="noStrike" baseline="0" dirty="0" err="1">
                <a:solidFill>
                  <a:srgbClr val="000000"/>
                </a:solidFill>
                <a:latin typeface="Arial" panose="020B0604020202020204" pitchFamily="34" charset="0"/>
              </a:rPr>
              <a:t>Pecci</a:t>
            </a:r>
            <a:r>
              <a:rPr lang="en-US" b="0" i="0" u="none" strike="noStrike" baseline="0" dirty="0">
                <a:solidFill>
                  <a:srgbClr val="000000"/>
                </a:solidFill>
                <a:latin typeface="Arial" panose="020B0604020202020204" pitchFamily="34" charset="0"/>
              </a:rPr>
              <a:t> et al., found that LEAD is present with a high prevalence in patients with COPD </a:t>
            </a:r>
            <a:r>
              <a:rPr lang="en-US" dirty="0">
                <a:solidFill>
                  <a:srgbClr val="000000"/>
                </a:solidFill>
                <a:latin typeface="Arial" panose="020B0604020202020204" pitchFamily="34" charset="0"/>
              </a:rPr>
              <a:t>(5)</a:t>
            </a:r>
            <a:r>
              <a:rPr lang="en-US" b="0" i="0" u="none" strike="noStrike" baseline="0" dirty="0">
                <a:solidFill>
                  <a:srgbClr val="000000"/>
                </a:solidFill>
                <a:latin typeface="Arial" panose="020B0604020202020204" pitchFamily="34" charset="0"/>
              </a:rPr>
              <a:t>.</a:t>
            </a:r>
          </a:p>
          <a:p>
            <a:pPr marL="285750" indent="-285750">
              <a:buFont typeface="Wingdings" panose="05000000000000000000" pitchFamily="2" charset="2"/>
              <a:buChar char="q"/>
            </a:pPr>
            <a:endParaRPr lang="en-US" dirty="0">
              <a:solidFill>
                <a:srgbClr val="000000"/>
              </a:solidFill>
              <a:latin typeface="Arial" panose="020B0604020202020204" pitchFamily="34" charset="0"/>
            </a:endParaRPr>
          </a:p>
          <a:p>
            <a:pPr marL="285750" indent="-285750">
              <a:buFont typeface="Wingdings" panose="05000000000000000000" pitchFamily="2" charset="2"/>
              <a:buChar char="q"/>
            </a:pPr>
            <a:r>
              <a:rPr lang="en-US" dirty="0">
                <a:solidFill>
                  <a:srgbClr val="000000"/>
                </a:solidFill>
                <a:latin typeface="Arial" panose="020B0604020202020204" pitchFamily="34" charset="0"/>
              </a:rPr>
              <a:t>H</a:t>
            </a:r>
            <a:r>
              <a:rPr lang="en-US" b="0" i="0" u="none" strike="noStrike" baseline="0" dirty="0">
                <a:solidFill>
                  <a:srgbClr val="000000"/>
                </a:solidFill>
                <a:latin typeface="Arial" panose="020B0604020202020204" pitchFamily="34" charset="0"/>
              </a:rPr>
              <a:t>igh frequency of 80.4%, was also demonstrated by Pizzaro et al. in German study (6). </a:t>
            </a:r>
          </a:p>
          <a:p>
            <a:endParaRPr lang="en-US" dirty="0">
              <a:solidFill>
                <a:srgbClr val="000000"/>
              </a:solidFill>
              <a:latin typeface="Arial" panose="020B0604020202020204" pitchFamily="34" charset="0"/>
            </a:endParaRPr>
          </a:p>
          <a:p>
            <a:pPr marL="285750" indent="-285750">
              <a:buFont typeface="Wingdings" panose="05000000000000000000" pitchFamily="2" charset="2"/>
              <a:buChar char="q"/>
            </a:pPr>
            <a:r>
              <a:rPr lang="en-US" b="0" i="0" u="none" strike="noStrike" baseline="0" dirty="0">
                <a:solidFill>
                  <a:srgbClr val="000000"/>
                </a:solidFill>
                <a:latin typeface="Arial" panose="020B0604020202020204" pitchFamily="34" charset="0"/>
              </a:rPr>
              <a:t>On the other side, </a:t>
            </a:r>
            <a:r>
              <a:rPr lang="en-US" b="0" i="0" u="none" strike="noStrike" baseline="0" dirty="0" err="1">
                <a:solidFill>
                  <a:srgbClr val="000000"/>
                </a:solidFill>
                <a:latin typeface="Arial" panose="020B0604020202020204" pitchFamily="34" charset="0"/>
              </a:rPr>
              <a:t>Watz</a:t>
            </a:r>
            <a:r>
              <a:rPr lang="en-US" b="0" i="0" u="none" strike="noStrike" baseline="0" dirty="0">
                <a:solidFill>
                  <a:srgbClr val="000000"/>
                </a:solidFill>
                <a:latin typeface="Arial" panose="020B0604020202020204" pitchFamily="34" charset="0"/>
              </a:rPr>
              <a:t> et al. demonstrated a lower frequency of LEAD in COPD patients (25.3%) </a:t>
            </a:r>
            <a:r>
              <a:rPr lang="en-US" dirty="0">
                <a:solidFill>
                  <a:srgbClr val="000000"/>
                </a:solidFill>
                <a:latin typeface="Arial" panose="020B0604020202020204" pitchFamily="34" charset="0"/>
              </a:rPr>
              <a:t>(7)</a:t>
            </a:r>
            <a:r>
              <a:rPr lang="en-US" b="0" i="0" u="none" strike="noStrike" baseline="0" dirty="0">
                <a:solidFill>
                  <a:srgbClr val="000000"/>
                </a:solidFill>
                <a:latin typeface="Arial" panose="020B0604020202020204" pitchFamily="34" charset="0"/>
              </a:rPr>
              <a:t>. </a:t>
            </a:r>
          </a:p>
          <a:p>
            <a:pPr marL="285750" indent="-285750">
              <a:buFont typeface="Wingdings" panose="05000000000000000000" pitchFamily="2" charset="2"/>
              <a:buChar char="q"/>
            </a:pPr>
            <a:r>
              <a:rPr lang="en-US" b="0" i="0" u="none" strike="noStrike" baseline="0" dirty="0">
                <a:solidFill>
                  <a:srgbClr val="000000"/>
                </a:solidFill>
                <a:latin typeface="Arial" panose="020B0604020202020204" pitchFamily="34" charset="0"/>
              </a:rPr>
              <a:t>These differences are mainly due to the different methodology used for detection of LEAD, i.e. its diagnosis in the study performed by </a:t>
            </a:r>
            <a:r>
              <a:rPr lang="en-US" b="0" i="0" u="none" strike="noStrike" baseline="0" dirty="0" err="1">
                <a:solidFill>
                  <a:srgbClr val="000000"/>
                </a:solidFill>
                <a:latin typeface="Arial" panose="020B0604020202020204" pitchFamily="34" charset="0"/>
              </a:rPr>
              <a:t>Watz</a:t>
            </a:r>
            <a:r>
              <a:rPr lang="en-US" b="0" i="0" u="none" strike="noStrike" baseline="0" dirty="0">
                <a:solidFill>
                  <a:srgbClr val="000000"/>
                </a:solidFill>
                <a:latin typeface="Arial" panose="020B0604020202020204" pitchFamily="34" charset="0"/>
              </a:rPr>
              <a:t> et al., was based on ankle-brachial measurements, whereas in the studies performed by </a:t>
            </a:r>
            <a:r>
              <a:rPr lang="en-US" b="0" i="0" u="none" strike="noStrike" baseline="0" dirty="0" err="1">
                <a:solidFill>
                  <a:srgbClr val="000000"/>
                </a:solidFill>
                <a:latin typeface="Arial" panose="020B0604020202020204" pitchFamily="34" charset="0"/>
              </a:rPr>
              <a:t>Pecci</a:t>
            </a:r>
            <a:r>
              <a:rPr lang="en-US" b="0" i="0" u="none" strike="noStrike" baseline="0" dirty="0">
                <a:solidFill>
                  <a:srgbClr val="000000"/>
                </a:solidFill>
                <a:latin typeface="Arial" panose="020B0604020202020204" pitchFamily="34" charset="0"/>
              </a:rPr>
              <a:t> et al., and Pizzaro et al., ultrasonography was used </a:t>
            </a:r>
            <a:r>
              <a:rPr lang="en-US" dirty="0">
                <a:solidFill>
                  <a:srgbClr val="000000"/>
                </a:solidFill>
                <a:latin typeface="Arial" panose="020B0604020202020204" pitchFamily="34" charset="0"/>
              </a:rPr>
              <a:t>(5-7)</a:t>
            </a:r>
            <a:r>
              <a:rPr lang="en-US" b="0" i="0" u="none" strike="noStrike" baseline="0" dirty="0">
                <a:solidFill>
                  <a:srgbClr val="000000"/>
                </a:solidFill>
                <a:latin typeface="Arial" panose="020B0604020202020204" pitchFamily="34" charset="0"/>
              </a:rPr>
              <a:t>. </a:t>
            </a:r>
            <a:endParaRPr lang="mk-MK" dirty="0"/>
          </a:p>
        </p:txBody>
      </p:sp>
    </p:spTree>
    <p:extLst>
      <p:ext uri="{BB962C8B-B14F-4D97-AF65-F5344CB8AC3E}">
        <p14:creationId xmlns:p14="http://schemas.microsoft.com/office/powerpoint/2010/main" val="83671354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theme/theme1.xml><?xml version="1.0" encoding="utf-8"?>
<a:theme xmlns:a="http://schemas.openxmlformats.org/drawingml/2006/main" name="Madrid 2019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drid 2019_inverte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3282</TotalTime>
  <Words>2071</Words>
  <Application>Microsoft Office PowerPoint</Application>
  <PresentationFormat>Widescreen</PresentationFormat>
  <Paragraphs>266</Paragraphs>
  <Slides>11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Arial-BoldMT</vt:lpstr>
      <vt:lpstr>Avenir Book</vt:lpstr>
      <vt:lpstr>Avenir Light</vt:lpstr>
      <vt:lpstr>Avenir Roman</vt:lpstr>
      <vt:lpstr>Calibri</vt:lpstr>
      <vt:lpstr>Roboto Medium</vt:lpstr>
      <vt:lpstr>Wingdings</vt:lpstr>
      <vt:lpstr>Madrid 2019 </vt:lpstr>
      <vt:lpstr>Madrid 2019_inverted</vt:lpstr>
      <vt:lpstr>COPD as a risk factor for carotid artery disease (CAD) and low-extremity artery disease (LEAD)</vt:lpstr>
      <vt:lpstr>Conflict of interest disclosure</vt:lpstr>
      <vt:lpstr>Aims</vt:lpstr>
      <vt:lpstr>Material and methods</vt:lpstr>
      <vt:lpstr>Results</vt:lpstr>
      <vt:lpstr>Results</vt:lpstr>
      <vt:lpstr>Results</vt:lpstr>
      <vt:lpstr>Results</vt:lpstr>
      <vt:lpstr>Discussion</vt:lpstr>
      <vt:lpstr>Discussion</vt:lpstr>
      <vt:lpstr>List of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Kubilius</dc:creator>
  <cp:lastModifiedBy>Daniela Buklioska</cp:lastModifiedBy>
  <cp:revision>106</cp:revision>
  <dcterms:created xsi:type="dcterms:W3CDTF">2018-08-21T12:57:47Z</dcterms:created>
  <dcterms:modified xsi:type="dcterms:W3CDTF">2020-10-02T21:25:50Z</dcterms:modified>
</cp:coreProperties>
</file>