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306" r:id="rId6"/>
    <p:sldId id="296" r:id="rId7"/>
    <p:sldId id="297" r:id="rId8"/>
    <p:sldId id="299" r:id="rId9"/>
    <p:sldId id="300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89" r:id="rId18"/>
    <p:sldId id="302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3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news/releases/2007/04/images/20070423-1d-0185-2-515h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NONVERBALE </a:t>
            </a:r>
            <a:r>
              <a:rPr lang="en-US" smtClean="0"/>
              <a:t>STICHW</a:t>
            </a:r>
            <a:r>
              <a:rPr lang="de-DE" smtClean="0"/>
              <a:t>ÖRTER</a:t>
            </a:r>
            <a:r>
              <a:rPr lang="en-US"/>
              <a:t> </a:t>
            </a:r>
            <a:r>
              <a:rPr lang="en-US" smtClean="0"/>
              <a:t>DER POLITIKER </a:t>
            </a:r>
            <a:r>
              <a:rPr lang="de-DE" smtClean="0"/>
              <a:t>IN DER PRESSE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Bisera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Stankova</a:t>
            </a:r>
            <a:r>
              <a:rPr lang="de-DE" dirty="0" smtClean="0">
                <a:solidFill>
                  <a:schemeClr val="tx1"/>
                </a:solidFill>
              </a:rPr>
              <a:t> (Skopje)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Rominieckas Umfrage (2008)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(1) Erweckt </a:t>
            </a:r>
            <a:r>
              <a:rPr lang="de-DE"/>
              <a:t>der Politiker positive Gefühle? </a:t>
            </a:r>
            <a:endParaRPr lang="de-DE" smtClean="0"/>
          </a:p>
          <a:p>
            <a:r>
              <a:rPr lang="de-DE" smtClean="0"/>
              <a:t>(</a:t>
            </a:r>
            <a:r>
              <a:rPr lang="de-DE"/>
              <a:t>2) Ist der Politiker selbstsicher? </a:t>
            </a:r>
            <a:endParaRPr lang="de-DE" smtClean="0"/>
          </a:p>
          <a:p>
            <a:r>
              <a:rPr lang="de-DE" smtClean="0"/>
              <a:t>(</a:t>
            </a:r>
            <a:r>
              <a:rPr lang="de-DE"/>
              <a:t>3) Sieht der Politiker freundlich aus? </a:t>
            </a:r>
            <a:endParaRPr lang="de-DE" smtClean="0"/>
          </a:p>
          <a:p>
            <a:r>
              <a:rPr lang="de-DE" smtClean="0"/>
              <a:t>(</a:t>
            </a:r>
            <a:r>
              <a:rPr lang="de-DE"/>
              <a:t>4) Hat der Politiker die Wahrheit gesagt? </a:t>
            </a:r>
            <a:endParaRPr lang="de-DE" smtClean="0"/>
          </a:p>
          <a:p>
            <a:r>
              <a:rPr lang="de-DE" smtClean="0"/>
              <a:t>(</a:t>
            </a:r>
            <a:r>
              <a:rPr lang="de-DE"/>
              <a:t>5) Würden Sie dieser Person trauen?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93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/>
              <a:t>Bild </a:t>
            </a:r>
            <a:r>
              <a:rPr lang="en-US" sz="2400" b="1" dirty="0" smtClean="0"/>
              <a:t>1: </a:t>
            </a:r>
            <a:r>
              <a:rPr lang="en-US" sz="2400" dirty="0" err="1"/>
              <a:t>Zbigniew</a:t>
            </a:r>
            <a:r>
              <a:rPr lang="en-US" sz="2400" dirty="0"/>
              <a:t> Wassermann. </a:t>
            </a:r>
            <a:r>
              <a:rPr lang="en-US" sz="2400" i="1" dirty="0" err="1"/>
              <a:t>Gazeta</a:t>
            </a:r>
            <a:r>
              <a:rPr lang="en-US" sz="2400" i="1" dirty="0"/>
              <a:t> </a:t>
            </a:r>
            <a:r>
              <a:rPr lang="en-US" sz="2400" i="1" dirty="0" err="1"/>
              <a:t>Wyborcza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/>
              <a:t>12–13 </a:t>
            </a:r>
            <a:r>
              <a:rPr lang="en-US" sz="2400" smtClean="0"/>
              <a:t>Oktober </a:t>
            </a:r>
            <a:r>
              <a:rPr lang="en-US" sz="2400" dirty="0"/>
              <a:t>2005).</a:t>
            </a:r>
          </a:p>
        </p:txBody>
      </p:sp>
    </p:spTree>
    <p:extLst>
      <p:ext uri="{BB962C8B-B14F-4D97-AF65-F5344CB8AC3E}">
        <p14:creationId xmlns:p14="http://schemas.microsoft.com/office/powerpoint/2010/main" val="33598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57" y="990600"/>
            <a:ext cx="479128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6356" y="4852239"/>
            <a:ext cx="4791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 err="1" smtClean="0"/>
              <a:t>Bild</a:t>
            </a:r>
            <a:r>
              <a:rPr lang="en-US" sz="2400" b="1" dirty="0" smtClean="0"/>
              <a:t> 2: </a:t>
            </a:r>
            <a:r>
              <a:rPr lang="en-US" sz="2400" dirty="0" err="1"/>
              <a:t>Kazimierz</a:t>
            </a:r>
            <a:r>
              <a:rPr lang="en-US" sz="2400" dirty="0"/>
              <a:t> </a:t>
            </a:r>
            <a:r>
              <a:rPr lang="en-US" sz="2400" dirty="0" err="1"/>
              <a:t>Ujazdowski</a:t>
            </a:r>
            <a:r>
              <a:rPr lang="en-US" sz="2400" dirty="0"/>
              <a:t>. </a:t>
            </a:r>
            <a:r>
              <a:rPr lang="en-US" sz="2400" i="1" dirty="0" err="1"/>
              <a:t>Gazeta</a:t>
            </a:r>
            <a:r>
              <a:rPr lang="en-US" sz="2400" i="1" dirty="0"/>
              <a:t> </a:t>
            </a:r>
            <a:r>
              <a:rPr lang="en-US" sz="2400" i="1" dirty="0" err="1"/>
              <a:t>Wyborcza</a:t>
            </a:r>
            <a:r>
              <a:rPr lang="en-US" sz="2400" i="1" dirty="0"/>
              <a:t> </a:t>
            </a:r>
            <a:r>
              <a:rPr lang="en-US" sz="2400" dirty="0"/>
              <a:t>(18 November 2005).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654675" cy="45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4572000"/>
            <a:ext cx="5578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b="1" dirty="0" err="1" smtClean="0"/>
              <a:t>Bild</a:t>
            </a:r>
            <a:r>
              <a:rPr lang="en-US" sz="2400" b="1" dirty="0" smtClean="0"/>
              <a:t> 3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Colin Powell, Dick Cheney, George W. Bush, Condoleezza Rice, Andrew Card, George Tenet and Donald Rumsfeld. </a:t>
            </a:r>
            <a:r>
              <a:rPr lang="en-US" sz="2400" i="1" dirty="0"/>
              <a:t>Viva </a:t>
            </a:r>
            <a:r>
              <a:rPr lang="en-US" sz="2400"/>
              <a:t>(</a:t>
            </a:r>
            <a:r>
              <a:rPr lang="en-US" sz="2400" smtClean="0"/>
              <a:t>Januar </a:t>
            </a:r>
            <a:r>
              <a:rPr lang="en-US" sz="2400" dirty="0"/>
              <a:t>2005).</a:t>
            </a:r>
          </a:p>
        </p:txBody>
      </p:sp>
    </p:spTree>
    <p:extLst>
      <p:ext uri="{BB962C8B-B14F-4D97-AF65-F5344CB8AC3E}">
        <p14:creationId xmlns:p14="http://schemas.microsoft.com/office/powerpoint/2010/main" val="7235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382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7346" y="4953000"/>
            <a:ext cx="4804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400" b="1" dirty="0" err="1" smtClean="0"/>
              <a:t>Bild</a:t>
            </a:r>
            <a:r>
              <a:rPr lang="en-US" sz="2400" b="1" dirty="0" smtClean="0"/>
              <a:t> 4: </a:t>
            </a:r>
            <a:r>
              <a:rPr lang="en-US" sz="2400" dirty="0"/>
              <a:t>Gerhard </a:t>
            </a:r>
            <a:r>
              <a:rPr lang="en-US" sz="2400" dirty="0" err="1"/>
              <a:t>Schröder</a:t>
            </a:r>
            <a:r>
              <a:rPr lang="en-US" sz="2400" dirty="0"/>
              <a:t>. </a:t>
            </a:r>
            <a:r>
              <a:rPr lang="en-US" sz="2400" i="1" dirty="0"/>
              <a:t>Newsweek </a:t>
            </a:r>
            <a:r>
              <a:rPr lang="en-US" sz="2400" dirty="0"/>
              <a:t>(</a:t>
            </a:r>
            <a:r>
              <a:rPr lang="en-US" sz="2400"/>
              <a:t>06–13 </a:t>
            </a:r>
            <a:r>
              <a:rPr lang="en-US" sz="2400" smtClean="0"/>
              <a:t>Juni </a:t>
            </a:r>
            <a:r>
              <a:rPr lang="en-US" sz="2400" dirty="0"/>
              <a:t>2005: 3).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4229" y="5181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Bild</a:t>
            </a:r>
            <a:r>
              <a:rPr lang="en-US" sz="2400" b="1" dirty="0" smtClean="0"/>
              <a:t> 5</a:t>
            </a:r>
            <a:r>
              <a:rPr lang="en-US" sz="2400" dirty="0" smtClean="0"/>
              <a:t>: Condoleezza </a:t>
            </a:r>
            <a:r>
              <a:rPr lang="en-US" sz="2400" dirty="0"/>
              <a:t>Rice. </a:t>
            </a:r>
            <a:r>
              <a:rPr lang="en-US" sz="2400" i="1" dirty="0"/>
              <a:t>Newsweek </a:t>
            </a:r>
            <a:r>
              <a:rPr lang="en-US" sz="2400" dirty="0"/>
              <a:t>(</a:t>
            </a:r>
            <a:r>
              <a:rPr lang="en-US" sz="2400"/>
              <a:t>11 </a:t>
            </a:r>
            <a:r>
              <a:rPr lang="en-US" sz="2400" smtClean="0"/>
              <a:t>Juni </a:t>
            </a:r>
            <a:r>
              <a:rPr lang="en-US" sz="2400" dirty="0"/>
              <a:t>2007: 32).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17" y="457200"/>
            <a:ext cx="3567672" cy="47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6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399"/>
            <a:ext cx="5951310" cy="39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019763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Bild</a:t>
            </a:r>
            <a:r>
              <a:rPr lang="en-US" sz="2400" b="1" dirty="0" smtClean="0"/>
              <a:t> 6</a:t>
            </a:r>
            <a:r>
              <a:rPr lang="en-US" sz="2400" dirty="0" smtClean="0"/>
              <a:t>: </a:t>
            </a:r>
            <a:r>
              <a:rPr lang="en-US" sz="2400" dirty="0"/>
              <a:t>George W. Bush and Alan </a:t>
            </a:r>
            <a:r>
              <a:rPr lang="en-US" sz="2400" dirty="0" err="1"/>
              <a:t>García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&lt;http://</a:t>
            </a:r>
            <a:r>
              <a:rPr lang="en-US" sz="2400" dirty="0" smtClean="0">
                <a:hlinkClick r:id="rId3"/>
              </a:rPr>
              <a:t>www.whitehouse.gov/news/releases/2007/04/</a:t>
            </a:r>
          </a:p>
          <a:p>
            <a:r>
              <a:rPr lang="en-US" sz="2400" dirty="0" smtClean="0">
                <a:hlinkClick r:id="rId3"/>
              </a:rPr>
              <a:t>images/20070423-1d-0185-2-515h.html</a:t>
            </a:r>
            <a:r>
              <a:rPr lang="en-US" sz="2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8570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/>
            </a:r>
            <a:br>
              <a:rPr lang="de-DE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Zusammenfassung </a:t>
            </a:r>
            <a:r>
              <a:rPr lang="de-DE"/>
              <a:t>der Ergebnisse </a:t>
            </a:r>
            <a:r>
              <a:rPr lang="de-DE" smtClean="0"/>
              <a:t>von Rominieckas Fragen 1-5</a:t>
            </a:r>
            <a:r>
              <a:rPr lang="de-DE"/>
              <a:t> </a:t>
            </a:r>
            <a:r>
              <a:rPr lang="de-DE" smtClean="0"/>
              <a:t>(2008)</a:t>
            </a:r>
            <a:r>
              <a:rPr lang="en-US"/>
              <a:t/>
            </a:r>
            <a:br>
              <a:rPr lang="en-US"/>
            </a:br>
            <a:r>
              <a:rPr lang="de-DE"/>
              <a:t> 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72957"/>
              </p:ext>
            </p:extLst>
          </p:nvPr>
        </p:nvGraphicFramePr>
        <p:xfrm>
          <a:off x="990602" y="1981199"/>
          <a:ext cx="7086597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513136"/>
                <a:gridCol w="1077965"/>
                <a:gridCol w="1185154"/>
                <a:gridCol w="1077965"/>
                <a:gridCol w="1142583"/>
                <a:gridCol w="1014869"/>
                <a:gridCol w="1074925"/>
              </a:tblGrid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1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2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3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4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5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Bild 6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nonverbale </a:t>
            </a:r>
            <a:r>
              <a:rPr lang="de-DE" smtClean="0"/>
              <a:t>Verhaltensweisen </a:t>
            </a:r>
            <a:r>
              <a:rPr lang="de-DE"/>
              <a:t>beeinflussen</a:t>
            </a:r>
            <a:r>
              <a:rPr lang="de-DE" smtClean="0"/>
              <a:t> </a:t>
            </a:r>
            <a:r>
              <a:rPr lang="de-DE"/>
              <a:t>die Art und </a:t>
            </a:r>
            <a:r>
              <a:rPr lang="de-DE" smtClean="0"/>
              <a:t>Weise, </a:t>
            </a:r>
            <a:r>
              <a:rPr lang="de-DE"/>
              <a:t>wie die Politiker wahrgenommen </a:t>
            </a:r>
            <a:r>
              <a:rPr lang="de-DE" smtClean="0"/>
              <a:t>werden</a:t>
            </a:r>
          </a:p>
          <a:p>
            <a:r>
              <a:rPr lang="de-DE"/>
              <a:t>„positive</a:t>
            </a:r>
            <a:r>
              <a:rPr lang="de-DE" smtClean="0"/>
              <a:t>" und </a:t>
            </a:r>
            <a:r>
              <a:rPr lang="mk-MK" smtClean="0"/>
              <a:t>„</a:t>
            </a:r>
            <a:r>
              <a:rPr lang="de-DE" smtClean="0"/>
              <a:t>negative</a:t>
            </a:r>
            <a:r>
              <a:rPr lang="mk-MK" smtClean="0"/>
              <a:t>“ </a:t>
            </a:r>
            <a:r>
              <a:rPr lang="de-DE" smtClean="0"/>
              <a:t>Gesten</a:t>
            </a:r>
          </a:p>
          <a:p>
            <a:r>
              <a:rPr lang="de-DE"/>
              <a:t>unterschiedliche Bilder desselben Individuums können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unterschiedliche Vorstellungen erzeugen politische Gesten sind kulturspezifisch </a:t>
            </a:r>
            <a:endParaRPr lang="de-DE" smtClean="0"/>
          </a:p>
          <a:p>
            <a:r>
              <a:rPr lang="de-DE" smtClean="0"/>
              <a:t>das Kleid und die Details als </a:t>
            </a:r>
            <a:r>
              <a:rPr lang="de-DE"/>
              <a:t>der überzeugendste nonverbale </a:t>
            </a:r>
            <a:r>
              <a:rPr lang="de-DE" smtClean="0"/>
              <a:t>Kanal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Politische Kommunikation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  <a:p>
            <a:r>
              <a:rPr lang="de-DE" smtClean="0"/>
              <a:t>Propaganda</a:t>
            </a:r>
            <a:r>
              <a:rPr lang="de-DE"/>
              <a:t>, Wahlanalysen, Massenkommunikation und </a:t>
            </a:r>
            <a:r>
              <a:rPr lang="de-DE" smtClean="0"/>
              <a:t>Beziehungen </a:t>
            </a:r>
            <a:r>
              <a:rPr lang="de-DE"/>
              <a:t>zwischen Medien und öffentlicher Meinung</a:t>
            </a:r>
            <a:r>
              <a:rPr lang="de-DE" smtClean="0"/>
              <a:t> </a:t>
            </a:r>
          </a:p>
          <a:p>
            <a:r>
              <a:rPr lang="de-DE"/>
              <a:t>Verbindung zwischen der politischen und Massenkommunikation </a:t>
            </a:r>
            <a:endParaRPr lang="de-DE" smtClean="0"/>
          </a:p>
          <a:p>
            <a:r>
              <a:rPr lang="de-DE" smtClean="0"/>
              <a:t>Verbindung </a:t>
            </a:r>
            <a:r>
              <a:rPr lang="de-DE"/>
              <a:t>zwischen der politischen und nonverbalen Kommunikation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Non-verbale Kommunikation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alle kommunikativen Handlungen, die ohne Worte </a:t>
            </a:r>
            <a:r>
              <a:rPr lang="de-DE" smtClean="0"/>
              <a:t>durchgeführt werden </a:t>
            </a:r>
            <a:r>
              <a:rPr lang="de-DE"/>
              <a:t>(</a:t>
            </a:r>
            <a:r>
              <a:rPr lang="de-DE" smtClean="0"/>
              <a:t>Knapp/ Halle </a:t>
            </a:r>
            <a:r>
              <a:rPr lang="de-DE"/>
              <a:t>2000:23) </a:t>
            </a:r>
            <a:endParaRPr lang="en-US" smtClean="0"/>
          </a:p>
          <a:p>
            <a:r>
              <a:rPr lang="de-DE" smtClean="0"/>
              <a:t>gestische </a:t>
            </a:r>
            <a:r>
              <a:rPr lang="de-DE"/>
              <a:t>Verhaltensweisen </a:t>
            </a:r>
            <a:r>
              <a:rPr lang="de-DE" smtClean="0"/>
              <a:t>als </a:t>
            </a:r>
            <a:r>
              <a:rPr lang="de-DE"/>
              <a:t>ein unverzichtbarer Bestandteil eines kommunikativen </a:t>
            </a:r>
            <a:r>
              <a:rPr lang="de-DE" smtClean="0"/>
              <a:t>Aktes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Kommunikationskanäle der nonverbalen </a:t>
            </a:r>
            <a:r>
              <a:rPr lang="de-DE"/>
              <a:t>Kommunikation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Blickkontakt, Mimik, Gestik, Körperhaltung, Bekleidung und Parasprache (Lautqualitäten der verbalen Nachrichten</a:t>
            </a:r>
            <a:r>
              <a:rPr lang="de-DE" smtClean="0"/>
              <a:t>) </a:t>
            </a:r>
          </a:p>
          <a:p>
            <a:r>
              <a:rPr lang="de-DE" smtClean="0"/>
              <a:t>Haptik </a:t>
            </a:r>
            <a:r>
              <a:rPr lang="de-DE"/>
              <a:t>(Lehre vom Tastsinn) </a:t>
            </a:r>
            <a:endParaRPr lang="de-DE" smtClean="0"/>
          </a:p>
          <a:p>
            <a:r>
              <a:rPr lang="de-DE" smtClean="0"/>
              <a:t>Proxemik </a:t>
            </a:r>
            <a:r>
              <a:rPr lang="de-DE"/>
              <a:t>(Raumverhalten und Raumbedeutung)  (Kopacz 2006: 8; Steward 2003:122).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</a:t>
            </a:r>
            <a:r>
              <a:rPr lang="de-DE" smtClean="0"/>
              <a:t>onverbale </a:t>
            </a:r>
            <a:r>
              <a:rPr lang="de-DE"/>
              <a:t>Signale </a:t>
            </a:r>
            <a:r>
              <a:rPr lang="de-DE" smtClean="0"/>
              <a:t>der politischen Kommunikation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Blickkontakt</a:t>
            </a:r>
          </a:p>
          <a:p>
            <a:r>
              <a:rPr lang="de-DE" smtClean="0"/>
              <a:t>Gesichtsausdrücke</a:t>
            </a:r>
          </a:p>
          <a:p>
            <a:r>
              <a:rPr lang="de-DE" smtClean="0"/>
              <a:t>Handbewegungen</a:t>
            </a:r>
          </a:p>
          <a:p>
            <a:r>
              <a:rPr lang="de-DE" smtClean="0"/>
              <a:t>Beingesten</a:t>
            </a:r>
          </a:p>
          <a:p>
            <a:r>
              <a:rPr lang="de-DE" smtClean="0"/>
              <a:t>Körperhaltung</a:t>
            </a:r>
          </a:p>
          <a:p>
            <a:r>
              <a:rPr lang="de-DE"/>
              <a:t>Bekleidung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9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800" smtClean="0"/>
              <a:t>Ditkos Analyse der Handbewegungen </a:t>
            </a:r>
            <a:r>
              <a:rPr lang="en-US" sz="3800"/>
              <a:t>von Merkel und </a:t>
            </a:r>
            <a:r>
              <a:rPr lang="en-US" sz="3800" smtClean="0"/>
              <a:t>Steinbr</a:t>
            </a:r>
            <a:r>
              <a:rPr lang="de-DE" sz="3800"/>
              <a:t>ü</a:t>
            </a:r>
            <a:r>
              <a:rPr lang="en-US" sz="3800" smtClean="0"/>
              <a:t>ck in der </a:t>
            </a:r>
            <a:r>
              <a:rPr lang="en-US" sz="3800" i="1" smtClean="0"/>
              <a:t>Berliner </a:t>
            </a:r>
            <a:r>
              <a:rPr lang="en-US" sz="3800" i="1"/>
              <a:t>Morgenpost </a:t>
            </a:r>
            <a:r>
              <a:rPr lang="en-US" sz="3800" smtClean="0"/>
              <a:t>(2013)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4040188" cy="17526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Der </a:t>
            </a:r>
            <a:r>
              <a:rPr lang="en-US" smtClean="0"/>
              <a:t>Wegdrücker</a:t>
            </a:r>
          </a:p>
          <a:p>
            <a:pPr marL="342900" indent="-342900">
              <a:buFontTx/>
              <a:buChar char="-"/>
            </a:pPr>
            <a:r>
              <a:rPr lang="de-DE" b="0" smtClean="0"/>
              <a:t>verteidigt sich;</a:t>
            </a:r>
          </a:p>
          <a:p>
            <a:pPr marL="342900" indent="-342900">
              <a:buFontTx/>
              <a:buChar char="-"/>
            </a:pPr>
            <a:r>
              <a:rPr lang="de-DE" b="0"/>
              <a:t>näher mit ihren Händen am Körper als Steinbrück und wirkt dadurch </a:t>
            </a:r>
            <a:r>
              <a:rPr lang="de-DE" b="0" smtClean="0"/>
              <a:t>ausgeglichener</a:t>
            </a:r>
            <a:r>
              <a:rPr lang="mk-MK" b="0" smtClean="0"/>
              <a:t>.</a:t>
            </a:r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1" y="1709400"/>
            <a:ext cx="2876629" cy="32856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4800600"/>
            <a:ext cx="4346575" cy="2057400"/>
          </a:xfrm>
        </p:spPr>
        <p:txBody>
          <a:bodyPr>
            <a:normAutofit fontScale="85000" lnSpcReduction="20000"/>
          </a:bodyPr>
          <a:lstStyle/>
          <a:p>
            <a:r>
              <a:rPr lang="en-US" sz="2600"/>
              <a:t>Der </a:t>
            </a:r>
            <a:r>
              <a:rPr lang="en-US" sz="2600" smtClean="0"/>
              <a:t>Stapler</a:t>
            </a:r>
          </a:p>
          <a:p>
            <a:r>
              <a:rPr lang="en-US" sz="2600" b="0" smtClean="0"/>
              <a:t>- Schlag-Geste;</a:t>
            </a:r>
          </a:p>
          <a:p>
            <a:r>
              <a:rPr lang="en-US" sz="2600" b="0" smtClean="0"/>
              <a:t>- "Ich </a:t>
            </a:r>
            <a:r>
              <a:rPr lang="en-US" sz="2600" b="0"/>
              <a:t>kann mich </a:t>
            </a:r>
            <a:r>
              <a:rPr lang="en-US" sz="2600" b="0" smtClean="0"/>
              <a:t>durchsetzen“;</a:t>
            </a:r>
          </a:p>
          <a:p>
            <a:r>
              <a:rPr lang="de-DE" sz="2600" b="0" smtClean="0"/>
              <a:t>-  nicht </a:t>
            </a:r>
            <a:r>
              <a:rPr lang="de-DE" sz="2600" b="0"/>
              <a:t>optimal: synchrone Gesten sind weniger überzeugend </a:t>
            </a:r>
            <a:r>
              <a:rPr lang="en-US" sz="2600" b="0"/>
              <a:t> als </a:t>
            </a:r>
            <a:r>
              <a:rPr lang="en-US" sz="2600" b="0" smtClean="0"/>
              <a:t>asynchrone</a:t>
            </a:r>
            <a:r>
              <a:rPr lang="mk-MK" sz="2600" b="0" smtClean="0"/>
              <a:t>.</a:t>
            </a:r>
            <a:r>
              <a:rPr lang="de-DE" sz="2600" b="0" smtClean="0"/>
              <a:t> </a:t>
            </a:r>
            <a:r>
              <a:rPr lang="en-US" sz="2600" b="0"/>
              <a:t> </a:t>
            </a:r>
            <a:endParaRPr lang="en-US" sz="260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79649"/>
            <a:ext cx="2971801" cy="3197151"/>
          </a:xfrm>
        </p:spPr>
      </p:pic>
    </p:spTree>
    <p:extLst>
      <p:ext uri="{BB962C8B-B14F-4D97-AF65-F5344CB8AC3E}">
        <p14:creationId xmlns:p14="http://schemas.microsoft.com/office/powerpoint/2010/main" val="41378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4800600"/>
            <a:ext cx="4116388" cy="19050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Der </a:t>
            </a:r>
            <a:r>
              <a:rPr lang="en-US" smtClean="0"/>
              <a:t>Vertrauenstanz</a:t>
            </a:r>
          </a:p>
          <a:p>
            <a:r>
              <a:rPr lang="de-DE" b="0" smtClean="0"/>
              <a:t>- Merkels charakteristische </a:t>
            </a:r>
            <a:r>
              <a:rPr lang="de-DE" b="0"/>
              <a:t>Gefühlsgestik, die zeigt, dass sie stetig </a:t>
            </a:r>
            <a:r>
              <a:rPr lang="de-DE" b="0" smtClean="0"/>
              <a:t>abwägt, </a:t>
            </a:r>
            <a:r>
              <a:rPr lang="de-DE" b="0"/>
              <a:t>bevor sie eine Entscheidung </a:t>
            </a:r>
            <a:r>
              <a:rPr lang="de-DE" b="0" smtClean="0"/>
              <a:t>trifft</a:t>
            </a:r>
            <a:r>
              <a:rPr lang="mk-MK" b="0" smtClean="0"/>
              <a:t>;</a:t>
            </a:r>
            <a:endParaRPr lang="de-DE" b="0" smtClean="0"/>
          </a:p>
          <a:p>
            <a:r>
              <a:rPr lang="de-DE" b="0" smtClean="0"/>
              <a:t>- Vertrauen schaffen</a:t>
            </a:r>
            <a:r>
              <a:rPr lang="mk-MK" b="0" smtClean="0"/>
              <a:t>.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8" y="1295400"/>
            <a:ext cx="3010387" cy="33528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4724400"/>
            <a:ext cx="4117975" cy="19812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Der </a:t>
            </a:r>
            <a:r>
              <a:rPr lang="en-US" smtClean="0"/>
              <a:t>Nadelstich</a:t>
            </a:r>
          </a:p>
          <a:p>
            <a:pPr marL="342900" indent="-342900">
              <a:buFontTx/>
              <a:buChar char="-"/>
            </a:pPr>
            <a:r>
              <a:rPr lang="de-DE" b="0" smtClean="0"/>
              <a:t>dominant-erhobener Zeigefinger, </a:t>
            </a:r>
            <a:r>
              <a:rPr lang="de-DE" b="0"/>
              <a:t>so geht </a:t>
            </a:r>
            <a:r>
              <a:rPr lang="de-DE" b="0" smtClean="0"/>
              <a:t>die Geste </a:t>
            </a:r>
            <a:r>
              <a:rPr lang="de-DE" b="0"/>
              <a:t>zum Ende hin fließend über in eine </a:t>
            </a:r>
            <a:r>
              <a:rPr lang="de-DE" b="0" smtClean="0"/>
              <a:t>Gefühlsgestik</a:t>
            </a:r>
            <a:r>
              <a:rPr lang="mk-MK" b="0" smtClean="0"/>
              <a:t>;</a:t>
            </a:r>
            <a:endParaRPr lang="de-DE" b="0" smtClean="0"/>
          </a:p>
          <a:p>
            <a:pPr marL="342900" indent="-342900">
              <a:buFontTx/>
              <a:buChar char="-"/>
            </a:pPr>
            <a:r>
              <a:rPr lang="de-DE" b="0" smtClean="0"/>
              <a:t>Punkt </a:t>
            </a:r>
            <a:r>
              <a:rPr lang="de-DE" b="0"/>
              <a:t>machen und Vertrauen </a:t>
            </a:r>
            <a:r>
              <a:rPr lang="de-DE" b="0" smtClean="0"/>
              <a:t>erzeugen</a:t>
            </a:r>
            <a:r>
              <a:rPr lang="mk-MK" b="0" smtClean="0"/>
              <a:t>.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26" y="1248813"/>
            <a:ext cx="2825974" cy="3323187"/>
          </a:xfrm>
        </p:spPr>
      </p:pic>
    </p:spTree>
    <p:extLst>
      <p:ext uri="{BB962C8B-B14F-4D97-AF65-F5344CB8AC3E}">
        <p14:creationId xmlns:p14="http://schemas.microsoft.com/office/powerpoint/2010/main" val="29030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4191000"/>
            <a:ext cx="4116388" cy="22098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Der </a:t>
            </a:r>
            <a:r>
              <a:rPr lang="en-US" smtClean="0"/>
              <a:t>Breitmacher</a:t>
            </a:r>
          </a:p>
          <a:p>
            <a:r>
              <a:rPr lang="de-DE" b="0" smtClean="0"/>
              <a:t>- Macht- </a:t>
            </a:r>
            <a:r>
              <a:rPr lang="de-DE" b="0"/>
              <a:t>oder </a:t>
            </a:r>
            <a:r>
              <a:rPr lang="de-DE" b="0" smtClean="0"/>
              <a:t>Raumgestik</a:t>
            </a:r>
            <a:r>
              <a:rPr lang="mk-MK" b="0"/>
              <a:t>;</a:t>
            </a:r>
            <a:endParaRPr lang="de-DE" b="0" smtClean="0"/>
          </a:p>
          <a:p>
            <a:r>
              <a:rPr lang="de-DE" b="0" smtClean="0"/>
              <a:t>- macht </a:t>
            </a:r>
            <a:r>
              <a:rPr lang="de-DE" b="0"/>
              <a:t>ihren Körper </a:t>
            </a:r>
            <a:r>
              <a:rPr lang="de-DE" b="0" smtClean="0"/>
              <a:t>größer</a:t>
            </a:r>
            <a:r>
              <a:rPr lang="mk-MK" b="0" smtClean="0"/>
              <a:t>;</a:t>
            </a:r>
            <a:endParaRPr lang="de-DE" b="0" smtClean="0"/>
          </a:p>
          <a:p>
            <a:r>
              <a:rPr lang="de-DE" b="0" smtClean="0"/>
              <a:t>- nimmt </a:t>
            </a:r>
            <a:r>
              <a:rPr lang="de-DE" b="0"/>
              <a:t>mehr Raum ein </a:t>
            </a:r>
            <a:r>
              <a:rPr lang="de-DE" b="0" smtClean="0"/>
              <a:t>signalisiert </a:t>
            </a:r>
            <a:r>
              <a:rPr lang="de-DE" b="0"/>
              <a:t>damit ihren Anspruch auf Macht. 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7914"/>
            <a:ext cx="2895600" cy="314261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4267200"/>
            <a:ext cx="42672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Die </a:t>
            </a:r>
            <a:r>
              <a:rPr lang="en-US" smtClean="0"/>
              <a:t>Schelle</a:t>
            </a:r>
          </a:p>
          <a:p>
            <a:r>
              <a:rPr lang="mk-MK" b="0" smtClean="0"/>
              <a:t>- </a:t>
            </a:r>
            <a:r>
              <a:rPr lang="de-DE" b="0" smtClean="0"/>
              <a:t>"</a:t>
            </a:r>
            <a:r>
              <a:rPr lang="de-DE" b="0"/>
              <a:t>Schluss. Aus. Keine Diskussion</a:t>
            </a:r>
            <a:r>
              <a:rPr lang="de-DE" b="0" smtClean="0"/>
              <a:t>"</a:t>
            </a:r>
            <a:r>
              <a:rPr lang="mk-MK" b="0" smtClean="0"/>
              <a:t>;</a:t>
            </a:r>
          </a:p>
          <a:p>
            <a:r>
              <a:rPr lang="de-DE" b="0" smtClean="0"/>
              <a:t> </a:t>
            </a:r>
            <a:r>
              <a:rPr lang="mk-MK" b="0" smtClean="0"/>
              <a:t>- </a:t>
            </a:r>
            <a:r>
              <a:rPr lang="de-DE" b="0" smtClean="0"/>
              <a:t>im </a:t>
            </a:r>
            <a:r>
              <a:rPr lang="de-DE" b="0"/>
              <a:t>Gegensatz zu Merkel </a:t>
            </a:r>
            <a:r>
              <a:rPr lang="de-DE" b="0" smtClean="0"/>
              <a:t>nimmt er weitaus </a:t>
            </a:r>
            <a:r>
              <a:rPr lang="de-DE" b="0"/>
              <a:t>mehr Raum in </a:t>
            </a:r>
            <a:r>
              <a:rPr lang="de-DE" b="0" smtClean="0"/>
              <a:t>Anspruch</a:t>
            </a:r>
            <a:r>
              <a:rPr lang="mk-MK" b="0" smtClean="0"/>
              <a:t>;</a:t>
            </a:r>
            <a:endParaRPr lang="de-DE" b="0" smtClean="0"/>
          </a:p>
          <a:p>
            <a:r>
              <a:rPr lang="de-DE" b="0" smtClean="0"/>
              <a:t>- sollte </a:t>
            </a:r>
            <a:r>
              <a:rPr lang="de-DE" b="0"/>
              <a:t>seine Gestik reduzieren und mehr an einer freundlicheren Mimik arbeiten.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82414"/>
            <a:ext cx="2819400" cy="3286351"/>
          </a:xfrm>
        </p:spPr>
      </p:pic>
    </p:spTree>
    <p:extLst>
      <p:ext uri="{BB962C8B-B14F-4D97-AF65-F5344CB8AC3E}">
        <p14:creationId xmlns:p14="http://schemas.microsoft.com/office/powerpoint/2010/main" val="7040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4267200"/>
            <a:ext cx="3810000" cy="1752600"/>
          </a:xfrm>
        </p:spPr>
        <p:txBody>
          <a:bodyPr>
            <a:normAutofit/>
          </a:bodyPr>
          <a:lstStyle/>
          <a:p>
            <a:r>
              <a:rPr lang="en-US"/>
              <a:t>Das </a:t>
            </a:r>
            <a:r>
              <a:rPr lang="en-US" smtClean="0"/>
              <a:t>Macht-Dreieck</a:t>
            </a:r>
          </a:p>
          <a:p>
            <a:r>
              <a:rPr lang="de-DE" b="0" smtClean="0"/>
              <a:t>- Ruhephase</a:t>
            </a:r>
            <a:r>
              <a:rPr lang="mk-MK" b="0" smtClean="0"/>
              <a:t>;</a:t>
            </a:r>
            <a:endParaRPr lang="de-DE" b="0" smtClean="0"/>
          </a:p>
          <a:p>
            <a:r>
              <a:rPr lang="de-DE" b="0" smtClean="0"/>
              <a:t>-"</a:t>
            </a:r>
            <a:r>
              <a:rPr lang="de-DE" b="0"/>
              <a:t>Ich lasse mir nichts einreden</a:t>
            </a:r>
            <a:r>
              <a:rPr lang="de-DE" b="0" smtClean="0"/>
              <a:t>.</a:t>
            </a:r>
            <a:r>
              <a:rPr lang="de-DE" b="0"/>
              <a:t> "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2819400" cy="352759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4191000"/>
            <a:ext cx="4038601" cy="2514600"/>
          </a:xfrm>
        </p:spPr>
        <p:txBody>
          <a:bodyPr>
            <a:normAutofit fontScale="92500" lnSpcReduction="20000"/>
          </a:bodyPr>
          <a:lstStyle/>
          <a:p>
            <a:r>
              <a:rPr lang="en-US" b="0" smtClean="0"/>
              <a:t>  </a:t>
            </a:r>
            <a:r>
              <a:rPr lang="en-US" smtClean="0"/>
              <a:t>Der Pfahl</a:t>
            </a:r>
          </a:p>
          <a:p>
            <a:r>
              <a:rPr lang="de-DE" b="0" smtClean="0"/>
              <a:t>- setzt </a:t>
            </a:r>
            <a:r>
              <a:rPr lang="de-DE" b="0"/>
              <a:t>mit seiner Geste von weit oben an, nimmt sehr viel Platz </a:t>
            </a:r>
            <a:r>
              <a:rPr lang="de-DE" b="0" smtClean="0"/>
              <a:t>ein</a:t>
            </a:r>
            <a:r>
              <a:rPr lang="mk-MK" b="0" smtClean="0"/>
              <a:t>;</a:t>
            </a:r>
            <a:r>
              <a:rPr lang="de-DE" b="0" smtClean="0"/>
              <a:t> </a:t>
            </a:r>
          </a:p>
          <a:p>
            <a:r>
              <a:rPr lang="de-DE" b="0" smtClean="0"/>
              <a:t>- Dominanz-Geste </a:t>
            </a:r>
            <a:r>
              <a:rPr lang="mk-MK" b="0" smtClean="0"/>
              <a:t>;</a:t>
            </a:r>
            <a:endParaRPr lang="de-DE" b="0" smtClean="0"/>
          </a:p>
          <a:p>
            <a:r>
              <a:rPr lang="de-DE" b="0" smtClean="0"/>
              <a:t>- man sollte auf </a:t>
            </a:r>
            <a:r>
              <a:rPr lang="de-DE" b="0"/>
              <a:t>solche Gesten verzichten – sie können dem Zuschauer Angst machen.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86" y="609600"/>
            <a:ext cx="3081655" cy="3505200"/>
          </a:xfrm>
        </p:spPr>
      </p:pic>
    </p:spTree>
    <p:extLst>
      <p:ext uri="{BB962C8B-B14F-4D97-AF65-F5344CB8AC3E}">
        <p14:creationId xmlns:p14="http://schemas.microsoft.com/office/powerpoint/2010/main" val="33937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543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NONVERBALE STICHWÖRTER DER POLITIKER IN DER PRESSE</vt:lpstr>
      <vt:lpstr>Politische Kommunikation </vt:lpstr>
      <vt:lpstr>Non-verbale Kommunikation</vt:lpstr>
      <vt:lpstr>Kommunikationskanäle der nonverbalen Kommunikation </vt:lpstr>
      <vt:lpstr>Nonverbale Signale der politischen Kommunikation</vt:lpstr>
      <vt:lpstr> Ditkos Analyse der Handbewegungen von Merkel und Steinbrück in der Berliner Morgenpost (2013)</vt:lpstr>
      <vt:lpstr>PowerPoint Presentation</vt:lpstr>
      <vt:lpstr>PowerPoint Presentation</vt:lpstr>
      <vt:lpstr>PowerPoint Presentation</vt:lpstr>
      <vt:lpstr>Rominieckas Umfrage (2008)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Zusammenfassung der Ergebnisse von Rominieckas Fragen 1-5 (2008)   </vt:lpstr>
      <vt:lpstr>Fazit</vt:lpstr>
      <vt:lpstr>Fazit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NONVERBALE STICHWÖRTER IN DER POLITIK: ANALYSE DER GESTISCHEN SIGNALE DIE UNS DIE POLITIKER SENDEN</dc:title>
  <dc:creator>Profesor</dc:creator>
  <cp:lastModifiedBy>Profesor</cp:lastModifiedBy>
  <cp:revision>78</cp:revision>
  <dcterms:created xsi:type="dcterms:W3CDTF">2006-08-16T00:00:00Z</dcterms:created>
  <dcterms:modified xsi:type="dcterms:W3CDTF">2016-11-07T10:12:13Z</dcterms:modified>
</cp:coreProperties>
</file>