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323" r:id="rId4"/>
    <p:sldId id="257" r:id="rId5"/>
    <p:sldId id="309" r:id="rId6"/>
    <p:sldId id="310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99" r:id="rId15"/>
    <p:sldId id="303" r:id="rId16"/>
    <p:sldId id="302" r:id="rId17"/>
    <p:sldId id="301" r:id="rId18"/>
    <p:sldId id="273" r:id="rId19"/>
    <p:sldId id="274" r:id="rId20"/>
    <p:sldId id="305" r:id="rId21"/>
    <p:sldId id="298" r:id="rId22"/>
    <p:sldId id="312" r:id="rId23"/>
    <p:sldId id="276" r:id="rId24"/>
    <p:sldId id="277" r:id="rId25"/>
    <p:sldId id="327" r:id="rId26"/>
    <p:sldId id="272" r:id="rId27"/>
    <p:sldId id="313" r:id="rId28"/>
    <p:sldId id="279" r:id="rId29"/>
    <p:sldId id="280" r:id="rId30"/>
    <p:sldId id="278" r:id="rId31"/>
    <p:sldId id="307" r:id="rId32"/>
    <p:sldId id="281" r:id="rId33"/>
    <p:sldId id="322" r:id="rId34"/>
    <p:sldId id="282" r:id="rId35"/>
    <p:sldId id="283" r:id="rId36"/>
    <p:sldId id="284" r:id="rId37"/>
    <p:sldId id="285" r:id="rId38"/>
    <p:sldId id="319" r:id="rId39"/>
    <p:sldId id="286" r:id="rId40"/>
    <p:sldId id="314" r:id="rId41"/>
    <p:sldId id="329" r:id="rId42"/>
    <p:sldId id="317" r:id="rId43"/>
    <p:sldId id="316" r:id="rId44"/>
    <p:sldId id="320" r:id="rId45"/>
    <p:sldId id="306" r:id="rId46"/>
    <p:sldId id="311" r:id="rId47"/>
    <p:sldId id="331" r:id="rId48"/>
    <p:sldId id="325" r:id="rId49"/>
    <p:sldId id="332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88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Metaphorische Konzepte der </a:t>
            </a:r>
            <a:r>
              <a:rPr lang="de-DE" b="1" i="1" dirty="0"/>
              <a:t>Herz</a:t>
            </a:r>
            <a:r>
              <a:rPr lang="de-DE" b="1" dirty="0"/>
              <a:t>-Somatismen im </a:t>
            </a:r>
            <a:r>
              <a:rPr lang="de-DE" b="1" dirty="0" smtClean="0"/>
              <a:t>Mazedonischen </a:t>
            </a:r>
            <a:r>
              <a:rPr lang="de-DE" b="1"/>
              <a:t>und </a:t>
            </a:r>
            <a:r>
              <a:rPr lang="de-DE" b="1" smtClean="0"/>
              <a:t>im Deutschen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Bisera Stankova (Skopje)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524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10.</a:t>
            </a:r>
            <a:r>
              <a:rPr lang="de-DE" dirty="0"/>
              <a:t> </a:t>
            </a:r>
            <a:r>
              <a:rPr lang="de-DE" dirty="0" smtClean="0"/>
              <a:t>Jahrestagung </a:t>
            </a:r>
            <a:r>
              <a:rPr lang="de-DE" dirty="0"/>
              <a:t>des Südosteuropäischen Germanistenverbandes</a:t>
            </a:r>
          </a:p>
          <a:p>
            <a:pPr algn="ctr"/>
            <a:r>
              <a:rPr lang="de-DE" dirty="0"/>
              <a:t>Mittelmeer - Balkan </a:t>
            </a:r>
            <a:r>
              <a:rPr lang="de-DE" dirty="0" smtClean="0"/>
              <a:t>– Orient </a:t>
            </a:r>
          </a:p>
          <a:p>
            <a:pPr algn="ctr"/>
            <a:r>
              <a:rPr lang="de-DE" dirty="0" smtClean="0"/>
              <a:t>Identität</a:t>
            </a:r>
            <a:r>
              <a:rPr lang="de-DE" dirty="0"/>
              <a:t>, Alterität und Alienität in der deutschen Sprache, Literatur und Kultur</a:t>
            </a:r>
          </a:p>
          <a:p>
            <a:pPr algn="ctr"/>
            <a:r>
              <a:rPr lang="de-DE" dirty="0"/>
              <a:t>	</a:t>
            </a:r>
            <a:r>
              <a:rPr lang="de-DE" dirty="0" smtClean="0"/>
              <a:t>14. -18. November 2017, Dubrovnik (Kroatien)</a:t>
            </a:r>
            <a:endParaRPr lang="de-DE" dirty="0"/>
          </a:p>
          <a:p>
            <a:r>
              <a:rPr lang="de-DE" dirty="0"/>
              <a:t/>
            </a:r>
            <a:br>
              <a:rPr lang="de-DE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87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3"/>
    </mc:Choice>
    <mc:Fallback xmlns="">
      <p:transition spd="slow" advTm="40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Wofür steht das </a:t>
            </a:r>
            <a:r>
              <a:rPr lang="de-DE" smtClean="0"/>
              <a:t>Herz metaphorisch?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Das Herz vertritt den Sitz der Gefühle </a:t>
            </a:r>
            <a:r>
              <a:rPr lang="de-DE"/>
              <a:t>und </a:t>
            </a:r>
            <a:r>
              <a:rPr lang="de-DE" smtClean="0"/>
              <a:t>der Emotionen </a:t>
            </a:r>
            <a:r>
              <a:rPr lang="de-DE" dirty="0"/>
              <a:t>und es </a:t>
            </a:r>
            <a:r>
              <a:rPr lang="de-DE"/>
              <a:t>steht </a:t>
            </a:r>
            <a:r>
              <a:rPr lang="de-DE" smtClean="0"/>
              <a:t>metaphorisch:</a:t>
            </a:r>
            <a:endParaRPr lang="de-DE" dirty="0" smtClean="0"/>
          </a:p>
          <a:p>
            <a:r>
              <a:rPr lang="de-DE"/>
              <a:t>f</a:t>
            </a:r>
            <a:r>
              <a:rPr lang="de-DE" smtClean="0"/>
              <a:t>ür die </a:t>
            </a:r>
            <a:r>
              <a:rPr lang="de-DE" dirty="0" smtClean="0"/>
              <a:t>Seele (Trauer, Freude) : </a:t>
            </a:r>
          </a:p>
          <a:p>
            <a:pPr lvl="1"/>
            <a:r>
              <a:rPr lang="de-DE" i="1" dirty="0" smtClean="0"/>
              <a:t>jm</a:t>
            </a:r>
            <a:r>
              <a:rPr lang="de-DE" i="1" dirty="0"/>
              <a:t>. blutet das Herz; </a:t>
            </a:r>
            <a:endParaRPr lang="de-DE" i="1" dirty="0" smtClean="0"/>
          </a:p>
          <a:p>
            <a:pPr lvl="1"/>
            <a:r>
              <a:rPr lang="de-DE" i="1" dirty="0" smtClean="0"/>
              <a:t>jm</a:t>
            </a:r>
            <a:r>
              <a:rPr lang="de-DE" i="1" dirty="0"/>
              <a:t>. geht das Herz auf; </a:t>
            </a:r>
            <a:endParaRPr lang="de-DE" i="1" dirty="0" smtClean="0"/>
          </a:p>
          <a:p>
            <a:pPr lvl="1"/>
            <a:r>
              <a:rPr lang="de-DE" i="1" dirty="0" smtClean="0"/>
              <a:t>die </a:t>
            </a:r>
            <a:r>
              <a:rPr lang="de-DE" i="1" dirty="0"/>
              <a:t>Herzen [der Frauen] brechen; </a:t>
            </a:r>
            <a:endParaRPr lang="de-DE" i="1" dirty="0" smtClean="0"/>
          </a:p>
          <a:p>
            <a:pPr lvl="1"/>
            <a:r>
              <a:rPr lang="de-DE" i="1" dirty="0" smtClean="0"/>
              <a:t>jm</a:t>
            </a:r>
            <a:r>
              <a:rPr lang="de-DE" i="1" dirty="0"/>
              <a:t>. sein Herz </a:t>
            </a:r>
            <a:r>
              <a:rPr lang="de-DE" i="1" dirty="0" smtClean="0"/>
              <a:t>verschenken;</a:t>
            </a:r>
          </a:p>
          <a:p>
            <a:pPr lvl="1"/>
            <a:r>
              <a:rPr lang="de-DE" i="1" dirty="0" smtClean="0"/>
              <a:t>sein </a:t>
            </a:r>
            <a:r>
              <a:rPr lang="de-DE" i="1" dirty="0"/>
              <a:t>Herz an jn. verlieren; </a:t>
            </a:r>
            <a:endParaRPr lang="de-DE" i="1" dirty="0" smtClean="0"/>
          </a:p>
          <a:p>
            <a:pPr lvl="1"/>
            <a:r>
              <a:rPr lang="de-DE" i="1" dirty="0" smtClean="0"/>
              <a:t>es </a:t>
            </a:r>
            <a:r>
              <a:rPr lang="de-DE" i="1" dirty="0"/>
              <a:t>geht jm. bis ins Herz; </a:t>
            </a:r>
            <a:endParaRPr lang="de-DE" i="1" dirty="0" smtClean="0"/>
          </a:p>
        </p:txBody>
      </p:sp>
    </p:spTree>
    <p:extLst>
      <p:ext uri="{BB962C8B-B14F-4D97-AF65-F5344CB8AC3E}">
        <p14:creationId xmlns:p14="http://schemas.microsoft.com/office/powerpoint/2010/main" val="172396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56"/>
    </mc:Choice>
    <mc:Fallback xmlns="">
      <p:transition spd="slow" advTm="955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Wofür steht das </a:t>
            </a:r>
            <a:r>
              <a:rPr lang="de-DE" smtClean="0"/>
              <a:t>Herz metaphorisch?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i="1" dirty="0"/>
              <a:t>etw. greift ans Herz; </a:t>
            </a:r>
          </a:p>
          <a:p>
            <a:pPr lvl="1"/>
            <a:r>
              <a:rPr lang="de-DE" i="1" dirty="0"/>
              <a:t>sprechen wie es einem ums Herz ist; </a:t>
            </a:r>
          </a:p>
          <a:p>
            <a:pPr lvl="1"/>
            <a:r>
              <a:rPr lang="de-DE" i="1" dirty="0"/>
              <a:t>wissen, wie es jm. ums Herz ist; </a:t>
            </a:r>
          </a:p>
          <a:p>
            <a:pPr lvl="1"/>
            <a:r>
              <a:rPr lang="de-DE" i="1" dirty="0"/>
              <a:t>sein Herz sprechen lassen; </a:t>
            </a:r>
          </a:p>
          <a:p>
            <a:pPr lvl="1"/>
            <a:r>
              <a:rPr lang="de-DE" i="1" dirty="0"/>
              <a:t>jm. ans Herz </a:t>
            </a:r>
            <a:r>
              <a:rPr lang="de-DE" i="1"/>
              <a:t>gehen/greifen/rühren</a:t>
            </a:r>
            <a:r>
              <a:rPr lang="de-DE" i="1" smtClean="0"/>
              <a:t>;</a:t>
            </a:r>
          </a:p>
          <a:p>
            <a:pPr lvl="1"/>
            <a:r>
              <a:rPr lang="de-DE" i="1"/>
              <a:t>i</a:t>
            </a:r>
            <a:r>
              <a:rPr lang="de-DE" i="1" smtClean="0"/>
              <a:t>ns Herz treffen. </a:t>
            </a:r>
            <a:endParaRPr lang="de-DE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87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31"/>
    </mc:Choice>
    <mc:Fallback xmlns="">
      <p:transition spd="slow" advTm="1463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Wofür steht das Herz metaphorisch?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mtClean="0"/>
              <a:t>für die </a:t>
            </a:r>
            <a:r>
              <a:rPr lang="de-DE" dirty="0" smtClean="0"/>
              <a:t>Zuneigung</a:t>
            </a:r>
            <a:r>
              <a:rPr lang="de-DE" dirty="0"/>
              <a:t> </a:t>
            </a:r>
            <a:r>
              <a:rPr lang="de-DE" smtClean="0"/>
              <a:t>und die Liebe</a:t>
            </a:r>
            <a:r>
              <a:rPr lang="de-DE" dirty="0" smtClean="0"/>
              <a:t>: </a:t>
            </a:r>
            <a:endParaRPr lang="mk-MK"/>
          </a:p>
          <a:p>
            <a:pPr lvl="1"/>
            <a:r>
              <a:rPr lang="de-DE" i="1" dirty="0" smtClean="0"/>
              <a:t>sein </a:t>
            </a:r>
            <a:r>
              <a:rPr lang="de-DE" i="1" dirty="0"/>
              <a:t>Herz für jn./etw. </a:t>
            </a:r>
            <a:r>
              <a:rPr lang="de-DE" i="1" dirty="0" smtClean="0"/>
              <a:t>entdecken;</a:t>
            </a:r>
          </a:p>
          <a:p>
            <a:pPr lvl="1"/>
            <a:r>
              <a:rPr lang="de-DE" i="1" dirty="0" smtClean="0"/>
              <a:t>jm. sein Herz schenken; </a:t>
            </a:r>
          </a:p>
          <a:p>
            <a:r>
              <a:rPr lang="de-DE" dirty="0" smtClean="0"/>
              <a:t>für </a:t>
            </a:r>
            <a:r>
              <a:rPr lang="de-DE" dirty="0"/>
              <a:t>den </a:t>
            </a:r>
            <a:r>
              <a:rPr lang="de-DE" dirty="0" smtClean="0"/>
              <a:t>Mut: </a:t>
            </a:r>
          </a:p>
          <a:p>
            <a:pPr lvl="1"/>
            <a:r>
              <a:rPr lang="de-DE" i="1" dirty="0" smtClean="0"/>
              <a:t>sich </a:t>
            </a:r>
            <a:r>
              <a:rPr lang="de-DE" i="1" dirty="0"/>
              <a:t>ein Herz fassen; </a:t>
            </a:r>
            <a:endParaRPr lang="de-DE" i="1" dirty="0" smtClean="0"/>
          </a:p>
          <a:p>
            <a:pPr lvl="1"/>
            <a:r>
              <a:rPr lang="de-DE" i="1" dirty="0" smtClean="0"/>
              <a:t>nicht </a:t>
            </a:r>
            <a:r>
              <a:rPr lang="de-DE" i="1" dirty="0"/>
              <a:t>das Herz haben, etw. zu tun</a:t>
            </a:r>
            <a:r>
              <a:rPr lang="mk-MK" i="1"/>
              <a:t>; </a:t>
            </a:r>
            <a:endParaRPr lang="en-US" i="1" dirty="0" smtClean="0"/>
          </a:p>
          <a:p>
            <a:pPr lvl="1"/>
            <a:r>
              <a:rPr lang="de-DE" i="1" dirty="0" smtClean="0"/>
              <a:t>mein Herz hat mich </a:t>
            </a:r>
            <a:r>
              <a:rPr lang="de-DE" i="1" smtClean="0"/>
              <a:t>verlassen </a:t>
            </a:r>
            <a:r>
              <a:rPr lang="en-US" smtClean="0"/>
              <a:t>[</a:t>
            </a:r>
            <a:r>
              <a:rPr lang="de-DE" smtClean="0"/>
              <a:t>wörtl.,der </a:t>
            </a:r>
            <a:r>
              <a:rPr lang="de-DE" dirty="0" smtClean="0"/>
              <a:t>Mut hat </a:t>
            </a:r>
            <a:r>
              <a:rPr lang="de-DE" smtClean="0"/>
              <a:t>mich verlassen‘</a:t>
            </a:r>
            <a:r>
              <a:rPr lang="en-US" smtClean="0"/>
              <a:t>]</a:t>
            </a:r>
            <a:r>
              <a:rPr lang="de-DE" smtClean="0"/>
              <a:t> </a:t>
            </a:r>
            <a:endParaRPr lang="en-US" dirty="0"/>
          </a:p>
          <a:p>
            <a:pPr lvl="1"/>
            <a:r>
              <a:rPr lang="en-US" i="1" dirty="0" smtClean="0"/>
              <a:t> jd. hat sein Herz </a:t>
            </a:r>
            <a:r>
              <a:rPr lang="en-US" i="1" smtClean="0"/>
              <a:t>verloren </a:t>
            </a:r>
            <a:r>
              <a:rPr lang="en-US" smtClean="0"/>
              <a:t>(</a:t>
            </a:r>
            <a:r>
              <a:rPr lang="de-DE"/>
              <a:t>wörtl</a:t>
            </a:r>
            <a:r>
              <a:rPr lang="de-DE" smtClean="0"/>
              <a:t>., </a:t>
            </a:r>
            <a:r>
              <a:rPr lang="en-US" smtClean="0"/>
              <a:t>jd</a:t>
            </a:r>
            <a:r>
              <a:rPr lang="en-US" dirty="0" smtClean="0"/>
              <a:t>. hat den </a:t>
            </a:r>
            <a:r>
              <a:rPr lang="en-US" smtClean="0"/>
              <a:t>Mut verloren</a:t>
            </a:r>
            <a:r>
              <a:rPr lang="de-DE" smtClean="0"/>
              <a:t>‘</a:t>
            </a:r>
            <a:r>
              <a:rPr lang="en-US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816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35"/>
    </mc:Choice>
    <mc:Fallback xmlns="">
      <p:transition spd="slow" advTm="1713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Wofür steht das Herz metaphorisch?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für </a:t>
            </a:r>
            <a:r>
              <a:rPr lang="de-DE" dirty="0"/>
              <a:t>Mitgefühl: </a:t>
            </a:r>
            <a:endParaRPr lang="mk-MK" smtClean="0"/>
          </a:p>
          <a:p>
            <a:pPr lvl="1"/>
            <a:r>
              <a:rPr lang="de-DE" i="1"/>
              <a:t>e</a:t>
            </a:r>
            <a:r>
              <a:rPr lang="de-DE" i="1" smtClean="0"/>
              <a:t>in Herz </a:t>
            </a:r>
            <a:r>
              <a:rPr lang="de-DE" i="1"/>
              <a:t>für jn./etw. z</a:t>
            </a:r>
            <a:r>
              <a:rPr lang="de-DE" i="1" smtClean="0"/>
              <a:t>eigen/haben; </a:t>
            </a:r>
            <a:endParaRPr lang="mk-MK" i="1" smtClean="0"/>
          </a:p>
          <a:p>
            <a:pPr lvl="1"/>
            <a:r>
              <a:rPr lang="de-DE" i="1" smtClean="0"/>
              <a:t>das Herz </a:t>
            </a:r>
            <a:r>
              <a:rPr lang="de-DE" i="1"/>
              <a:t>für jn./</a:t>
            </a:r>
            <a:r>
              <a:rPr lang="de-DE" i="1" smtClean="0"/>
              <a:t>etw. bluten lassen. </a:t>
            </a:r>
            <a:r>
              <a:rPr lang="mk-MK" i="1" smtClean="0"/>
              <a:t>	</a:t>
            </a:r>
          </a:p>
          <a:p>
            <a:r>
              <a:rPr lang="de-DE" dirty="0" smtClean="0"/>
              <a:t>für </a:t>
            </a:r>
            <a:r>
              <a:rPr lang="de-DE" dirty="0"/>
              <a:t>den Charakter und die Lebenseinstellung eines Menschen: </a:t>
            </a:r>
            <a:endParaRPr lang="mk-MK" smtClean="0"/>
          </a:p>
          <a:p>
            <a:pPr lvl="1"/>
            <a:r>
              <a:rPr lang="de-DE" i="1" dirty="0" smtClean="0"/>
              <a:t>sich </a:t>
            </a:r>
            <a:r>
              <a:rPr lang="de-DE" i="1" dirty="0"/>
              <a:t>ein junges Herz bewahren; </a:t>
            </a:r>
            <a:endParaRPr lang="mk-MK" i="1" smtClean="0"/>
          </a:p>
          <a:p>
            <a:pPr lvl="1"/>
            <a:r>
              <a:rPr lang="de-DE" i="1" dirty="0" smtClean="0"/>
              <a:t>ein </a:t>
            </a:r>
            <a:r>
              <a:rPr lang="de-DE" i="1" dirty="0"/>
              <a:t>goldenes Herz </a:t>
            </a:r>
            <a:r>
              <a:rPr lang="de-DE" i="1" dirty="0" smtClean="0"/>
              <a:t>haben;</a:t>
            </a:r>
          </a:p>
          <a:p>
            <a:pPr lvl="1"/>
            <a:r>
              <a:rPr lang="de-DE" i="1" dirty="0"/>
              <a:t>ein Herz von Stein </a:t>
            </a:r>
            <a:r>
              <a:rPr lang="de-DE" i="1" dirty="0" smtClean="0"/>
              <a:t>haben;</a:t>
            </a:r>
          </a:p>
          <a:p>
            <a:pPr lvl="1"/>
            <a:r>
              <a:rPr lang="de-DE" i="1" dirty="0"/>
              <a:t>das Herz auf der Zunge </a:t>
            </a:r>
            <a:r>
              <a:rPr lang="de-DE" i="1" dirty="0" smtClean="0"/>
              <a:t>tragen/haben</a:t>
            </a:r>
            <a:r>
              <a:rPr lang="de-DE" i="1" dirty="0"/>
              <a:t>;</a:t>
            </a:r>
            <a:endParaRPr lang="de-DE" i="1" dirty="0" smtClean="0"/>
          </a:p>
          <a:p>
            <a:pPr lvl="1"/>
            <a:r>
              <a:rPr lang="de-DE" i="1" dirty="0" smtClean="0"/>
              <a:t>das </a:t>
            </a:r>
            <a:r>
              <a:rPr lang="de-DE" i="1" dirty="0"/>
              <a:t>Herz auf dem rechten Fleck </a:t>
            </a:r>
            <a:r>
              <a:rPr lang="de-DE" i="1" dirty="0" smtClean="0"/>
              <a:t>haben.</a:t>
            </a:r>
          </a:p>
          <a:p>
            <a:pPr lvl="1"/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79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34"/>
    </mc:Choice>
    <mc:Fallback xmlns="">
      <p:transition spd="slow" advTm="21634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Klassifizierung </a:t>
            </a:r>
            <a:r>
              <a:rPr lang="en-GB"/>
              <a:t>der </a:t>
            </a:r>
            <a:r>
              <a:rPr lang="de-DE" smtClean="0"/>
              <a:t>Metaphern</a:t>
            </a:r>
            <a:r>
              <a:rPr lang="en-GB" smtClean="0"/>
              <a:t> </a:t>
            </a:r>
            <a:r>
              <a:rPr lang="en-GB"/>
              <a:t>bei </a:t>
            </a:r>
            <a:r>
              <a:rPr lang="en-GB" smtClean="0"/>
              <a:t>Lakoff/Johnson </a:t>
            </a:r>
            <a:r>
              <a:rPr lang="en-GB" dirty="0" smtClean="0"/>
              <a:t>(2003)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Drei </a:t>
            </a:r>
            <a:r>
              <a:rPr lang="en-GB" dirty="0"/>
              <a:t>Arten von Metaphern: </a:t>
            </a:r>
            <a:endParaRPr lang="mk-MK" smtClean="0"/>
          </a:p>
          <a:p>
            <a:pPr marL="457200" lvl="1" indent="0">
              <a:buNone/>
            </a:pPr>
            <a:r>
              <a:rPr lang="en-GB" smtClean="0"/>
              <a:t>A. Strukturmetaphern</a:t>
            </a:r>
            <a:r>
              <a:rPr lang="mk-MK" smtClean="0"/>
              <a:t>;</a:t>
            </a:r>
            <a:endParaRPr lang="en-GB" dirty="0" smtClean="0"/>
          </a:p>
          <a:p>
            <a:pPr marL="457200" lvl="1" indent="0">
              <a:buNone/>
            </a:pPr>
            <a:r>
              <a:rPr lang="en-GB" smtClean="0"/>
              <a:t>B. Orientierungsmetaphern </a:t>
            </a:r>
            <a:r>
              <a:rPr lang="en-GB" dirty="0"/>
              <a:t>und </a:t>
            </a:r>
            <a:endParaRPr lang="en-GB" dirty="0" smtClean="0"/>
          </a:p>
          <a:p>
            <a:pPr marL="457200" lvl="1" indent="0">
              <a:buNone/>
            </a:pPr>
            <a:r>
              <a:rPr lang="de-DE" smtClean="0"/>
              <a:t>C. </a:t>
            </a:r>
            <a:r>
              <a:rPr lang="mk-MK" smtClean="0"/>
              <a:t>о</a:t>
            </a:r>
            <a:r>
              <a:rPr lang="en-GB" smtClean="0"/>
              <a:t>ntologische Metaphern. </a:t>
            </a:r>
            <a:endParaRPr lang="en-GB" dirty="0" smtClean="0"/>
          </a:p>
          <a:p>
            <a:pPr lvl="1"/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23420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45"/>
    </mc:Choice>
    <mc:Fallback xmlns="">
      <p:transition spd="slow" advTm="14945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/>
            </a:r>
            <a:br>
              <a:rPr lang="en-GB"/>
            </a:br>
            <a:r>
              <a:rPr lang="en-GB" smtClean="0"/>
              <a:t>Klassifizierung </a:t>
            </a:r>
            <a:r>
              <a:rPr lang="en-GB"/>
              <a:t>der </a:t>
            </a:r>
            <a:r>
              <a:rPr lang="de-DE"/>
              <a:t>Metaphern</a:t>
            </a:r>
            <a:r>
              <a:rPr lang="en-GB"/>
              <a:t> bei Lakoff/Johnson (2003</a:t>
            </a:r>
            <a:r>
              <a:rPr lang="en-GB" smtClean="0"/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A. Strukturmetaphern:</a:t>
            </a:r>
            <a:r>
              <a:rPr lang="en-GB" i="1" smtClean="0"/>
              <a:t> </a:t>
            </a:r>
            <a:r>
              <a:rPr lang="en-GB" b="1" smtClean="0"/>
              <a:t>Argumentieren ist Krieg </a:t>
            </a:r>
            <a:r>
              <a:rPr lang="en-GB" smtClean="0"/>
              <a:t>oder </a:t>
            </a:r>
            <a:r>
              <a:rPr lang="en-GB" b="1" smtClean="0"/>
              <a:t>Zeit ist Geld.</a:t>
            </a:r>
            <a:endParaRPr lang="en-GB" dirty="0"/>
          </a:p>
          <a:p>
            <a:pPr marL="0" indent="0">
              <a:buNone/>
            </a:pPr>
            <a:r>
              <a:rPr lang="en-US" smtClean="0"/>
              <a:t>“</a:t>
            </a:r>
            <a:r>
              <a:rPr lang="en-GB" smtClean="0"/>
              <a:t>So </a:t>
            </a:r>
            <a:r>
              <a:rPr lang="en-GB" dirty="0"/>
              <a:t>far we have examined what we will call structural metaphors, cases where one concept is metaphorically structured in terms </a:t>
            </a:r>
            <a:r>
              <a:rPr lang="en-GB"/>
              <a:t>of </a:t>
            </a:r>
            <a:r>
              <a:rPr lang="en-GB" smtClean="0"/>
              <a:t>another“ </a:t>
            </a:r>
            <a:r>
              <a:rPr lang="en-GB"/>
              <a:t>(</a:t>
            </a:r>
            <a:r>
              <a:rPr lang="en-GB" smtClean="0"/>
              <a:t>Lakoff</a:t>
            </a:r>
            <a:r>
              <a:rPr lang="en-US" smtClean="0"/>
              <a:t>/</a:t>
            </a:r>
            <a:r>
              <a:rPr lang="en-GB" smtClean="0"/>
              <a:t>Johnson 2003</a:t>
            </a:r>
            <a:r>
              <a:rPr lang="en-GB" dirty="0"/>
              <a:t>: </a:t>
            </a:r>
            <a:r>
              <a:rPr lang="en-GB"/>
              <a:t>14</a:t>
            </a:r>
            <a:r>
              <a:rPr lang="en-GB" smtClean="0"/>
              <a:t>).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686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64"/>
    </mc:Choice>
    <mc:Fallback xmlns="">
      <p:transition spd="slow" advTm="2046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/>
            </a:r>
            <a:br>
              <a:rPr lang="en-GB"/>
            </a:br>
            <a:r>
              <a:rPr lang="en-GB" smtClean="0"/>
              <a:t>Klassifizierung </a:t>
            </a:r>
            <a:r>
              <a:rPr lang="en-GB"/>
              <a:t>der </a:t>
            </a:r>
            <a:r>
              <a:rPr lang="de-DE"/>
              <a:t>Metaphern</a:t>
            </a:r>
            <a:r>
              <a:rPr lang="en-GB"/>
              <a:t> bei Lakoff/Johnson (2003</a:t>
            </a:r>
            <a:r>
              <a:rPr lang="en-GB" smtClean="0"/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mtClean="0"/>
              <a:t>B. Orientierungsmetaphern: </a:t>
            </a:r>
            <a:r>
              <a:rPr lang="de-DE" b="1" smtClean="0"/>
              <a:t>Glücklichsein ist oben </a:t>
            </a:r>
            <a:r>
              <a:rPr lang="de-DE" smtClean="0"/>
              <a:t>basiert auf </a:t>
            </a:r>
            <a:r>
              <a:rPr lang="de-DE" dirty="0"/>
              <a:t>der Erfahrung, dass eine aufrechte Körperhaltung meist mit gesundem Körperzustand und mit </a:t>
            </a:r>
            <a:r>
              <a:rPr lang="de-DE"/>
              <a:t>Wohlbefinden </a:t>
            </a:r>
            <a:r>
              <a:rPr lang="de-DE" smtClean="0"/>
              <a:t>verbunden ist, </a:t>
            </a:r>
            <a:r>
              <a:rPr lang="de-DE" dirty="0"/>
              <a:t>wo hingegen sich der Mensch bei </a:t>
            </a:r>
            <a:r>
              <a:rPr lang="de-DE"/>
              <a:t>Krankheit </a:t>
            </a:r>
            <a:r>
              <a:rPr lang="de-DE" smtClean="0"/>
              <a:t>hinlegt oder </a:t>
            </a:r>
            <a:r>
              <a:rPr lang="de-DE" dirty="0"/>
              <a:t>bei Trauer den Kopf senkt.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49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79"/>
    </mc:Choice>
    <mc:Fallback xmlns="">
      <p:transition spd="slow" advTm="34079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/>
            </a:r>
            <a:br>
              <a:rPr lang="de-DE"/>
            </a:br>
            <a:r>
              <a:rPr lang="en-GB" smtClean="0"/>
              <a:t>Klassifizierung </a:t>
            </a:r>
            <a:r>
              <a:rPr lang="en-GB"/>
              <a:t>der </a:t>
            </a:r>
            <a:r>
              <a:rPr lang="de-DE"/>
              <a:t>Metaphern</a:t>
            </a:r>
            <a:r>
              <a:rPr lang="en-GB"/>
              <a:t> bei Lakoff/Johnson (2003</a:t>
            </a:r>
            <a:r>
              <a:rPr lang="en-GB" smtClean="0"/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mtClean="0"/>
              <a:t>C. Ontologische Metaphern: </a:t>
            </a:r>
          </a:p>
          <a:p>
            <a:pPr lvl="1"/>
            <a:r>
              <a:rPr lang="de-DE" smtClean="0"/>
              <a:t>Behälter-Metapher</a:t>
            </a:r>
            <a:endParaRPr lang="mk-MK" smtClean="0"/>
          </a:p>
          <a:p>
            <a:pPr lvl="1"/>
            <a:r>
              <a:rPr lang="de-DE"/>
              <a:t>d</a:t>
            </a:r>
            <a:r>
              <a:rPr lang="de-DE" smtClean="0"/>
              <a:t>er menschliche </a:t>
            </a:r>
            <a:r>
              <a:rPr lang="de-DE" dirty="0"/>
              <a:t>Körper, aber auch Ereignisse, Emotionen usw. werden </a:t>
            </a:r>
            <a:r>
              <a:rPr lang="de-DE"/>
              <a:t>z</a:t>
            </a:r>
            <a:r>
              <a:rPr lang="de-DE" smtClean="0"/>
              <a:t>. B</a:t>
            </a:r>
            <a:r>
              <a:rPr lang="de-DE" dirty="0"/>
              <a:t>. als Objekte konzeptualisiert. </a:t>
            </a:r>
            <a:endParaRPr lang="mk-MK" smtClean="0"/>
          </a:p>
          <a:p>
            <a:pPr lvl="1"/>
            <a:r>
              <a:rPr lang="en-US"/>
              <a:t>a</a:t>
            </a:r>
            <a:r>
              <a:rPr lang="de-DE" smtClean="0"/>
              <a:t>bstrakte </a:t>
            </a:r>
            <a:r>
              <a:rPr lang="de-DE" dirty="0"/>
              <a:t>Konzepte </a:t>
            </a:r>
            <a:r>
              <a:rPr lang="de-DE" dirty="0" smtClean="0"/>
              <a:t>können als </a:t>
            </a:r>
            <a:r>
              <a:rPr lang="de-DE" dirty="0"/>
              <a:t>Substanz </a:t>
            </a:r>
            <a:r>
              <a:rPr lang="de-DE"/>
              <a:t>wahrgenommen </a:t>
            </a:r>
            <a:r>
              <a:rPr lang="de-DE" smtClean="0"/>
              <a:t>werden: </a:t>
            </a:r>
            <a:r>
              <a:rPr lang="de-DE" b="1" smtClean="0"/>
              <a:t>Ärger ist heiße Substanz</a:t>
            </a:r>
            <a:r>
              <a:rPr lang="de-DE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57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79"/>
    </mc:Choice>
    <mc:Fallback xmlns="">
      <p:transition spd="slow" advTm="1987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Korpus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de-DE" dirty="0" smtClean="0"/>
              <a:t>Mazedonisch</a:t>
            </a:r>
            <a:r>
              <a:rPr lang="de-DE" smtClean="0"/>
              <a:t>: </a:t>
            </a:r>
            <a:r>
              <a:rPr lang="de-DE" i="1" smtClean="0"/>
              <a:t>srce </a:t>
            </a:r>
            <a:r>
              <a:rPr lang="en-US" smtClean="0"/>
              <a:t>[,</a:t>
            </a:r>
            <a:r>
              <a:rPr lang="de-DE" smtClean="0"/>
              <a:t>Herz‘]-Somatismen:</a:t>
            </a:r>
          </a:p>
          <a:p>
            <a:pPr marL="0" indent="0">
              <a:buNone/>
            </a:pPr>
            <a:r>
              <a:rPr lang="de-DE" smtClean="0"/>
              <a:t>Velkovska </a:t>
            </a:r>
            <a:r>
              <a:rPr lang="de-DE"/>
              <a:t>(</a:t>
            </a:r>
            <a:r>
              <a:rPr lang="de-DE" smtClean="0"/>
              <a:t>2008) und Velkovska/Koneski/Cvetkovski (2011). </a:t>
            </a:r>
            <a:endParaRPr lang="en-GB" dirty="0"/>
          </a:p>
          <a:p>
            <a:r>
              <a:rPr lang="de-DE" dirty="0" smtClean="0"/>
              <a:t>Deutsch: </a:t>
            </a:r>
            <a:r>
              <a:rPr lang="de-DE" i="1" smtClean="0"/>
              <a:t>Herz</a:t>
            </a:r>
            <a:r>
              <a:rPr lang="de-DE" smtClean="0"/>
              <a:t>-Somatismen :</a:t>
            </a:r>
          </a:p>
          <a:p>
            <a:pPr marL="0" indent="0">
              <a:buNone/>
            </a:pPr>
            <a:r>
              <a:rPr lang="de-DE"/>
              <a:t>DUDEN Band 11. Redewendungen. Wörterbuch der deutschen </a:t>
            </a:r>
            <a:r>
              <a:rPr lang="de-DE" smtClean="0"/>
              <a:t>Idiomatik (2002) und Schemann (1993): Deutsche Idiomatik. Die deutschen Redewendungen im Kontext.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342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65"/>
    </mc:Choice>
    <mc:Fallback xmlns="">
      <p:transition spd="slow" advTm="26665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Methodologische Schritte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Zuerst wurde jedes </a:t>
            </a:r>
            <a:r>
              <a:rPr lang="de-DE" smtClean="0"/>
              <a:t>Beispiel auf das ihm zugrunde liegende metaphorische Konzept untersucht.</a:t>
            </a:r>
          </a:p>
          <a:p>
            <a:r>
              <a:rPr lang="de-DE" smtClean="0"/>
              <a:t>Danach </a:t>
            </a:r>
            <a:r>
              <a:rPr lang="de-DE" dirty="0"/>
              <a:t>wurden für jede </a:t>
            </a:r>
            <a:r>
              <a:rPr lang="de-DE"/>
              <a:t>Sprache </a:t>
            </a:r>
            <a:r>
              <a:rPr lang="de-DE" smtClean="0"/>
              <a:t>die </a:t>
            </a:r>
            <a:r>
              <a:rPr lang="de-DE" i="1" smtClean="0"/>
              <a:t>Herz-</a:t>
            </a:r>
            <a:r>
              <a:rPr lang="de-DE" smtClean="0"/>
              <a:t>Somatismen nach der konzeptuellen </a:t>
            </a:r>
            <a:r>
              <a:rPr lang="de-DE"/>
              <a:t>Metaphorik </a:t>
            </a:r>
            <a:r>
              <a:rPr lang="de-DE" smtClean="0"/>
              <a:t>unterteilt. </a:t>
            </a:r>
            <a:endParaRPr lang="de-D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63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83"/>
    </mc:Choice>
    <mc:Fallback xmlns="">
      <p:transition spd="slow" advTm="2018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Inhalts</a:t>
            </a:r>
            <a:r>
              <a:rPr lang="de-DE" smtClean="0"/>
              <a:t>übersicht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de-DE" smtClean="0"/>
              <a:t>Einleitung</a:t>
            </a:r>
          </a:p>
          <a:p>
            <a:pPr marL="514350" indent="-514350">
              <a:buAutoNum type="arabicPeriod"/>
            </a:pPr>
            <a:r>
              <a:rPr lang="de-DE" smtClean="0"/>
              <a:t>Somatismen</a:t>
            </a:r>
          </a:p>
          <a:p>
            <a:pPr marL="514350" indent="-514350">
              <a:buAutoNum type="arabicPeriod"/>
            </a:pPr>
            <a:r>
              <a:rPr lang="de-DE" i="1" smtClean="0"/>
              <a:t>Herz-</a:t>
            </a:r>
            <a:r>
              <a:rPr lang="de-DE" smtClean="0"/>
              <a:t>Somatismen</a:t>
            </a:r>
          </a:p>
          <a:p>
            <a:pPr marL="0" indent="0">
              <a:buNone/>
            </a:pPr>
            <a:r>
              <a:rPr lang="en-GB"/>
              <a:t>4</a:t>
            </a:r>
            <a:r>
              <a:rPr lang="en-GB" smtClean="0"/>
              <a:t>.   Klassifizierung </a:t>
            </a:r>
            <a:r>
              <a:rPr lang="en-GB"/>
              <a:t>der </a:t>
            </a:r>
            <a:r>
              <a:rPr lang="de-DE" smtClean="0"/>
              <a:t>Metaphern</a:t>
            </a:r>
            <a:endParaRPr lang="en-GB" smtClean="0"/>
          </a:p>
          <a:p>
            <a:pPr marL="0" indent="0">
              <a:buNone/>
            </a:pPr>
            <a:r>
              <a:rPr lang="en-GB"/>
              <a:t>5</a:t>
            </a:r>
            <a:r>
              <a:rPr lang="en-GB" smtClean="0"/>
              <a:t>.   Korpus</a:t>
            </a:r>
          </a:p>
          <a:p>
            <a:pPr marL="0" indent="0">
              <a:buNone/>
            </a:pPr>
            <a:r>
              <a:rPr lang="en-GB"/>
              <a:t>6</a:t>
            </a:r>
            <a:r>
              <a:rPr lang="en-GB" smtClean="0"/>
              <a:t>.   Methodologische Schritte</a:t>
            </a:r>
          </a:p>
          <a:p>
            <a:pPr marL="0" indent="0">
              <a:buNone/>
            </a:pPr>
            <a:r>
              <a:rPr lang="de-DE"/>
              <a:t>7</a:t>
            </a:r>
            <a:r>
              <a:rPr lang="de-DE" smtClean="0"/>
              <a:t>.   Metaphorische </a:t>
            </a:r>
            <a:r>
              <a:rPr lang="de-DE"/>
              <a:t>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</a:p>
          <a:p>
            <a:pPr marL="0" indent="0">
              <a:buNone/>
            </a:pPr>
            <a:r>
              <a:rPr lang="de-DE"/>
              <a:t>8</a:t>
            </a:r>
            <a:r>
              <a:rPr lang="de-DE" smtClean="0"/>
              <a:t>.   Fazit</a:t>
            </a:r>
          </a:p>
          <a:p>
            <a:pPr marL="0" indent="0">
              <a:buNone/>
            </a:pPr>
            <a:r>
              <a:rPr lang="de-DE"/>
              <a:t>9</a:t>
            </a:r>
            <a:r>
              <a:rPr lang="de-DE" smtClean="0"/>
              <a:t>.   Literaturverzeichnis</a:t>
            </a:r>
            <a:endParaRPr lang="en-GB" smtClean="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43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smtClean="0"/>
              <a:t>Welche mentalen Bereiche und semantischen Felder werden durch </a:t>
            </a:r>
            <a:r>
              <a:rPr lang="de-DE" sz="3600" i="1" smtClean="0"/>
              <a:t>Herz</a:t>
            </a:r>
            <a:r>
              <a:rPr lang="de-DE" sz="3600" smtClean="0"/>
              <a:t>-Somatismen ausgedrückt</a:t>
            </a:r>
            <a:r>
              <a:rPr lang="en-US" sz="3600" smtClean="0"/>
              <a:t>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mtClean="0"/>
              <a:t>Dabei geht es um folgende Fragen in beiden Sprachen:</a:t>
            </a:r>
            <a:endParaRPr lang="de-DE" smtClean="0"/>
          </a:p>
          <a:p>
            <a:pPr lvl="1"/>
            <a:r>
              <a:rPr lang="de-DE" smtClean="0"/>
              <a:t>Welche </a:t>
            </a:r>
            <a:r>
              <a:rPr lang="de-DE" dirty="0"/>
              <a:t>sind </a:t>
            </a:r>
            <a:r>
              <a:rPr lang="de-DE" dirty="0" smtClean="0"/>
              <a:t>die </a:t>
            </a:r>
            <a:r>
              <a:rPr lang="de-DE" smtClean="0"/>
              <a:t>wichtigsten Ausgangsstellen, </a:t>
            </a:r>
            <a:r>
              <a:rPr lang="de-DE" dirty="0"/>
              <a:t>aus denen </a:t>
            </a:r>
            <a:r>
              <a:rPr lang="de-DE"/>
              <a:t>die </a:t>
            </a:r>
            <a:r>
              <a:rPr lang="de-DE" smtClean="0"/>
              <a:t>metaphorischen Konzepte hervorgehen?</a:t>
            </a:r>
          </a:p>
          <a:p>
            <a:pPr lvl="1"/>
            <a:r>
              <a:rPr lang="de-DE" smtClean="0"/>
              <a:t>In welchen semantischen Bereichen werden sie wiedergegeben?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4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27"/>
    </mc:Choice>
    <mc:Fallback xmlns="">
      <p:transition spd="slow" advTm="19727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de-DE" sz="3600" dirty="0" smtClean="0"/>
              <a:t>Metaphorische Konzepte </a:t>
            </a:r>
            <a:r>
              <a:rPr lang="de-DE" sz="3600" smtClean="0"/>
              <a:t>der </a:t>
            </a:r>
            <a:r>
              <a:rPr lang="de-DE" sz="3600" i="1" smtClean="0"/>
              <a:t>Herz</a:t>
            </a:r>
            <a:r>
              <a:rPr lang="de-DE" sz="3600" smtClean="0"/>
              <a:t>-Somatismen</a:t>
            </a:r>
            <a:r>
              <a:rPr lang="en-GB" sz="3600"/>
              <a:t/>
            </a:r>
            <a:br>
              <a:rPr lang="en-GB" sz="360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/>
              <a:t>bei Mirchevska-Bosheva/Delova-Siljanova (2014</a:t>
            </a:r>
            <a:r>
              <a:rPr lang="de-DE" smtClean="0"/>
              <a:t>): </a:t>
            </a:r>
          </a:p>
          <a:p>
            <a:r>
              <a:rPr lang="de-DE" smtClean="0"/>
              <a:t>Liebe </a:t>
            </a:r>
            <a:r>
              <a:rPr lang="de-DE" dirty="0" smtClean="0"/>
              <a:t>ist Kampf</a:t>
            </a:r>
          </a:p>
          <a:p>
            <a:r>
              <a:rPr lang="de-DE" dirty="0"/>
              <a:t>Liebe ist </a:t>
            </a:r>
            <a:r>
              <a:rPr lang="de-DE" dirty="0" smtClean="0"/>
              <a:t>Objekt</a:t>
            </a:r>
          </a:p>
          <a:p>
            <a:r>
              <a:rPr lang="de-DE" dirty="0" smtClean="0"/>
              <a:t>Liebe </a:t>
            </a:r>
            <a:r>
              <a:rPr lang="de-DE" dirty="0"/>
              <a:t>ist physische </a:t>
            </a:r>
            <a:r>
              <a:rPr lang="de-DE" dirty="0" smtClean="0"/>
              <a:t>Kraft</a:t>
            </a:r>
          </a:p>
          <a:p>
            <a:r>
              <a:rPr lang="de-DE" dirty="0"/>
              <a:t>Liebe ist </a:t>
            </a:r>
            <a:r>
              <a:rPr lang="de-DE" dirty="0" smtClean="0"/>
              <a:t>enge Beziehung</a:t>
            </a:r>
          </a:p>
          <a:p>
            <a:r>
              <a:rPr lang="de-DE" dirty="0"/>
              <a:t>Liebe ist </a:t>
            </a:r>
            <a:r>
              <a:rPr lang="de-DE" dirty="0" smtClean="0"/>
              <a:t>Feuer</a:t>
            </a:r>
          </a:p>
          <a:p>
            <a:endParaRPr lang="de-D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69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63"/>
    </mc:Choice>
    <mc:Fallback xmlns="">
      <p:transition spd="slow" advTm="10163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/>
              <a:t>Herz</a:t>
            </a:r>
            <a:r>
              <a:rPr lang="de-DE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Angst ist </a:t>
            </a:r>
            <a:r>
              <a:rPr lang="de-DE" dirty="0" smtClean="0"/>
              <a:t>Notzustand </a:t>
            </a:r>
            <a:r>
              <a:rPr lang="de-DE" dirty="0"/>
              <a:t>des Organismus</a:t>
            </a:r>
          </a:p>
          <a:p>
            <a:r>
              <a:rPr lang="de-DE" dirty="0"/>
              <a:t>Freude ist </a:t>
            </a:r>
            <a:r>
              <a:rPr lang="de-DE" dirty="0" smtClean="0"/>
              <a:t>Flüssigkeit </a:t>
            </a:r>
            <a:endParaRPr lang="de-DE" dirty="0"/>
          </a:p>
          <a:p>
            <a:r>
              <a:rPr lang="de-DE" dirty="0"/>
              <a:t>Freude ist </a:t>
            </a:r>
            <a:r>
              <a:rPr lang="de-DE" dirty="0" smtClean="0"/>
              <a:t>Krankheit</a:t>
            </a:r>
            <a:endParaRPr lang="de-DE" dirty="0"/>
          </a:p>
          <a:p>
            <a:r>
              <a:rPr lang="de-DE" dirty="0"/>
              <a:t>Trauer ist </a:t>
            </a:r>
            <a:r>
              <a:rPr lang="de-DE" dirty="0" smtClean="0"/>
              <a:t>Krankheit</a:t>
            </a:r>
            <a:endParaRPr lang="de-DE" dirty="0"/>
          </a:p>
          <a:p>
            <a:r>
              <a:rPr lang="de-DE" dirty="0"/>
              <a:t>Trauer ist </a:t>
            </a:r>
            <a:r>
              <a:rPr lang="de-DE" dirty="0" smtClean="0"/>
              <a:t>Last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590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95"/>
    </mc:Choice>
    <mc:Fallback xmlns="">
      <p:transition spd="slow" advTm="7695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smtClean="0"/>
              <a:t/>
            </a:r>
            <a:br>
              <a:rPr lang="de-DE" b="1" smtClean="0"/>
            </a:br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/>
              <a:t>Liebe ist </a:t>
            </a:r>
            <a:r>
              <a:rPr lang="de-DE" b="1" smtClean="0"/>
              <a:t>Kampf</a:t>
            </a:r>
            <a:r>
              <a:rPr lang="mk-MK" b="1" smtClean="0"/>
              <a:t>; </a:t>
            </a:r>
            <a:r>
              <a:rPr lang="de-DE" b="1" smtClean="0"/>
              <a:t>das Herz ist ein Behälter für Emotionen</a:t>
            </a:r>
            <a:r>
              <a:rPr lang="de-DE" smtClean="0"/>
              <a:t>:</a:t>
            </a:r>
            <a:endParaRPr lang="de-DE" dirty="0" smtClean="0"/>
          </a:p>
          <a:p>
            <a:r>
              <a:rPr lang="en-GB" i="1" dirty="0"/>
              <a:t>m</a:t>
            </a:r>
            <a:r>
              <a:rPr lang="en-GB" i="1" dirty="0" smtClean="0"/>
              <a:t>u go </a:t>
            </a:r>
            <a:r>
              <a:rPr lang="en-GB" i="1" dirty="0"/>
              <a:t>rani srceto	</a:t>
            </a:r>
            <a:endParaRPr lang="en-GB" i="1" dirty="0" smtClean="0"/>
          </a:p>
          <a:p>
            <a:r>
              <a:rPr lang="en-GB" i="1" dirty="0" smtClean="0"/>
              <a:t>sein </a:t>
            </a:r>
            <a:r>
              <a:rPr lang="en-GB" i="1" dirty="0"/>
              <a:t>Herz </a:t>
            </a:r>
            <a:r>
              <a:rPr lang="en-GB" i="1" dirty="0" smtClean="0"/>
              <a:t>verwunden</a:t>
            </a:r>
          </a:p>
          <a:p>
            <a:endParaRPr lang="en-GB" i="1" dirty="0"/>
          </a:p>
          <a:p>
            <a:r>
              <a:rPr lang="en-GB" i="1" dirty="0" smtClean="0"/>
              <a:t>mu </a:t>
            </a:r>
            <a:r>
              <a:rPr lang="en-GB" i="1" dirty="0"/>
              <a:t>go </a:t>
            </a:r>
            <a:r>
              <a:rPr lang="en-GB" i="1" dirty="0" smtClean="0"/>
              <a:t>proboduva srceto</a:t>
            </a:r>
            <a:r>
              <a:rPr lang="en-GB" i="1" dirty="0"/>
              <a:t>	</a:t>
            </a:r>
            <a:endParaRPr lang="en-GB" i="1" dirty="0" smtClean="0"/>
          </a:p>
          <a:p>
            <a:r>
              <a:rPr lang="en-GB" i="1"/>
              <a:t>j</a:t>
            </a:r>
            <a:r>
              <a:rPr lang="en-GB" i="1" smtClean="0"/>
              <a:t>m. </a:t>
            </a:r>
            <a:r>
              <a:rPr lang="en-GB" i="1" dirty="0"/>
              <a:t>(mitten) ins Herz </a:t>
            </a:r>
            <a:r>
              <a:rPr lang="en-GB" i="1" dirty="0" smtClean="0"/>
              <a:t>stechen</a:t>
            </a:r>
          </a:p>
          <a:p>
            <a:pPr marL="0" indent="0">
              <a:buNone/>
            </a:pPr>
            <a:r>
              <a:rPr lang="en-GB" i="1" dirty="0"/>
              <a:t>	</a:t>
            </a:r>
          </a:p>
          <a:p>
            <a:r>
              <a:rPr lang="en-GB" i="1" dirty="0"/>
              <a:t>go pleni srceto	</a:t>
            </a:r>
            <a:endParaRPr lang="en-GB" i="1" dirty="0" smtClean="0"/>
          </a:p>
          <a:p>
            <a:r>
              <a:rPr lang="en-GB" i="1" dirty="0" smtClean="0"/>
              <a:t>(</a:t>
            </a:r>
            <a:r>
              <a:rPr lang="en-GB" i="1" dirty="0"/>
              <a:t>ihre Schönheit) fing sein </a:t>
            </a:r>
            <a:r>
              <a:rPr lang="en-GB" i="1" dirty="0" smtClean="0"/>
              <a:t>Herz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97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35"/>
    </mc:Choice>
    <mc:Fallback xmlns="">
      <p:transition spd="slow" advTm="16635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/>
              <a:t>Herz</a:t>
            </a:r>
            <a:r>
              <a:rPr lang="de-DE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/>
              <a:t>go zarobi vo srceto	            </a:t>
            </a:r>
            <a:endParaRPr lang="en-GB" i="1" dirty="0" smtClean="0"/>
          </a:p>
          <a:p>
            <a:r>
              <a:rPr lang="en-GB" i="1" dirty="0" smtClean="0"/>
              <a:t>jn</a:t>
            </a:r>
            <a:r>
              <a:rPr lang="en-GB" i="1" dirty="0"/>
              <a:t>. ins </a:t>
            </a:r>
            <a:r>
              <a:rPr lang="en-GB" i="1"/>
              <a:t>Herz </a:t>
            </a:r>
            <a:r>
              <a:rPr lang="en-GB" i="1" smtClean="0"/>
              <a:t>schließen</a:t>
            </a:r>
            <a:endParaRPr lang="en-GB" i="1" dirty="0" smtClean="0"/>
          </a:p>
          <a:p>
            <a:endParaRPr lang="en-GB" i="1" dirty="0"/>
          </a:p>
          <a:p>
            <a:r>
              <a:rPr lang="en-GB" i="1" dirty="0"/>
              <a:t>go </a:t>
            </a:r>
            <a:r>
              <a:rPr lang="en-GB" i="1"/>
              <a:t>osvoi </a:t>
            </a:r>
            <a:r>
              <a:rPr lang="en-GB" i="1" smtClean="0"/>
              <a:t>srceto</a:t>
            </a:r>
          </a:p>
          <a:p>
            <a:r>
              <a:rPr lang="en-GB" i="1"/>
              <a:t>sein/ihr </a:t>
            </a:r>
            <a:r>
              <a:rPr lang="en-GB" i="1" smtClean="0"/>
              <a:t>Herz gewinnen</a:t>
            </a:r>
            <a:endParaRPr lang="en-GB" i="1"/>
          </a:p>
          <a:p>
            <a:endParaRPr lang="en-GB" i="1" dirty="0" smtClean="0"/>
          </a:p>
          <a:p>
            <a:r>
              <a:rPr lang="en-GB" i="1" dirty="0"/>
              <a:t>go </a:t>
            </a:r>
            <a:r>
              <a:rPr lang="en-GB" i="1"/>
              <a:t>pokori </a:t>
            </a:r>
            <a:r>
              <a:rPr lang="en-GB" i="1" smtClean="0"/>
              <a:t>srceto</a:t>
            </a:r>
          </a:p>
          <a:p>
            <a:r>
              <a:rPr lang="en-GB" i="1"/>
              <a:t>sein/ihr </a:t>
            </a:r>
            <a:r>
              <a:rPr lang="en-GB" i="1" smtClean="0"/>
              <a:t>Herz bew</a:t>
            </a:r>
            <a:r>
              <a:rPr lang="de-DE" i="1" smtClean="0"/>
              <a:t>ältigen</a:t>
            </a:r>
          </a:p>
          <a:p>
            <a:pPr marL="0" indent="0">
              <a:buNone/>
            </a:pPr>
            <a:r>
              <a:rPr lang="en-GB" i="1" dirty="0"/>
              <a:t>	</a:t>
            </a:r>
          </a:p>
          <a:p>
            <a:endParaRPr lang="de-DE" i="1" dirty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94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38"/>
    </mc:Choice>
    <mc:Fallback xmlns="">
      <p:transition spd="slow" advTm="10538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/>
              <a:t>Herz</a:t>
            </a:r>
            <a:r>
              <a:rPr lang="de-DE"/>
              <a:t>-Somatismen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/>
              <a:t>zavladea so srceto 	</a:t>
            </a:r>
          </a:p>
          <a:p>
            <a:r>
              <a:rPr lang="en-GB" i="1"/>
              <a:t>sein/ihr Herz beherrschen</a:t>
            </a:r>
          </a:p>
          <a:p>
            <a:endParaRPr lang="en-GB" i="1"/>
          </a:p>
          <a:p>
            <a:r>
              <a:rPr lang="en-GB" i="1"/>
              <a:t>mu go ukrade srceto</a:t>
            </a:r>
          </a:p>
          <a:p>
            <a:r>
              <a:rPr lang="en-GB" i="1"/>
              <a:t>sein/ihr Herz ausrauben</a:t>
            </a:r>
          </a:p>
          <a:p>
            <a:endParaRPr lang="en-US" i="1"/>
          </a:p>
          <a:p>
            <a:r>
              <a:rPr lang="de-DE" smtClean="0"/>
              <a:t>maz: </a:t>
            </a:r>
            <a:r>
              <a:rPr lang="en-US" smtClean="0"/>
              <a:t>/</a:t>
            </a:r>
            <a:endParaRPr lang="de-DE" smtClean="0"/>
          </a:p>
          <a:p>
            <a:r>
              <a:rPr lang="de-DE" i="1" smtClean="0"/>
              <a:t>sein </a:t>
            </a:r>
            <a:r>
              <a:rPr lang="de-DE" i="1"/>
              <a:t>Herz (an jn.) verlieren </a:t>
            </a:r>
            <a:endParaRPr lang="de-DE" i="1" smtClean="0"/>
          </a:p>
          <a:p>
            <a:r>
              <a:rPr lang="de-DE" smtClean="0"/>
              <a:t>gubi </a:t>
            </a:r>
            <a:r>
              <a:rPr lang="de-DE"/>
              <a:t>glava po/za nekogo, </a:t>
            </a:r>
            <a:r>
              <a:rPr lang="de-DE" smtClean="0"/>
              <a:t>[wörtl. ,Kopf </a:t>
            </a:r>
            <a:r>
              <a:rPr lang="de-DE"/>
              <a:t>an jn. </a:t>
            </a:r>
            <a:r>
              <a:rPr lang="de-DE" smtClean="0"/>
              <a:t>verlieren‘</a:t>
            </a:r>
            <a:r>
              <a:rPr lang="en-US" smtClean="0"/>
              <a:t>]</a:t>
            </a:r>
            <a:endParaRPr lang="de-DE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581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88"/>
    </mc:Choice>
    <mc:Fallback xmlns="">
      <p:transition spd="slow" advTm="21488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/>
              <a:t>Liebe ist </a:t>
            </a:r>
            <a:r>
              <a:rPr lang="de-DE" b="1" smtClean="0"/>
              <a:t>Objekt:</a:t>
            </a:r>
            <a:endParaRPr lang="de-DE" smtClean="0"/>
          </a:p>
          <a:p>
            <a:r>
              <a:rPr lang="de-DE" smtClean="0"/>
              <a:t>über das Objekt hinaus spiegeln sich im Begriff </a:t>
            </a:r>
            <a:r>
              <a:rPr lang="de-DE" i="1" smtClean="0"/>
              <a:t>Herz </a:t>
            </a:r>
            <a:r>
              <a:rPr lang="de-DE" smtClean="0"/>
              <a:t>Eigenschaften </a:t>
            </a:r>
            <a:r>
              <a:rPr lang="de-DE" dirty="0"/>
              <a:t>(zerbrechlich, weit, eng, groß, weiß, schwarz usw</a:t>
            </a:r>
            <a:r>
              <a:rPr lang="de-DE"/>
              <a:t>.) </a:t>
            </a:r>
            <a:r>
              <a:rPr lang="de-DE" smtClean="0"/>
              <a:t>wider. </a:t>
            </a:r>
            <a:endParaRPr lang="de-DE" dirty="0" smtClean="0"/>
          </a:p>
          <a:p>
            <a:r>
              <a:rPr lang="de-DE" dirty="0"/>
              <a:t>d</a:t>
            </a:r>
            <a:r>
              <a:rPr lang="de-DE" smtClean="0"/>
              <a:t>er </a:t>
            </a:r>
            <a:r>
              <a:rPr lang="de-DE" dirty="0"/>
              <a:t>Begriff Objekt wird nicht nur auf das Herz übertragen, sondern auch auf die </a:t>
            </a:r>
            <a:r>
              <a:rPr lang="de-DE" dirty="0" smtClean="0"/>
              <a:t>Gefühle.</a:t>
            </a:r>
          </a:p>
          <a:p>
            <a:pPr marL="0" indent="0">
              <a:buNone/>
            </a:pPr>
            <a:r>
              <a:rPr lang="de-DE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73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65"/>
    </mc:Choice>
    <mc:Fallback xmlns="">
      <p:transition spd="slow" advTm="36165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/>
              <a:t>Liebe ist </a:t>
            </a:r>
            <a:r>
              <a:rPr lang="de-DE" b="1" smtClean="0"/>
              <a:t>Objekt</a:t>
            </a:r>
          </a:p>
          <a:p>
            <a:r>
              <a:rPr lang="en-GB" i="1" smtClean="0"/>
              <a:t>mu </a:t>
            </a:r>
            <a:r>
              <a:rPr lang="en-GB" i="1"/>
              <a:t>go </a:t>
            </a:r>
            <a:r>
              <a:rPr lang="en-GB" i="1" smtClean="0"/>
              <a:t>dava </a:t>
            </a:r>
            <a:r>
              <a:rPr lang="en-GB" i="1" dirty="0"/>
              <a:t>srceto na </a:t>
            </a:r>
            <a:r>
              <a:rPr lang="en-GB" i="1"/>
              <a:t>dlanka </a:t>
            </a:r>
            <a:r>
              <a:rPr lang="en-US" smtClean="0"/>
              <a:t>[wörtl.,jm</a:t>
            </a:r>
            <a:r>
              <a:rPr lang="en-US" dirty="0"/>
              <a:t>. sein Herz auf der Handfl</a:t>
            </a:r>
            <a:r>
              <a:rPr lang="de-DE"/>
              <a:t>äche</a:t>
            </a:r>
            <a:r>
              <a:rPr lang="en-US"/>
              <a:t> </a:t>
            </a:r>
            <a:r>
              <a:rPr lang="en-US" smtClean="0"/>
              <a:t>geben’]</a:t>
            </a:r>
            <a:endParaRPr lang="en-GB" dirty="0"/>
          </a:p>
          <a:p>
            <a:r>
              <a:rPr lang="de-DE" i="1" dirty="0" smtClean="0"/>
              <a:t>jm</a:t>
            </a:r>
            <a:r>
              <a:rPr lang="de-DE" i="1" dirty="0"/>
              <a:t>. sein Herz verschenken</a:t>
            </a:r>
            <a:endParaRPr lang="en-GB" i="1" dirty="0"/>
          </a:p>
          <a:p>
            <a:pPr marL="0" indent="0">
              <a:buNone/>
            </a:pPr>
            <a:r>
              <a:rPr lang="en-GB" i="1" dirty="0"/>
              <a:t>	</a:t>
            </a:r>
          </a:p>
          <a:p>
            <a:r>
              <a:rPr lang="en-GB" i="1"/>
              <a:t>m</a:t>
            </a:r>
            <a:r>
              <a:rPr lang="en-GB" i="1" smtClean="0"/>
              <a:t>u go skrši </a:t>
            </a:r>
            <a:r>
              <a:rPr lang="en-GB" i="1" dirty="0"/>
              <a:t>srceto	</a:t>
            </a:r>
          </a:p>
          <a:p>
            <a:r>
              <a:rPr lang="en-GB" i="1" dirty="0"/>
              <a:t>j</a:t>
            </a:r>
            <a:r>
              <a:rPr lang="en-GB" i="1" dirty="0" smtClean="0"/>
              <a:t>m. </a:t>
            </a:r>
            <a:r>
              <a:rPr lang="en-GB" i="1" dirty="0"/>
              <a:t>das Herz brechen</a:t>
            </a:r>
          </a:p>
          <a:p>
            <a:pPr marL="0" indent="0">
              <a:buNone/>
            </a:pPr>
            <a:endParaRPr lang="en-US" i="1" dirty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41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49"/>
    </mc:Choice>
    <mc:Fallback xmlns="">
      <p:transition spd="slow" advTm="12949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z="4100" b="1"/>
              <a:t>Liebe ist physische </a:t>
            </a:r>
            <a:r>
              <a:rPr lang="de-DE" sz="4100" b="1" smtClean="0"/>
              <a:t>Kraft:</a:t>
            </a:r>
          </a:p>
          <a:p>
            <a:endParaRPr lang="de-DE" b="1" i="1"/>
          </a:p>
          <a:p>
            <a:r>
              <a:rPr lang="de-DE" i="1" smtClean="0"/>
              <a:t>srce </a:t>
            </a:r>
            <a:r>
              <a:rPr lang="de-DE" i="1"/>
              <a:t>go </a:t>
            </a:r>
            <a:r>
              <a:rPr lang="de-DE" i="1" smtClean="0"/>
              <a:t>vleče </a:t>
            </a:r>
            <a:r>
              <a:rPr lang="de-DE" i="1"/>
              <a:t>kon nekogo </a:t>
            </a:r>
            <a:r>
              <a:rPr lang="de-DE"/>
              <a:t>(sein Herz neigt zu jm. [wörtl: </a:t>
            </a:r>
            <a:r>
              <a:rPr lang="de-DE" smtClean="0"/>
              <a:t>,sein </a:t>
            </a:r>
            <a:r>
              <a:rPr lang="de-DE"/>
              <a:t>Herz neigt seitlich zu jm</a:t>
            </a:r>
            <a:r>
              <a:rPr lang="de-DE" smtClean="0"/>
              <a:t>.‘])</a:t>
            </a:r>
          </a:p>
          <a:p>
            <a:r>
              <a:rPr lang="en-US" i="1"/>
              <a:t>m</a:t>
            </a:r>
            <a:r>
              <a:rPr lang="en-US" i="1" smtClean="0"/>
              <a:t>ein Herz f</a:t>
            </a:r>
            <a:r>
              <a:rPr lang="de-DE" i="1" smtClean="0"/>
              <a:t>ühlt sich zu ihm gezogen</a:t>
            </a:r>
          </a:p>
          <a:p>
            <a:r>
              <a:rPr lang="de-DE" i="1" smtClean="0"/>
              <a:t>es </a:t>
            </a:r>
            <a:r>
              <a:rPr lang="de-DE" i="1" dirty="0"/>
              <a:t>zieht mein ganzes Herz mich zu ihm hin </a:t>
            </a:r>
            <a:r>
              <a:rPr lang="de-DE" dirty="0"/>
              <a:t>(</a:t>
            </a:r>
            <a:r>
              <a:rPr lang="de-DE"/>
              <a:t>Schiller</a:t>
            </a:r>
            <a:r>
              <a:rPr lang="de-DE" smtClean="0"/>
              <a:t>)</a:t>
            </a:r>
          </a:p>
          <a:p>
            <a:pPr marL="0" indent="0">
              <a:buNone/>
            </a:pPr>
            <a:endParaRPr lang="de-DE" i="1" dirty="0" smtClean="0"/>
          </a:p>
          <a:p>
            <a:r>
              <a:rPr lang="de-DE" i="1"/>
              <a:t>mu </a:t>
            </a:r>
            <a:r>
              <a:rPr lang="de-DE" i="1" smtClean="0"/>
              <a:t>natežnuva </a:t>
            </a:r>
            <a:r>
              <a:rPr lang="de-DE" i="1"/>
              <a:t>na </a:t>
            </a:r>
            <a:r>
              <a:rPr lang="en-US" i="1" smtClean="0"/>
              <a:t>srce </a:t>
            </a:r>
          </a:p>
          <a:p>
            <a:r>
              <a:rPr lang="en-US" i="1"/>
              <a:t>j</a:t>
            </a:r>
            <a:r>
              <a:rPr lang="en-US" i="1" smtClean="0"/>
              <a:t>m. wird es schwer ums Herz</a:t>
            </a:r>
          </a:p>
          <a:p>
            <a:endParaRPr lang="de-DE" i="1"/>
          </a:p>
          <a:p>
            <a:r>
              <a:rPr lang="de-DE" i="1"/>
              <a:t>m</a:t>
            </a:r>
            <a:r>
              <a:rPr lang="de-DE" i="1" smtClean="0"/>
              <a:t>u olesnuva na srceto </a:t>
            </a:r>
          </a:p>
          <a:p>
            <a:r>
              <a:rPr lang="en-US" i="1"/>
              <a:t>s</a:t>
            </a:r>
            <a:r>
              <a:rPr lang="en-US" i="1" smtClean="0"/>
              <a:t>ein Herz ist entlastet</a:t>
            </a:r>
            <a:endParaRPr lang="en-US" i="1" dirty="0"/>
          </a:p>
          <a:p>
            <a:endParaRPr lang="de-DE" i="1" dirty="0"/>
          </a:p>
          <a:p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28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36"/>
    </mc:Choice>
    <mc:Fallback xmlns="">
      <p:transition spd="slow" advTm="30236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12000" b="1"/>
              <a:t>Liebe ist enge </a:t>
            </a:r>
            <a:r>
              <a:rPr lang="de-DE" sz="12000" b="1" smtClean="0"/>
              <a:t>Beziehung:</a:t>
            </a:r>
          </a:p>
          <a:p>
            <a:pPr marL="0" indent="0">
              <a:buNone/>
            </a:pPr>
            <a:endParaRPr lang="en-GB" sz="9800" i="1" dirty="0" smtClean="0"/>
          </a:p>
          <a:p>
            <a:r>
              <a:rPr lang="en-GB" sz="9600" i="1" smtClean="0"/>
              <a:t>da se bide edno srce i dusa</a:t>
            </a:r>
          </a:p>
          <a:p>
            <a:r>
              <a:rPr lang="de-DE" sz="9600" i="1" smtClean="0"/>
              <a:t>ein Herz und Seele sein</a:t>
            </a:r>
          </a:p>
          <a:p>
            <a:endParaRPr lang="en-GB" sz="9600" i="1" smtClean="0"/>
          </a:p>
          <a:p>
            <a:r>
              <a:rPr lang="de-DE" sz="9600" i="1" smtClean="0"/>
              <a:t>nekoj mu e vo srceto </a:t>
            </a:r>
            <a:r>
              <a:rPr lang="en-US" sz="9600" smtClean="0"/>
              <a:t>[w</a:t>
            </a:r>
            <a:r>
              <a:rPr lang="de-DE" sz="9600" smtClean="0"/>
              <a:t>örtl.,jd. ist ihm im Herzen</a:t>
            </a:r>
            <a:r>
              <a:rPr lang="en-US" sz="9600" smtClean="0"/>
              <a:t>’]</a:t>
            </a:r>
            <a:endParaRPr lang="de-DE" sz="9600" i="1" smtClean="0"/>
          </a:p>
          <a:p>
            <a:r>
              <a:rPr lang="de-DE" sz="9600" i="1" smtClean="0"/>
              <a:t>jn. ins Herz schließen</a:t>
            </a:r>
          </a:p>
          <a:p>
            <a:endParaRPr lang="de-DE" sz="9600" i="1" smtClean="0"/>
          </a:p>
          <a:p>
            <a:r>
              <a:rPr lang="de-DE" sz="9600" i="1" smtClean="0"/>
              <a:t>mu prirasna za srce</a:t>
            </a:r>
          </a:p>
          <a:p>
            <a:r>
              <a:rPr lang="de-DE" sz="9600" i="1" smtClean="0"/>
              <a:t>jm. ans Herz gewachsen sein</a:t>
            </a:r>
          </a:p>
          <a:p>
            <a:endParaRPr lang="de-DE" sz="9600" i="1" smtClean="0"/>
          </a:p>
          <a:p>
            <a:pPr marL="0" indent="0">
              <a:buNone/>
            </a:pPr>
            <a:endParaRPr lang="de-DE" i="1" dirty="0" smtClean="0"/>
          </a:p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6887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89"/>
    </mc:Choice>
    <mc:Fallback xmlns="">
      <p:transition spd="slow" advTm="1098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smtClean="0"/>
              <a:t>Einleitung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Hauptziel</a:t>
            </a:r>
            <a:r>
              <a:rPr lang="de-DE" smtClean="0"/>
              <a:t>: die </a:t>
            </a:r>
            <a:r>
              <a:rPr lang="de-DE" dirty="0"/>
              <a:t>metaphorischen </a:t>
            </a:r>
            <a:r>
              <a:rPr lang="de-DE"/>
              <a:t>Konzepte </a:t>
            </a:r>
            <a:r>
              <a:rPr lang="de-DE" smtClean="0"/>
              <a:t>kontrastiv zu </a:t>
            </a:r>
            <a:r>
              <a:rPr lang="de-DE" dirty="0"/>
              <a:t>untersuchen, die ausgewählten </a:t>
            </a:r>
            <a:r>
              <a:rPr lang="de-DE"/>
              <a:t>Phraseologismen </a:t>
            </a:r>
            <a:r>
              <a:rPr lang="de-DE" smtClean="0"/>
              <a:t>im </a:t>
            </a:r>
            <a:r>
              <a:rPr lang="de-DE" dirty="0" smtClean="0"/>
              <a:t>Mazedonischen </a:t>
            </a:r>
            <a:r>
              <a:rPr lang="de-DE"/>
              <a:t>und </a:t>
            </a:r>
            <a:r>
              <a:rPr lang="de-DE" smtClean="0"/>
              <a:t>im Deutschen </a:t>
            </a:r>
            <a:r>
              <a:rPr lang="de-DE" dirty="0"/>
              <a:t>zugrunde liegen. </a:t>
            </a:r>
            <a:endParaRPr lang="de-DE" dirty="0" smtClean="0"/>
          </a:p>
          <a:p>
            <a:r>
              <a:rPr lang="de-DE" dirty="0" smtClean="0"/>
              <a:t>Die Analyse </a:t>
            </a:r>
            <a:r>
              <a:rPr lang="de-DE" dirty="0"/>
              <a:t>stützt sich auf die Erkenntnisse </a:t>
            </a:r>
            <a:r>
              <a:rPr lang="de-DE"/>
              <a:t>der </a:t>
            </a:r>
            <a:r>
              <a:rPr lang="de-DE" smtClean="0"/>
              <a:t>kognitiven </a:t>
            </a:r>
            <a:r>
              <a:rPr lang="de-DE" dirty="0"/>
              <a:t>Linguistik, die erforscht, wie in Sprachen die </a:t>
            </a:r>
            <a:r>
              <a:rPr lang="de-DE"/>
              <a:t>Welt </a:t>
            </a:r>
            <a:r>
              <a:rPr lang="de-DE" smtClean="0"/>
              <a:t>sprachlich konzeptualisiert </a:t>
            </a:r>
            <a:r>
              <a:rPr lang="de-DE" dirty="0"/>
              <a:t>wird.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31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96"/>
    </mc:Choice>
    <mc:Fallback xmlns="">
      <p:transition spd="slow" advTm="19596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smtClean="0"/>
              <a:t>Liebe </a:t>
            </a:r>
            <a:r>
              <a:rPr lang="de-DE" b="1"/>
              <a:t>ist </a:t>
            </a:r>
            <a:r>
              <a:rPr lang="de-DE" b="1" smtClean="0"/>
              <a:t>Feuer:</a:t>
            </a:r>
          </a:p>
          <a:p>
            <a:r>
              <a:rPr lang="de-DE" i="1" smtClean="0"/>
              <a:t>srceto </a:t>
            </a:r>
            <a:r>
              <a:rPr lang="de-DE" i="1" dirty="0" smtClean="0"/>
              <a:t>mu e </a:t>
            </a:r>
            <a:r>
              <a:rPr lang="de-DE" i="1" smtClean="0"/>
              <a:t>vo plamen </a:t>
            </a:r>
            <a:r>
              <a:rPr lang="de-DE" smtClean="0"/>
              <a:t>[wörtl., sein Herz ist in der Flamme‘</a:t>
            </a:r>
            <a:r>
              <a:rPr lang="en-US" smtClean="0"/>
              <a:t>]</a:t>
            </a:r>
            <a:r>
              <a:rPr lang="de-DE" i="1" dirty="0"/>
              <a:t>	</a:t>
            </a:r>
            <a:endParaRPr lang="de-DE" i="1" dirty="0" smtClean="0"/>
          </a:p>
          <a:p>
            <a:r>
              <a:rPr lang="de-DE" i="1" dirty="0"/>
              <a:t>s</a:t>
            </a:r>
            <a:r>
              <a:rPr lang="de-DE" i="1" dirty="0" smtClean="0"/>
              <a:t>ein Herz brennt </a:t>
            </a:r>
            <a:r>
              <a:rPr lang="de-DE" i="1" smtClean="0"/>
              <a:t>in Flammen</a:t>
            </a:r>
          </a:p>
          <a:p>
            <a:r>
              <a:rPr lang="de-DE" i="1"/>
              <a:t>s</a:t>
            </a:r>
            <a:r>
              <a:rPr lang="de-DE" i="1" smtClean="0"/>
              <a:t>ein Herz ist Feuer und Flamme</a:t>
            </a:r>
            <a:endParaRPr lang="de-DE" i="1" dirty="0" smtClean="0"/>
          </a:p>
          <a:p>
            <a:endParaRPr lang="de-DE" i="1" dirty="0"/>
          </a:p>
          <a:p>
            <a:r>
              <a:rPr lang="de-DE" i="1"/>
              <a:t>mu </a:t>
            </a:r>
            <a:r>
              <a:rPr lang="de-DE" i="1" smtClean="0"/>
              <a:t>gori srce </a:t>
            </a:r>
            <a:r>
              <a:rPr lang="de-DE" i="1" dirty="0" smtClean="0"/>
              <a:t>za nekogo</a:t>
            </a:r>
          </a:p>
          <a:p>
            <a:r>
              <a:rPr lang="de-DE" i="1" dirty="0" smtClean="0"/>
              <a:t>sein </a:t>
            </a:r>
            <a:r>
              <a:rPr lang="de-DE" i="1"/>
              <a:t>Herz </a:t>
            </a:r>
            <a:r>
              <a:rPr lang="de-DE" i="1" smtClean="0"/>
              <a:t>brennt</a:t>
            </a:r>
            <a:r>
              <a:rPr lang="en-US" i="1" smtClean="0"/>
              <a:t>/</a:t>
            </a:r>
            <a:r>
              <a:rPr lang="de-DE" i="1" smtClean="0"/>
              <a:t>glüht für jn.</a:t>
            </a:r>
          </a:p>
        </p:txBody>
      </p:sp>
    </p:spTree>
    <p:extLst>
      <p:ext uri="{BB962C8B-B14F-4D97-AF65-F5344CB8AC3E}">
        <p14:creationId xmlns:p14="http://schemas.microsoft.com/office/powerpoint/2010/main" val="43442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2"/>
    </mc:Choice>
    <mc:Fallback xmlns="">
      <p:transition spd="slow" advTm="10192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/>
              <a:t>Die </a:t>
            </a:r>
            <a:r>
              <a:rPr lang="de-DE" smtClean="0"/>
              <a:t>Körperzustände, </a:t>
            </a:r>
            <a:r>
              <a:rPr lang="de-DE" dirty="0"/>
              <a:t>die von verschiedenen Emotionen wie Freude, Trauer, Angst usw. ausgelöst werden, bilden die konzeptuelle Grundlage für </a:t>
            </a:r>
            <a:r>
              <a:rPr lang="de-DE"/>
              <a:t>die </a:t>
            </a:r>
            <a:r>
              <a:rPr lang="de-DE" smtClean="0"/>
              <a:t>Metaphern</a:t>
            </a:r>
            <a:r>
              <a:rPr lang="en-US" smtClean="0"/>
              <a:t>:</a:t>
            </a:r>
            <a:r>
              <a:rPr lang="de-DE" smtClean="0"/>
              <a:t> </a:t>
            </a:r>
            <a:r>
              <a:rPr lang="de-DE" b="1"/>
              <a:t>Angst ist Notzustand des Organismus</a:t>
            </a:r>
            <a:r>
              <a:rPr lang="de-DE"/>
              <a:t> </a:t>
            </a:r>
            <a:r>
              <a:rPr lang="de-DE" b="1" smtClean="0"/>
              <a:t>, Freude ist Substanz, Freude ist Krankheit</a:t>
            </a:r>
            <a:r>
              <a:rPr lang="de-DE" b="1"/>
              <a:t>,</a:t>
            </a:r>
            <a:r>
              <a:rPr lang="de-DE" b="1" smtClean="0"/>
              <a:t> Trauer ist Krankheit, </a:t>
            </a:r>
            <a:r>
              <a:rPr lang="de-DE" b="1"/>
              <a:t>Trauer ist </a:t>
            </a:r>
            <a:r>
              <a:rPr lang="de-DE" b="1" smtClean="0"/>
              <a:t>Last.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92579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95"/>
    </mc:Choice>
    <mc:Fallback xmlns="">
      <p:transition spd="slow" advTm="25695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/>
              <a:t>Angst ist Notzustand des Organismus</a:t>
            </a:r>
            <a:r>
              <a:rPr lang="de-DE"/>
              <a:t> </a:t>
            </a:r>
            <a:endParaRPr lang="de-DE" smtClean="0"/>
          </a:p>
          <a:p>
            <a:r>
              <a:rPr lang="de-DE" smtClean="0"/>
              <a:t>Schwierigkeiten </a:t>
            </a:r>
            <a:r>
              <a:rPr lang="de-DE" dirty="0"/>
              <a:t>und </a:t>
            </a:r>
            <a:r>
              <a:rPr lang="de-DE"/>
              <a:t>vorübergehende </a:t>
            </a:r>
            <a:r>
              <a:rPr lang="de-DE" smtClean="0"/>
              <a:t>Störungen: </a:t>
            </a:r>
            <a:endParaRPr lang="de-DE" dirty="0" smtClean="0"/>
          </a:p>
          <a:p>
            <a:pPr lvl="1">
              <a:buFont typeface="Arial" pitchFamily="34" charset="0"/>
              <a:buChar char="•"/>
            </a:pPr>
            <a:r>
              <a:rPr lang="en-GB" sz="3000" i="1" dirty="0"/>
              <a:t>srceto go </a:t>
            </a:r>
            <a:r>
              <a:rPr lang="en-GB" sz="3000" i="1" dirty="0" smtClean="0"/>
              <a:t>stegnalo</a:t>
            </a:r>
          </a:p>
          <a:p>
            <a:pPr lvl="1">
              <a:buFont typeface="Arial" pitchFamily="34" charset="0"/>
              <a:buChar char="•"/>
            </a:pPr>
            <a:r>
              <a:rPr lang="en-US" sz="3000" i="1" dirty="0"/>
              <a:t>s</a:t>
            </a:r>
            <a:r>
              <a:rPr lang="en-US" sz="3000" i="1" dirty="0" smtClean="0"/>
              <a:t>ein Herz krampfte zusammen</a:t>
            </a:r>
          </a:p>
          <a:p>
            <a:pPr marL="457200" lvl="1" indent="0">
              <a:buNone/>
            </a:pPr>
            <a:endParaRPr lang="en-GB" sz="3000" i="1" dirty="0" smtClean="0"/>
          </a:p>
          <a:p>
            <a:pPr lvl="1">
              <a:buFont typeface="Arial" pitchFamily="34" charset="0"/>
              <a:buChar char="•"/>
            </a:pPr>
            <a:r>
              <a:rPr lang="en-GB" sz="3000" i="1" dirty="0" smtClean="0"/>
              <a:t>srceto </a:t>
            </a:r>
            <a:r>
              <a:rPr lang="en-GB" sz="3000" i="1" dirty="0"/>
              <a:t>mu se </a:t>
            </a:r>
            <a:r>
              <a:rPr lang="en-GB" sz="3000" i="1" dirty="0" smtClean="0"/>
              <a:t>zbira</a:t>
            </a:r>
          </a:p>
          <a:p>
            <a:pPr lvl="1">
              <a:buFont typeface="Arial" pitchFamily="34" charset="0"/>
              <a:buChar char="•"/>
            </a:pPr>
            <a:r>
              <a:rPr lang="de-DE" sz="3000" i="1" dirty="0" smtClean="0"/>
              <a:t>sein </a:t>
            </a:r>
            <a:r>
              <a:rPr lang="de-DE" sz="3000" i="1" dirty="0"/>
              <a:t>Herz zog sich </a:t>
            </a:r>
            <a:r>
              <a:rPr lang="de-DE" sz="3000" i="1" dirty="0" smtClean="0"/>
              <a:t>zusammen</a:t>
            </a:r>
            <a:endParaRPr lang="en-GB" sz="3000" i="1" dirty="0"/>
          </a:p>
          <a:p>
            <a:pPr marL="457200" lvl="1" indent="0">
              <a:buNone/>
            </a:pPr>
            <a:endParaRPr lang="en-GB" sz="3000" i="1" dirty="0"/>
          </a:p>
          <a:p>
            <a:pPr lvl="1">
              <a:buFont typeface="Arial" pitchFamily="34" charset="0"/>
              <a:buChar char="•"/>
            </a:pPr>
            <a:r>
              <a:rPr lang="de-DE" sz="3000" i="1"/>
              <a:t>mu </a:t>
            </a:r>
            <a:r>
              <a:rPr lang="de-DE" sz="3000" i="1" smtClean="0"/>
              <a:t>tupna/bieše srceto (od strav)</a:t>
            </a:r>
            <a:endParaRPr lang="de-DE" sz="3000" i="1" dirty="0" smtClean="0"/>
          </a:p>
          <a:p>
            <a:pPr lvl="1">
              <a:buFont typeface="Arial" pitchFamily="34" charset="0"/>
              <a:buChar char="•"/>
            </a:pPr>
            <a:r>
              <a:rPr lang="de-DE" sz="3000" i="1" dirty="0" smtClean="0"/>
              <a:t>sein </a:t>
            </a:r>
            <a:r>
              <a:rPr lang="de-DE" sz="3000" i="1" smtClean="0"/>
              <a:t>Herz pochte</a:t>
            </a:r>
            <a:r>
              <a:rPr lang="en-US" sz="3000" i="1" smtClean="0"/>
              <a:t>/h</a:t>
            </a:r>
            <a:r>
              <a:rPr lang="de-DE" sz="3000" i="1" smtClean="0"/>
              <a:t>ämmerte</a:t>
            </a:r>
            <a:r>
              <a:rPr lang="en-US" sz="3000" i="1" smtClean="0"/>
              <a:t>/schlug/klopfte</a:t>
            </a:r>
            <a:r>
              <a:rPr lang="de-DE" sz="3000" i="1" smtClean="0"/>
              <a:t> </a:t>
            </a:r>
            <a:r>
              <a:rPr lang="de-DE" sz="3000" i="1" dirty="0" smtClean="0"/>
              <a:t>(vor </a:t>
            </a:r>
            <a:r>
              <a:rPr lang="de-DE" sz="3000" i="1" smtClean="0"/>
              <a:t>Angst)</a:t>
            </a:r>
          </a:p>
          <a:p>
            <a:pPr lvl="1">
              <a:buFont typeface="Arial" pitchFamily="34" charset="0"/>
              <a:buChar char="•"/>
            </a:pPr>
            <a:endParaRPr lang="de-DE" sz="3000" i="1" smtClean="0"/>
          </a:p>
          <a:p>
            <a:pPr lvl="1">
              <a:buFont typeface="Arial" pitchFamily="34" charset="0"/>
              <a:buChar char="•"/>
            </a:pPr>
            <a:endParaRPr lang="de-DE" sz="3000" i="1"/>
          </a:p>
          <a:p>
            <a:pPr lvl="1">
              <a:buFont typeface="Arial" pitchFamily="34" charset="0"/>
              <a:buChar char="•"/>
            </a:pPr>
            <a:endParaRPr lang="de-DE" sz="3000" i="1" dirty="0" smtClean="0"/>
          </a:p>
          <a:p>
            <a:pPr lvl="1"/>
            <a:endParaRPr lang="de-DE" i="1" dirty="0"/>
          </a:p>
          <a:p>
            <a:pPr lvl="1"/>
            <a:endParaRPr lang="en-GB" i="1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64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14"/>
    </mc:Choice>
    <mc:Fallback xmlns="">
      <p:transition spd="slow" advTm="15414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/>
              <a:t>Herz</a:t>
            </a:r>
            <a:r>
              <a:rPr lang="de-DE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029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/>
              <a:t>Angst ist Notzustand des Organismus</a:t>
            </a:r>
            <a:r>
              <a:rPr lang="de-DE"/>
              <a:t> </a:t>
            </a:r>
          </a:p>
          <a:p>
            <a:r>
              <a:rPr lang="de-DE"/>
              <a:t>Schwierigkeiten und vorübergehende </a:t>
            </a:r>
            <a:r>
              <a:rPr lang="de-DE" smtClean="0"/>
              <a:t>Störungen:</a:t>
            </a:r>
            <a:endParaRPr lang="de-DE" sz="3000" i="1" smtClean="0"/>
          </a:p>
          <a:p>
            <a:pPr lvl="1">
              <a:buFont typeface="Arial" pitchFamily="34" charset="0"/>
              <a:buChar char="•"/>
            </a:pPr>
            <a:r>
              <a:rPr lang="de-DE" sz="3000" i="1" smtClean="0"/>
              <a:t>srceto </a:t>
            </a:r>
            <a:r>
              <a:rPr lang="de-DE" sz="3000" i="1"/>
              <a:t>mu </a:t>
            </a:r>
            <a:r>
              <a:rPr lang="de-DE" sz="3000" i="1" smtClean="0"/>
              <a:t>skokna </a:t>
            </a:r>
            <a:r>
              <a:rPr lang="de-DE" sz="3000" smtClean="0"/>
              <a:t>od radost/strav [wörtl.</a:t>
            </a:r>
            <a:r>
              <a:rPr lang="en-US" sz="3000" smtClean="0"/>
              <a:t>’</a:t>
            </a:r>
            <a:r>
              <a:rPr lang="de-DE" sz="3000" smtClean="0"/>
              <a:t>sein </a:t>
            </a:r>
            <a:r>
              <a:rPr lang="de-DE" sz="3000" dirty="0"/>
              <a:t>Herz sprang </a:t>
            </a:r>
            <a:r>
              <a:rPr lang="de-DE" sz="3000"/>
              <a:t>vor </a:t>
            </a:r>
            <a:r>
              <a:rPr lang="de-DE" sz="3000" smtClean="0"/>
              <a:t>Freude/Angst‘]</a:t>
            </a:r>
            <a:endParaRPr lang="de-DE" sz="3000" i="1" dirty="0"/>
          </a:p>
          <a:p>
            <a:pPr lvl="1">
              <a:buFont typeface="Arial" pitchFamily="34" charset="0"/>
              <a:buChar char="•"/>
            </a:pPr>
            <a:r>
              <a:rPr lang="de-DE" sz="3000" i="1" dirty="0"/>
              <a:t>sein </a:t>
            </a:r>
            <a:r>
              <a:rPr lang="de-DE" sz="3000" i="1"/>
              <a:t>Herz </a:t>
            </a:r>
            <a:r>
              <a:rPr lang="de-DE" sz="3000" i="1" smtClean="0"/>
              <a:t>übersprang </a:t>
            </a:r>
            <a:r>
              <a:rPr lang="de-DE" sz="3000" i="1"/>
              <a:t>vor </a:t>
            </a:r>
            <a:r>
              <a:rPr lang="de-DE" sz="3000" i="1" smtClean="0"/>
              <a:t>Angst</a:t>
            </a:r>
            <a:endParaRPr lang="de-DE" sz="3000" i="1" dirty="0" smtClean="0"/>
          </a:p>
          <a:p>
            <a:pPr lvl="1"/>
            <a:endParaRPr lang="en-GB" sz="3000" i="1" dirty="0"/>
          </a:p>
          <a:p>
            <a:pPr lvl="1">
              <a:buFont typeface="Arial" pitchFamily="34" charset="0"/>
              <a:buChar char="•"/>
            </a:pPr>
            <a:r>
              <a:rPr lang="de-DE" sz="3000" i="1" dirty="0" smtClean="0"/>
              <a:t>srceto </a:t>
            </a:r>
            <a:r>
              <a:rPr lang="de-DE" sz="3000" i="1" dirty="0"/>
              <a:t>mu zastana </a:t>
            </a:r>
          </a:p>
          <a:p>
            <a:pPr lvl="1">
              <a:buFont typeface="Arial" pitchFamily="34" charset="0"/>
              <a:buChar char="•"/>
            </a:pPr>
            <a:r>
              <a:rPr lang="en-GB" sz="3000" i="1" dirty="0" smtClean="0"/>
              <a:t>ihm stockte das Herz</a:t>
            </a:r>
          </a:p>
          <a:p>
            <a:pPr marL="457200" lvl="1" indent="0">
              <a:buNone/>
            </a:pPr>
            <a:endParaRPr lang="en-US" sz="3000" i="1" dirty="0"/>
          </a:p>
          <a:p>
            <a:pPr marL="857250" lvl="2" indent="-457200"/>
            <a:r>
              <a:rPr lang="de-DE" sz="3000" i="1" dirty="0" smtClean="0"/>
              <a:t>mu </a:t>
            </a:r>
            <a:r>
              <a:rPr lang="de-DE" sz="3000" i="1" smtClean="0"/>
              <a:t>pukna srceto </a:t>
            </a:r>
            <a:r>
              <a:rPr lang="de-DE" sz="3000" i="1" dirty="0" smtClean="0"/>
              <a:t>od </a:t>
            </a:r>
            <a:r>
              <a:rPr lang="de-DE" sz="3000" i="1" smtClean="0"/>
              <a:t>strav </a:t>
            </a:r>
            <a:endParaRPr lang="de-DE" sz="3000" smtClean="0"/>
          </a:p>
          <a:p>
            <a:pPr marL="857250" lvl="2" indent="-457200"/>
            <a:r>
              <a:rPr lang="de-DE" sz="3000" i="1" smtClean="0"/>
              <a:t>sein Herz sprengte vor Angst</a:t>
            </a:r>
            <a:endParaRPr lang="de-DE" sz="3000" i="1" dirty="0" smtClean="0"/>
          </a:p>
          <a:p>
            <a:pPr marL="857250" lvl="2" indent="-457200"/>
            <a:r>
              <a:rPr lang="de-DE" sz="3000" i="1" smtClean="0"/>
              <a:t>ihm pochte das Herz bis zum Hals</a:t>
            </a:r>
            <a:r>
              <a:rPr lang="en-US" sz="3000" i="1" smtClean="0"/>
              <a:t>(e)</a:t>
            </a:r>
            <a:endParaRPr lang="de-DE" sz="3000" i="1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70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72"/>
    </mc:Choice>
    <mc:Fallback xmlns="">
      <p:transition spd="slow" advTm="14772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mtClean="0"/>
              <a:t>Metaphorische </a:t>
            </a:r>
            <a:r>
              <a:rPr lang="de-DE"/>
              <a:t>Konzepte der </a:t>
            </a:r>
            <a:r>
              <a:rPr lang="de-DE" i="1"/>
              <a:t>Herz</a:t>
            </a:r>
            <a:r>
              <a:rPr lang="de-DE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/>
              <a:t>Angst ist Notzustand des </a:t>
            </a:r>
            <a:r>
              <a:rPr lang="de-DE" b="1" smtClean="0"/>
              <a:t>Organismus</a:t>
            </a:r>
            <a:r>
              <a:rPr lang="de-DE" smtClean="0"/>
              <a:t> </a:t>
            </a:r>
            <a:endParaRPr lang="de-DE"/>
          </a:p>
          <a:p>
            <a:r>
              <a:rPr lang="de-DE" smtClean="0"/>
              <a:t>ungewöhnliches </a:t>
            </a:r>
            <a:r>
              <a:rPr lang="de-DE" dirty="0" smtClean="0"/>
              <a:t>Funktionieren</a:t>
            </a:r>
          </a:p>
          <a:p>
            <a:pPr marL="742950" lvl="2" indent="-342900"/>
            <a:r>
              <a:rPr lang="en-GB" sz="3000" i="1" dirty="0"/>
              <a:t>srceto mu sleze vo </a:t>
            </a:r>
            <a:r>
              <a:rPr lang="en-GB" sz="3000" i="1" smtClean="0"/>
              <a:t>petici </a:t>
            </a:r>
            <a:r>
              <a:rPr lang="en-US" sz="3000" smtClean="0"/>
              <a:t>[wörtl.,jm. f</a:t>
            </a:r>
            <a:r>
              <a:rPr lang="de-DE" sz="3000" dirty="0" smtClean="0"/>
              <a:t>ällt das Herz in </a:t>
            </a:r>
            <a:r>
              <a:rPr lang="de-DE" sz="3000" smtClean="0"/>
              <a:t>die Füße‘</a:t>
            </a:r>
            <a:r>
              <a:rPr lang="en-US" sz="3000" smtClean="0"/>
              <a:t>]</a:t>
            </a:r>
            <a:endParaRPr lang="de-DE" sz="3000" dirty="0" smtClean="0"/>
          </a:p>
          <a:p>
            <a:pPr marL="742950" lvl="2" indent="-342900"/>
            <a:r>
              <a:rPr lang="en-GB" sz="3000" i="1" dirty="0" smtClean="0"/>
              <a:t>srceto </a:t>
            </a:r>
            <a:r>
              <a:rPr lang="en-GB" sz="3000" i="1" dirty="0"/>
              <a:t>mu stoi vo </a:t>
            </a:r>
            <a:r>
              <a:rPr lang="en-GB" sz="3000" i="1" smtClean="0"/>
              <a:t>peticata/nosot </a:t>
            </a:r>
            <a:r>
              <a:rPr lang="en-US" sz="3000"/>
              <a:t>[wörtl</a:t>
            </a:r>
            <a:r>
              <a:rPr lang="en-US" sz="3000" smtClean="0"/>
              <a:t>.,jm</a:t>
            </a:r>
            <a:r>
              <a:rPr lang="en-US" sz="3000" dirty="0"/>
              <a:t>. </a:t>
            </a:r>
            <a:r>
              <a:rPr lang="en-US" sz="3000" dirty="0" smtClean="0"/>
              <a:t>steht</a:t>
            </a:r>
            <a:r>
              <a:rPr lang="de-DE" sz="3000" dirty="0" smtClean="0"/>
              <a:t> </a:t>
            </a:r>
            <a:r>
              <a:rPr lang="de-DE" sz="3000" dirty="0"/>
              <a:t>das Herz </a:t>
            </a:r>
            <a:r>
              <a:rPr lang="de-DE" sz="3000" smtClean="0"/>
              <a:t>im Fers/in der Nase‘</a:t>
            </a:r>
            <a:r>
              <a:rPr lang="en-US" sz="3000" smtClean="0"/>
              <a:t>]</a:t>
            </a:r>
            <a:endParaRPr lang="en-GB" sz="3000" i="1" dirty="0"/>
          </a:p>
          <a:p>
            <a:pPr marL="742950" lvl="2" indent="-342900"/>
            <a:r>
              <a:rPr lang="de-DE" sz="3000" i="1" dirty="0"/>
              <a:t>j</a:t>
            </a:r>
            <a:r>
              <a:rPr lang="de-DE" sz="3000" i="1" dirty="0" smtClean="0"/>
              <a:t>m. fällt/rutscht </a:t>
            </a:r>
            <a:r>
              <a:rPr lang="de-DE" sz="3000" i="1" dirty="0"/>
              <a:t>das Herz in die Hosen </a:t>
            </a:r>
            <a:endParaRPr lang="de-DE" sz="3000" i="1" dirty="0" smtClean="0"/>
          </a:p>
          <a:p>
            <a:pPr marL="742950" lvl="2" indent="-342900"/>
            <a:endParaRPr lang="en-GB" sz="3000" i="1" dirty="0" smtClean="0"/>
          </a:p>
          <a:p>
            <a:pPr marL="742950" lvl="2" indent="-342900"/>
            <a:r>
              <a:rPr lang="de-DE" sz="3000" i="1" dirty="0" smtClean="0"/>
              <a:t>srceto </a:t>
            </a:r>
            <a:r>
              <a:rPr lang="de-DE" sz="3000" i="1" dirty="0"/>
              <a:t>mu se kacuva </a:t>
            </a:r>
            <a:r>
              <a:rPr lang="de-DE" sz="3000" i="1"/>
              <a:t>vo </a:t>
            </a:r>
            <a:r>
              <a:rPr lang="de-DE" sz="3000" i="1" smtClean="0"/>
              <a:t>grloto </a:t>
            </a:r>
            <a:r>
              <a:rPr lang="en-US" sz="3000"/>
              <a:t>[wörtl.,</a:t>
            </a:r>
            <a:r>
              <a:rPr lang="en-US" sz="3000" smtClean="0"/>
              <a:t>jm. </a:t>
            </a:r>
            <a:r>
              <a:rPr lang="de-DE" sz="3000" smtClean="0"/>
              <a:t>steigt das Herz in den Hals hinauf‘</a:t>
            </a:r>
            <a:r>
              <a:rPr lang="en-US" sz="3000" smtClean="0"/>
              <a:t>]</a:t>
            </a:r>
            <a:endParaRPr lang="de-DE" sz="3000" i="1" dirty="0" smtClean="0"/>
          </a:p>
          <a:p>
            <a:pPr marL="742950" lvl="2" indent="-342900"/>
            <a:r>
              <a:rPr lang="de-DE" sz="3000" i="1" dirty="0" smtClean="0"/>
              <a:t>das </a:t>
            </a:r>
            <a:r>
              <a:rPr lang="de-DE" sz="3000" i="1" dirty="0"/>
              <a:t>Herz </a:t>
            </a:r>
            <a:r>
              <a:rPr lang="de-DE" sz="3000" i="1"/>
              <a:t>schlug </a:t>
            </a:r>
            <a:r>
              <a:rPr lang="de-DE" sz="3000" i="1" smtClean="0"/>
              <a:t>ihm bis </a:t>
            </a:r>
            <a:r>
              <a:rPr lang="de-DE" sz="3000" i="1" dirty="0"/>
              <a:t>zum </a:t>
            </a:r>
            <a:r>
              <a:rPr lang="de-DE" sz="3000" i="1" dirty="0" smtClean="0"/>
              <a:t>Halse</a:t>
            </a:r>
          </a:p>
          <a:p>
            <a:pPr marL="742950" lvl="2" indent="-342900"/>
            <a:endParaRPr lang="de-DE" i="1" dirty="0"/>
          </a:p>
          <a:p>
            <a:pPr marL="742950" lvl="2" indent="-342900"/>
            <a:endParaRPr lang="de-DE" i="1" dirty="0" smtClean="0"/>
          </a:p>
          <a:p>
            <a:pPr marL="742950" lvl="2" indent="-342900"/>
            <a:endParaRPr lang="de-DE" i="1" dirty="0"/>
          </a:p>
          <a:p>
            <a:pPr marL="742950" lvl="2" indent="-342900"/>
            <a:endParaRPr lang="en-GB" i="1" dirty="0"/>
          </a:p>
          <a:p>
            <a:pPr marL="742950" lvl="2" indent="-342900"/>
            <a:endParaRPr lang="en-GB" i="1" dirty="0"/>
          </a:p>
          <a:p>
            <a:pPr marL="742950" lvl="2" indent="-34290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4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939"/>
    </mc:Choice>
    <mc:Fallback xmlns="">
      <p:transition spd="slow" advTm="21939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mtClean="0"/>
              <a:t/>
            </a:r>
            <a:br>
              <a:rPr lang="de-DE" smtClean="0"/>
            </a:br>
            <a:r>
              <a:rPr lang="de-DE" smtClean="0"/>
              <a:t>Metaphorische </a:t>
            </a:r>
            <a:r>
              <a:rPr lang="de-DE"/>
              <a:t>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/>
              <a:t>Freude ist </a:t>
            </a:r>
            <a:r>
              <a:rPr lang="de-DE" b="1" smtClean="0"/>
              <a:t>Substanz</a:t>
            </a:r>
            <a:r>
              <a:rPr lang="de-DE" smtClean="0"/>
              <a:t>, die Eigenschaften </a:t>
            </a:r>
            <a:r>
              <a:rPr lang="de-DE" dirty="0"/>
              <a:t>wie warm oder kalt, weich oder hart </a:t>
            </a:r>
            <a:r>
              <a:rPr lang="de-DE"/>
              <a:t>usw. </a:t>
            </a:r>
            <a:r>
              <a:rPr lang="de-DE" smtClean="0"/>
              <a:t>(bei </a:t>
            </a:r>
            <a:r>
              <a:rPr lang="de-DE"/>
              <a:t>Mirchevska-Bosheva/Delova-Siljanova (2014): </a:t>
            </a:r>
            <a:r>
              <a:rPr lang="de-DE" smtClean="0"/>
              <a:t>Freude ist </a:t>
            </a:r>
            <a:r>
              <a:rPr lang="de-DE" smtClean="0"/>
              <a:t>Flüssigkeit):</a:t>
            </a:r>
            <a:endParaRPr lang="de-DE" smtClean="0"/>
          </a:p>
          <a:p>
            <a:endParaRPr lang="de-DE" i="1" dirty="0"/>
          </a:p>
          <a:p>
            <a:r>
              <a:rPr lang="de-DE" i="1" dirty="0" smtClean="0"/>
              <a:t>srceto </a:t>
            </a:r>
            <a:r>
              <a:rPr lang="de-DE" i="1" dirty="0"/>
              <a:t>mu e </a:t>
            </a:r>
            <a:r>
              <a:rPr lang="de-DE" i="1" dirty="0" smtClean="0"/>
              <a:t>polno </a:t>
            </a:r>
            <a:r>
              <a:rPr lang="de-DE" i="1" smtClean="0"/>
              <a:t>so radost</a:t>
            </a:r>
            <a:endParaRPr lang="de-DE" i="1" dirty="0" smtClean="0"/>
          </a:p>
          <a:p>
            <a:r>
              <a:rPr lang="de-DE" i="1" dirty="0"/>
              <a:t>s</a:t>
            </a:r>
            <a:r>
              <a:rPr lang="de-DE" i="1" dirty="0" smtClean="0"/>
              <a:t>ein Herz ist </a:t>
            </a:r>
            <a:r>
              <a:rPr lang="de-DE" i="1" smtClean="0"/>
              <a:t>voller Freude</a:t>
            </a:r>
            <a:endParaRPr lang="de-DE" i="1" dirty="0" smtClean="0"/>
          </a:p>
          <a:p>
            <a:endParaRPr lang="en-GB" i="1" dirty="0"/>
          </a:p>
          <a:p>
            <a:r>
              <a:rPr lang="de-DE" i="1" smtClean="0"/>
              <a:t>nešto mu </a:t>
            </a:r>
            <a:r>
              <a:rPr lang="de-DE" i="1" dirty="0"/>
              <a:t>go </a:t>
            </a:r>
            <a:r>
              <a:rPr lang="de-DE" i="1" smtClean="0"/>
              <a:t>polni/ispolni srceto/dušata </a:t>
            </a:r>
            <a:r>
              <a:rPr lang="en-US" smtClean="0"/>
              <a:t>[Seele]</a:t>
            </a:r>
            <a:endParaRPr lang="de-DE" i="1" dirty="0" smtClean="0"/>
          </a:p>
          <a:p>
            <a:r>
              <a:rPr lang="de-DE" i="1"/>
              <a:t>etw. e</a:t>
            </a:r>
            <a:r>
              <a:rPr lang="de-DE" i="1" smtClean="0"/>
              <a:t>rfüllt sein Herz/seine Seele</a:t>
            </a:r>
            <a:endParaRPr lang="de-DE" i="1" dirty="0" smtClean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29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4"/>
    </mc:Choice>
    <mc:Fallback xmlns="">
      <p:transition spd="slow" advTm="704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GB"/>
              <a:t/>
            </a:r>
            <a:br>
              <a:rPr lang="en-GB"/>
            </a:br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/>
              <a:t>Freude ist </a:t>
            </a:r>
            <a:r>
              <a:rPr lang="de-DE" b="1" smtClean="0"/>
              <a:t>Krankheit</a:t>
            </a:r>
          </a:p>
          <a:p>
            <a:r>
              <a:rPr lang="de-DE" i="1" smtClean="0"/>
              <a:t>srceto mu prsna/izleta </a:t>
            </a:r>
            <a:r>
              <a:rPr lang="de-DE" i="1" dirty="0"/>
              <a:t>od </a:t>
            </a:r>
            <a:r>
              <a:rPr lang="de-DE" i="1" dirty="0" smtClean="0"/>
              <a:t>radost</a:t>
            </a:r>
          </a:p>
          <a:p>
            <a:r>
              <a:rPr lang="de-DE" i="1" dirty="0" smtClean="0"/>
              <a:t>ihm </a:t>
            </a:r>
            <a:r>
              <a:rPr lang="de-DE" i="1" dirty="0"/>
              <a:t>ging das </a:t>
            </a:r>
            <a:r>
              <a:rPr lang="de-DE" i="1" dirty="0" smtClean="0"/>
              <a:t>Herz über </a:t>
            </a:r>
            <a:r>
              <a:rPr lang="de-DE" i="1" dirty="0"/>
              <a:t>vor </a:t>
            </a:r>
            <a:r>
              <a:rPr lang="de-DE" i="1" dirty="0" smtClean="0"/>
              <a:t>Freude </a:t>
            </a:r>
          </a:p>
          <a:p>
            <a:r>
              <a:rPr lang="de-DE" i="1" dirty="0" smtClean="0"/>
              <a:t>ihm gingen </a:t>
            </a:r>
            <a:r>
              <a:rPr lang="de-DE" i="1" dirty="0"/>
              <a:t>die Augen über vor Freude </a:t>
            </a:r>
            <a:r>
              <a:rPr lang="de-DE" dirty="0"/>
              <a:t>[überfließen</a:t>
            </a:r>
            <a:r>
              <a:rPr lang="de-DE"/>
              <a:t>, </a:t>
            </a:r>
            <a:r>
              <a:rPr lang="de-DE" smtClean="0"/>
              <a:t>überfüllt </a:t>
            </a:r>
            <a:r>
              <a:rPr lang="de-DE" dirty="0"/>
              <a:t>sein] </a:t>
            </a:r>
          </a:p>
          <a:p>
            <a:endParaRPr lang="de-DE" dirty="0" smtClean="0"/>
          </a:p>
          <a:p>
            <a:endParaRPr lang="de-DE" i="1" dirty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4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13"/>
    </mc:Choice>
    <mc:Fallback xmlns="">
      <p:transition spd="slow" advTm="14513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sz="3600" b="1"/>
              <a:t>Trauer ist </a:t>
            </a:r>
            <a:r>
              <a:rPr lang="de-DE" sz="3600" b="1" smtClean="0"/>
              <a:t>Krankheit</a:t>
            </a:r>
          </a:p>
          <a:p>
            <a:r>
              <a:rPr lang="de-DE" i="1" smtClean="0"/>
              <a:t>mi </a:t>
            </a:r>
            <a:r>
              <a:rPr lang="de-DE" i="1" dirty="0"/>
              <a:t>se para/kine </a:t>
            </a:r>
            <a:r>
              <a:rPr lang="de-DE" i="1" dirty="0" smtClean="0"/>
              <a:t>srceto</a:t>
            </a:r>
          </a:p>
          <a:p>
            <a:r>
              <a:rPr lang="en-GB" i="1" dirty="0"/>
              <a:t>e</a:t>
            </a:r>
            <a:r>
              <a:rPr lang="en-GB" i="1" dirty="0" smtClean="0"/>
              <a:t>tw.zerreißt </a:t>
            </a:r>
            <a:r>
              <a:rPr lang="en-GB" i="1" dirty="0"/>
              <a:t>mein </a:t>
            </a:r>
            <a:r>
              <a:rPr lang="en-GB" i="1"/>
              <a:t>Herz </a:t>
            </a:r>
            <a:endParaRPr lang="en-GB" i="1" dirty="0" smtClean="0"/>
          </a:p>
          <a:p>
            <a:endParaRPr lang="en-GB" i="1" dirty="0"/>
          </a:p>
          <a:p>
            <a:r>
              <a:rPr lang="en-GB" i="1"/>
              <a:t>go ž</a:t>
            </a:r>
            <a:r>
              <a:rPr lang="en-GB" i="1" smtClean="0"/>
              <a:t>egna v(o) </a:t>
            </a:r>
            <a:r>
              <a:rPr lang="en-GB" i="1" dirty="0" smtClean="0"/>
              <a:t>srce</a:t>
            </a:r>
          </a:p>
          <a:p>
            <a:r>
              <a:rPr lang="de-DE" i="1"/>
              <a:t>e</a:t>
            </a:r>
            <a:r>
              <a:rPr lang="de-DE" i="1" smtClean="0"/>
              <a:t>tw. hat sein Herz heiß gestochen</a:t>
            </a:r>
          </a:p>
          <a:p>
            <a:endParaRPr lang="de-DE" i="1" smtClean="0">
              <a:solidFill>
                <a:srgbClr val="FF0000"/>
              </a:solidFill>
            </a:endParaRPr>
          </a:p>
          <a:p>
            <a:r>
              <a:rPr lang="de-DE"/>
              <a:t>g</a:t>
            </a:r>
            <a:r>
              <a:rPr lang="de-DE" smtClean="0"/>
              <a:t>o bocna vo srce [</a:t>
            </a:r>
            <a:r>
              <a:rPr lang="de-DE"/>
              <a:t>wörtl. </a:t>
            </a:r>
            <a:r>
              <a:rPr lang="de-DE" smtClean="0"/>
              <a:t>,etw. hat ihn ins Herz gestochen‘</a:t>
            </a:r>
            <a:r>
              <a:rPr lang="en-US" smtClean="0"/>
              <a:t>]</a:t>
            </a:r>
            <a:endParaRPr lang="de-DE"/>
          </a:p>
          <a:p>
            <a:pPr marL="0" indent="0">
              <a:buNone/>
            </a:pPr>
            <a:endParaRPr lang="en-GB" i="1" dirty="0" smtClean="0"/>
          </a:p>
          <a:p>
            <a:r>
              <a:rPr lang="en-GB" i="1" dirty="0"/>
              <a:t>do srce go </a:t>
            </a:r>
            <a:r>
              <a:rPr lang="en-GB" i="1" smtClean="0"/>
              <a:t>zabole </a:t>
            </a:r>
            <a:r>
              <a:rPr lang="de-DE"/>
              <a:t>[wörtl. </a:t>
            </a:r>
            <a:r>
              <a:rPr lang="en-GB"/>
              <a:t>,</a:t>
            </a:r>
            <a:r>
              <a:rPr lang="en-GB" smtClean="0"/>
              <a:t>das hat </a:t>
            </a:r>
            <a:r>
              <a:rPr lang="en-GB"/>
              <a:t>ihm bis zum Herzen </a:t>
            </a:r>
            <a:r>
              <a:rPr lang="en-GB" smtClean="0"/>
              <a:t>weh getan</a:t>
            </a:r>
            <a:r>
              <a:rPr lang="de-DE" smtClean="0"/>
              <a:t>‘</a:t>
            </a:r>
            <a:r>
              <a:rPr lang="en-GB" smtClean="0"/>
              <a:t>]</a:t>
            </a:r>
            <a:endParaRPr lang="en-GB" i="1" smtClean="0"/>
          </a:p>
          <a:p>
            <a:r>
              <a:rPr lang="en-GB" i="1"/>
              <a:t>e</a:t>
            </a:r>
            <a:r>
              <a:rPr lang="en-GB" i="1" smtClean="0"/>
              <a:t>tw. hat jn. tief getroffen</a:t>
            </a:r>
            <a:endParaRPr lang="en-GB" i="1" dirty="0" smtClean="0"/>
          </a:p>
          <a:p>
            <a:pPr marL="0" indent="0">
              <a:buNone/>
            </a:pPr>
            <a:endParaRPr lang="en-GB" i="1" dirty="0"/>
          </a:p>
          <a:p>
            <a:endParaRPr lang="en-US" i="1" dirty="0" smtClean="0"/>
          </a:p>
          <a:p>
            <a:endParaRPr lang="en-GB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1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25"/>
    </mc:Choice>
    <mc:Fallback xmlns="">
      <p:transition spd="slow" advTm="27225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/>
              <a:t>Herz</a:t>
            </a:r>
            <a:r>
              <a:rPr lang="de-DE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/>
              <a:t>Trauer ist Krankheit</a:t>
            </a:r>
          </a:p>
          <a:p>
            <a:r>
              <a:rPr lang="de-DE" i="1" smtClean="0"/>
              <a:t>mu </a:t>
            </a:r>
            <a:r>
              <a:rPr lang="de-DE" i="1" dirty="0"/>
              <a:t>se </a:t>
            </a:r>
            <a:r>
              <a:rPr lang="de-DE" i="1"/>
              <a:t>sviva </a:t>
            </a:r>
            <a:r>
              <a:rPr lang="de-DE" i="1" smtClean="0"/>
              <a:t>srceto</a:t>
            </a:r>
            <a:r>
              <a:rPr lang="de-DE" sz="3100" smtClean="0"/>
              <a:t> [wörtl., etw</a:t>
            </a:r>
            <a:r>
              <a:rPr lang="de-DE" sz="3100"/>
              <a:t>. </a:t>
            </a:r>
            <a:r>
              <a:rPr lang="de-DE" sz="3100" smtClean="0"/>
              <a:t>verkrümmt sein Herz‘]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GB" i="1" dirty="0"/>
          </a:p>
          <a:p>
            <a:r>
              <a:rPr lang="en-GB" i="1" dirty="0" smtClean="0"/>
              <a:t>mu krvari srceto</a:t>
            </a:r>
          </a:p>
          <a:p>
            <a:r>
              <a:rPr lang="en-GB" i="1" dirty="0" smtClean="0"/>
              <a:t>jm</a:t>
            </a:r>
            <a:r>
              <a:rPr lang="en-GB" i="1" dirty="0"/>
              <a:t>. blutet das </a:t>
            </a:r>
            <a:r>
              <a:rPr lang="en-GB" i="1" dirty="0" smtClean="0"/>
              <a:t>Herz</a:t>
            </a:r>
          </a:p>
          <a:p>
            <a:endParaRPr lang="de-DE" i="1" dirty="0"/>
          </a:p>
          <a:p>
            <a:r>
              <a:rPr lang="de-DE" i="1" dirty="0"/>
              <a:t>g</a:t>
            </a:r>
            <a:r>
              <a:rPr lang="de-DE" i="1" dirty="0" smtClean="0"/>
              <a:t>o pogodi pravo vo srce</a:t>
            </a:r>
            <a:endParaRPr lang="en-GB" i="1" dirty="0" smtClean="0"/>
          </a:p>
          <a:p>
            <a:r>
              <a:rPr lang="de-DE" i="1" dirty="0" smtClean="0"/>
              <a:t>jm</a:t>
            </a:r>
            <a:r>
              <a:rPr lang="de-DE" i="1" dirty="0"/>
              <a:t>. einen </a:t>
            </a:r>
            <a:r>
              <a:rPr lang="de-DE" i="1"/>
              <a:t>Stich </a:t>
            </a:r>
            <a:r>
              <a:rPr lang="de-DE" i="1" smtClean="0"/>
              <a:t>versetzen</a:t>
            </a:r>
          </a:p>
          <a:p>
            <a:r>
              <a:rPr lang="de-DE" i="1"/>
              <a:t>j</a:t>
            </a:r>
            <a:r>
              <a:rPr lang="de-DE" i="1" smtClean="0"/>
              <a:t>n. ins Herz treffen </a:t>
            </a:r>
            <a:endParaRPr lang="de-DE" i="1" dirty="0" smtClean="0"/>
          </a:p>
          <a:p>
            <a:endParaRPr lang="de-DE" i="1" dirty="0" smtClean="0"/>
          </a:p>
        </p:txBody>
      </p:sp>
    </p:spTree>
    <p:extLst>
      <p:ext uri="{BB962C8B-B14F-4D97-AF65-F5344CB8AC3E}">
        <p14:creationId xmlns:p14="http://schemas.microsoft.com/office/powerpoint/2010/main" val="803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02"/>
    </mc:Choice>
    <mc:Fallback xmlns="">
      <p:transition spd="slow" advTm="17302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/>
              <a:t>Metaphorische Konzepte der </a:t>
            </a:r>
            <a:r>
              <a:rPr lang="de-DE" i="1" smtClean="0"/>
              <a:t>Herz</a:t>
            </a:r>
            <a:r>
              <a:rPr lang="de-DE" smtClean="0"/>
              <a:t>-Somatismen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/>
              <a:t>Trauer ist </a:t>
            </a:r>
            <a:r>
              <a:rPr lang="de-DE" b="1" smtClean="0"/>
              <a:t>Last:</a:t>
            </a:r>
          </a:p>
          <a:p>
            <a:r>
              <a:rPr lang="de-DE" i="1" smtClean="0"/>
              <a:t>kamen </a:t>
            </a:r>
            <a:r>
              <a:rPr lang="de-DE" i="1"/>
              <a:t>mu </a:t>
            </a:r>
            <a:r>
              <a:rPr lang="de-DE" i="1" smtClean="0"/>
              <a:t>teži/leži </a:t>
            </a:r>
            <a:r>
              <a:rPr lang="de-DE" i="1"/>
              <a:t>na </a:t>
            </a:r>
            <a:r>
              <a:rPr lang="de-DE" i="1" smtClean="0"/>
              <a:t>srce </a:t>
            </a:r>
            <a:r>
              <a:rPr lang="de-DE" smtClean="0"/>
              <a:t>[wörtl.,ein Stein liegt ihm auf dem Herzen‘]</a:t>
            </a:r>
            <a:endParaRPr lang="de-DE" i="1" dirty="0" smtClean="0"/>
          </a:p>
          <a:p>
            <a:r>
              <a:rPr lang="de-DE" i="1" dirty="0"/>
              <a:t>einen Stein auf dem Herzen haben</a:t>
            </a:r>
            <a:endParaRPr lang="en-GB" i="1" dirty="0"/>
          </a:p>
          <a:p>
            <a:endParaRPr lang="en-GB" i="1" dirty="0"/>
          </a:p>
          <a:p>
            <a:r>
              <a:rPr lang="de-DE" i="1" dirty="0"/>
              <a:t>i</a:t>
            </a:r>
            <a:r>
              <a:rPr lang="de-DE" i="1" dirty="0" smtClean="0"/>
              <a:t>ma grutka </a:t>
            </a:r>
            <a:r>
              <a:rPr lang="de-DE" i="1" dirty="0"/>
              <a:t>v srce/na </a:t>
            </a:r>
            <a:r>
              <a:rPr lang="de-DE" i="1" smtClean="0"/>
              <a:t>srce </a:t>
            </a:r>
            <a:r>
              <a:rPr lang="de-DE"/>
              <a:t>[wörtl., </a:t>
            </a:r>
            <a:r>
              <a:rPr lang="de-DE" smtClean="0"/>
              <a:t>jd. hat </a:t>
            </a:r>
            <a:r>
              <a:rPr lang="en-US" smtClean="0"/>
              <a:t>einen Klumpen im/auf dem Herzen]</a:t>
            </a:r>
            <a:endParaRPr lang="de-DE" i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747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72"/>
    </mc:Choice>
    <mc:Fallback xmlns="">
      <p:transition spd="slow" advTm="1917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Somatismen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k-MK"/>
              <a:t>„</a:t>
            </a:r>
            <a:r>
              <a:rPr lang="en-US" dirty="0" smtClean="0"/>
              <a:t>Die somatischen Phraseologismen dienen gew</a:t>
            </a:r>
            <a:r>
              <a:rPr lang="de-DE" dirty="0" smtClean="0"/>
              <a:t>öhnlich als Ausdruck von emotionalen, mentalen Eigenschaften und verschiedenen Handlungen des Menschen</a:t>
            </a:r>
            <a:r>
              <a:rPr lang="de-DE" smtClean="0"/>
              <a:t>, widerspiegeln </a:t>
            </a:r>
            <a:r>
              <a:rPr lang="de-DE" dirty="0" smtClean="0"/>
              <a:t>sein Verhältnis zur Umwelt und drücken die traditionelle Symbolik der Körpersprache sowie lokale und allgemein verbreitete Traditionen und Aberglauben aus.</a:t>
            </a:r>
            <a:r>
              <a:rPr lang="mk-MK" smtClean="0"/>
              <a:t>“ (</a:t>
            </a:r>
            <a:r>
              <a:rPr lang="de-DE" smtClean="0"/>
              <a:t>Földes 1985: 21)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378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290"/>
    </mc:Choice>
    <mc:Fallback xmlns="">
      <p:transition spd="slow" advTm="3229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smtClean="0"/>
              <a:t>Überblick </a:t>
            </a:r>
            <a:r>
              <a:rPr lang="de-DE" sz="2800" dirty="0" smtClean="0"/>
              <a:t>über Gemeinsamkeiten und Unterschiede in der Metaphorik der </a:t>
            </a:r>
            <a:r>
              <a:rPr lang="de-DE" sz="2800" i="1" dirty="0" smtClean="0"/>
              <a:t>Herz</a:t>
            </a:r>
            <a:r>
              <a:rPr lang="de-DE" sz="2800" dirty="0" smtClean="0"/>
              <a:t>-Somatismen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332517"/>
              </p:ext>
            </p:extLst>
          </p:nvPr>
        </p:nvGraphicFramePr>
        <p:xfrm>
          <a:off x="457200" y="1432560"/>
          <a:ext cx="8229600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rPr lang="de-DE" b="1" smtClean="0"/>
                        <a:t>Konzepte in beiden Sprachen</a:t>
                      </a:r>
                      <a:endParaRPr lang="de-DE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</a:t>
                      </a:r>
                      <a:r>
                        <a:rPr lang="en-US" b="1" dirty="0" smtClean="0"/>
                        <a:t>im Mazedonischen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im </a:t>
                      </a:r>
                      <a:r>
                        <a:rPr lang="en-US" b="1" dirty="0" smtClean="0"/>
                        <a:t>Deutschen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mtClean="0"/>
                        <a:t>• DAS </a:t>
                      </a:r>
                      <a:r>
                        <a:rPr lang="de-DE" dirty="0" smtClean="0"/>
                        <a:t>HERZ IST EIN</a:t>
                      </a:r>
                    </a:p>
                    <a:p>
                      <a:r>
                        <a:rPr lang="de-DE" dirty="0" smtClean="0"/>
                        <a:t>BEHÄLTER FÜR</a:t>
                      </a:r>
                    </a:p>
                    <a:p>
                      <a:r>
                        <a:rPr lang="de-DE" smtClean="0"/>
                        <a:t>EMOTIONEN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b="1" smtClean="0">
                          <a:solidFill>
                            <a:schemeClr val="tx1"/>
                          </a:solidFill>
                        </a:rPr>
                        <a:t> - </a:t>
                      </a:r>
                    </a:p>
                    <a:p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DAS HERZ </a:t>
                      </a:r>
                      <a:r>
                        <a:rPr lang="de-DE" smtClean="0"/>
                        <a:t>IST OBJEKT</a:t>
                      </a:r>
                      <a:endParaRPr lang="de-DE" dirty="0" smtClean="0"/>
                    </a:p>
                    <a:p>
                      <a:r>
                        <a:rPr lang="de-DE" dirty="0" smtClean="0"/>
                        <a:t>• HERZ IST</a:t>
                      </a:r>
                    </a:p>
                    <a:p>
                      <a:r>
                        <a:rPr lang="de-DE" dirty="0" smtClean="0"/>
                        <a:t>ZERBRECHLICHES</a:t>
                      </a:r>
                    </a:p>
                    <a:p>
                      <a:r>
                        <a:rPr lang="de-DE" dirty="0" smtClean="0"/>
                        <a:t>OBJEKT</a:t>
                      </a:r>
                    </a:p>
                    <a:p>
                      <a:r>
                        <a:rPr lang="de-DE" dirty="0" smtClean="0"/>
                        <a:t>• HERZ IST</a:t>
                      </a:r>
                    </a:p>
                    <a:p>
                      <a:r>
                        <a:rPr lang="de-DE" dirty="0" smtClean="0"/>
                        <a:t>KOSTBARES </a:t>
                      </a:r>
                      <a:r>
                        <a:rPr lang="de-DE" smtClean="0"/>
                        <a:t>OBJEKT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b="1" i="1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DAS HERZ IST TRAGBARES</a:t>
                      </a:r>
                    </a:p>
                    <a:p>
                      <a:r>
                        <a:rPr lang="de-DE" dirty="0" smtClean="0"/>
                        <a:t>OBJEKT </a:t>
                      </a:r>
                      <a:r>
                        <a:rPr lang="de-DE" i="1" dirty="0" smtClean="0"/>
                        <a:t>(das Herz auf der Zunge tragen)</a:t>
                      </a:r>
                      <a:endParaRPr lang="en-GB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64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952"/>
    </mc:Choice>
    <mc:Fallback xmlns="">
      <p:transition spd="slow" advTm="53952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smtClean="0"/>
              <a:t>Überblick </a:t>
            </a:r>
            <a:r>
              <a:rPr lang="de-DE" sz="2800" dirty="0" smtClean="0"/>
              <a:t>über Gemeinsamkeiten und Unterschiede in der Metaphorik der </a:t>
            </a:r>
            <a:r>
              <a:rPr lang="de-DE" sz="2800" i="1" dirty="0" smtClean="0"/>
              <a:t>Herz</a:t>
            </a:r>
            <a:r>
              <a:rPr lang="de-DE" sz="2800" dirty="0" smtClean="0"/>
              <a:t>-Somatismen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1096228"/>
              </p:ext>
            </p:extLst>
          </p:nvPr>
        </p:nvGraphicFramePr>
        <p:xfrm>
          <a:off x="457200" y="1432560"/>
          <a:ext cx="8229600" cy="204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rPr lang="de-DE" b="1" smtClean="0"/>
                        <a:t>Konzepte in beiden Sprachen</a:t>
                      </a:r>
                      <a:endParaRPr lang="de-DE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</a:t>
                      </a:r>
                      <a:r>
                        <a:rPr lang="en-US" b="1" dirty="0" smtClean="0"/>
                        <a:t>im Mazedonischen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im </a:t>
                      </a:r>
                      <a:r>
                        <a:rPr lang="en-US" b="1" dirty="0" smtClean="0"/>
                        <a:t>Deutschen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• DAS </a:t>
                      </a:r>
                      <a:r>
                        <a:rPr lang="de-DE" dirty="0" smtClean="0"/>
                        <a:t>HERZ IST EIN </a:t>
                      </a:r>
                      <a:r>
                        <a:rPr lang="de-DE" smtClean="0"/>
                        <a:t>LEBEWESEN •DAS</a:t>
                      </a:r>
                      <a:r>
                        <a:rPr lang="de-DE" baseline="0" smtClean="0"/>
                        <a:t> </a:t>
                      </a:r>
                      <a:r>
                        <a:rPr lang="de-DE" smtClean="0"/>
                        <a:t>HERZ IST PERSON</a:t>
                      </a:r>
                      <a:endParaRPr lang="en-GB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DAS HERZ IST EIN KÄMPFER</a:t>
                      </a:r>
                      <a:endParaRPr lang="mk-MK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i="1" smtClean="0"/>
                        <a:t>(</a:t>
                      </a:r>
                      <a:r>
                        <a:rPr lang="de-DE" i="1" smtClean="0"/>
                        <a:t>moeto</a:t>
                      </a:r>
                      <a:r>
                        <a:rPr lang="de-DE" i="1" baseline="0" smtClean="0"/>
                        <a:t> srce se bori </a:t>
                      </a:r>
                      <a:r>
                        <a:rPr lang="en-GB" i="0" baseline="0" smtClean="0"/>
                        <a:t>[</a:t>
                      </a:r>
                      <a:r>
                        <a:rPr lang="de-DE" smtClean="0"/>
                        <a:t>wörtl. ,</a:t>
                      </a:r>
                      <a:r>
                        <a:rPr lang="en-GB" i="0" smtClean="0"/>
                        <a:t>mein </a:t>
                      </a:r>
                      <a:r>
                        <a:rPr lang="en-GB" i="0" smtClean="0"/>
                        <a:t>Herz </a:t>
                      </a:r>
                      <a:r>
                        <a:rPr lang="en-GB" i="0" smtClean="0"/>
                        <a:t>kämpft’</a:t>
                      </a:r>
                      <a:r>
                        <a:rPr lang="en-US" i="0" smtClean="0"/>
                        <a:t>]</a:t>
                      </a:r>
                      <a:r>
                        <a:rPr lang="en-US" i="1" smtClean="0"/>
                        <a:t>)</a:t>
                      </a:r>
                      <a:r>
                        <a:rPr lang="de-DE" smtClean="0"/>
                        <a:t> </a:t>
                      </a:r>
                      <a:endParaRPr lang="en-US" i="1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DAS HERZ IST EIN VOGEL </a:t>
                      </a:r>
                      <a:endParaRPr lang="en-GB" smtClean="0"/>
                    </a:p>
                    <a:p>
                      <a:r>
                        <a:rPr lang="de-DE" i="1" smtClean="0"/>
                        <a:t>(jm. fliegen alle/die Herzen zu)</a:t>
                      </a:r>
                      <a:endParaRPr lang="en-GB" i="1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mtClean="0"/>
                        <a:t>DAS</a:t>
                      </a:r>
                      <a:r>
                        <a:rPr lang="de-DE" baseline="0" smtClean="0"/>
                        <a:t> HERZ IST SUBSTANZ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07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576"/>
    </mc:Choice>
    <mc:Fallback xmlns="">
      <p:transition spd="slow" advTm="25576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smtClean="0"/>
              <a:t>Überblick </a:t>
            </a:r>
            <a:r>
              <a:rPr lang="de-DE" sz="2800" dirty="0" smtClean="0"/>
              <a:t>über Gemeinsamkeiten und Unterschiede in der Metaphorik der </a:t>
            </a:r>
            <a:r>
              <a:rPr lang="de-DE" sz="2800" i="1" dirty="0" smtClean="0"/>
              <a:t>Herz</a:t>
            </a:r>
            <a:r>
              <a:rPr lang="de-DE" sz="2800" dirty="0" smtClean="0"/>
              <a:t>-Somatismen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850424"/>
              </p:ext>
            </p:extLst>
          </p:nvPr>
        </p:nvGraphicFramePr>
        <p:xfrm>
          <a:off x="457200" y="1447800"/>
          <a:ext cx="8229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smtClean="0"/>
                        <a:t>Konzepte in beiden Sprachen</a:t>
                      </a:r>
                    </a:p>
                    <a:p>
                      <a:endParaRPr lang="de-DE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</a:t>
                      </a:r>
                      <a:r>
                        <a:rPr lang="en-US" b="1" dirty="0" smtClean="0"/>
                        <a:t>im Mazedonischen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</a:t>
                      </a:r>
                      <a:r>
                        <a:rPr lang="en-US" b="1" dirty="0" smtClean="0"/>
                        <a:t>im Deutschen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• </a:t>
                      </a:r>
                      <a:r>
                        <a:rPr lang="en-GB" smtClean="0"/>
                        <a:t>LIEBE IST GEWINNEN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• </a:t>
                      </a:r>
                      <a:r>
                        <a:rPr lang="en-US" dirty="0" smtClean="0"/>
                        <a:t>LIEBE </a:t>
                      </a:r>
                      <a:r>
                        <a:rPr lang="en-US" smtClean="0"/>
                        <a:t>IST KAMPF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-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mtClean="0"/>
                        <a:t>LIEBE IST VERLIEREN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i="1" smtClean="0"/>
                        <a:t>sein Herz (an jn.) verlieren </a:t>
                      </a:r>
                      <a:r>
                        <a:rPr lang="de-DE" smtClean="0"/>
                        <a:t>(maz. </a:t>
                      </a:r>
                      <a:r>
                        <a:rPr lang="de-DE" i="1" smtClean="0"/>
                        <a:t>gubi glava po/za nekogo, </a:t>
                      </a:r>
                      <a:r>
                        <a:rPr lang="de-DE" smtClean="0"/>
                        <a:t>wörtl</a:t>
                      </a:r>
                      <a:r>
                        <a:rPr lang="de-DE" smtClean="0"/>
                        <a:t>.,Kopf </a:t>
                      </a:r>
                      <a:r>
                        <a:rPr lang="de-DE" smtClean="0"/>
                        <a:t>an jn. </a:t>
                      </a:r>
                      <a:r>
                        <a:rPr lang="de-DE" smtClean="0"/>
                        <a:t>verlieren‘</a:t>
                      </a:r>
                      <a:r>
                        <a:rPr lang="en-US" smtClean="0"/>
                        <a:t>)</a:t>
                      </a:r>
                      <a:endParaRPr lang="de-DE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mtClean="0"/>
                        <a:t>• LIEBE</a:t>
                      </a:r>
                      <a:r>
                        <a:rPr lang="de-DE" baseline="0" smtClean="0"/>
                        <a:t> IST OBJEKT</a:t>
                      </a:r>
                    </a:p>
                    <a:p>
                      <a:r>
                        <a:rPr lang="de-DE" smtClean="0"/>
                        <a:t>•</a:t>
                      </a:r>
                      <a:r>
                        <a:rPr lang="de-DE" baseline="0" smtClean="0"/>
                        <a:t> </a:t>
                      </a:r>
                      <a:r>
                        <a:rPr lang="de-DE" smtClean="0"/>
                        <a:t>LIEBE IST PHYSICHE KRAFT •LIEBE IST ENGE BEZIEHUNG • LIEBE IST FEUER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-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52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509"/>
    </mc:Choice>
    <mc:Fallback xmlns="">
      <p:transition spd="slow" advTm="20509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smtClean="0"/>
              <a:t>Überblick </a:t>
            </a:r>
            <a:r>
              <a:rPr lang="de-DE" sz="2800" dirty="0" smtClean="0"/>
              <a:t>über Gemeinsamkeiten und Unterschiede in der Metaphorik der </a:t>
            </a:r>
            <a:r>
              <a:rPr lang="de-DE" sz="2800" i="1" dirty="0" smtClean="0"/>
              <a:t>Herz</a:t>
            </a:r>
            <a:r>
              <a:rPr lang="de-DE" sz="2800" dirty="0" smtClean="0"/>
              <a:t>-Somatismen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5477771"/>
              </p:ext>
            </p:extLst>
          </p:nvPr>
        </p:nvGraphicFramePr>
        <p:xfrm>
          <a:off x="457200" y="1443375"/>
          <a:ext cx="82296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smtClean="0"/>
                        <a:t>Konzepte in beiden Sprachen</a:t>
                      </a:r>
                      <a:endParaRPr lang="de-DE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im </a:t>
                      </a:r>
                      <a:r>
                        <a:rPr lang="en-US" b="1" dirty="0" smtClean="0"/>
                        <a:t>Mazedonischen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im </a:t>
                      </a:r>
                      <a:r>
                        <a:rPr lang="en-US" b="1" dirty="0" smtClean="0"/>
                        <a:t>Deutschen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ANGST 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IST NOTZUSTAND DES ORGANISMUS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• ANGST 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IST </a:t>
                      </a: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KÄLTE </a:t>
                      </a:r>
                    </a:p>
                    <a:p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TRAUER IST </a:t>
                      </a: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KÄLTE </a:t>
                      </a:r>
                    </a:p>
                    <a:p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•  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STARKE EMOTIONEN SIND FEUER</a:t>
                      </a:r>
                    </a:p>
                    <a:p>
                      <a:r>
                        <a:rPr lang="de-DE" i="1" dirty="0" smtClean="0">
                          <a:solidFill>
                            <a:schemeClr val="tx1"/>
                          </a:solidFill>
                        </a:rPr>
                        <a:t>mu</a:t>
                      </a:r>
                      <a:r>
                        <a:rPr lang="de-DE" i="1" baseline="0" dirty="0" smtClean="0">
                          <a:solidFill>
                            <a:schemeClr val="tx1"/>
                          </a:solidFill>
                        </a:rPr>
                        <a:t> zamrzna </a:t>
                      </a:r>
                      <a:r>
                        <a:rPr lang="de-DE" i="1" baseline="0" smtClean="0">
                          <a:solidFill>
                            <a:schemeClr val="tx1"/>
                          </a:solidFill>
                        </a:rPr>
                        <a:t>srce 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de-DE" smtClean="0"/>
                        <a:t>wörtl. ,</a:t>
                      </a:r>
                      <a:r>
                        <a:rPr lang="en-GB" baseline="0" smtClean="0">
                          <a:solidFill>
                            <a:schemeClr val="tx1"/>
                          </a:solidFill>
                        </a:rPr>
                        <a:t>sein</a:t>
                      </a:r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Herz </a:t>
                      </a:r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fror </a:t>
                      </a:r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ein’</a:t>
                      </a: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];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i="1" dirty="0" smtClean="0">
                          <a:solidFill>
                            <a:schemeClr val="tx1"/>
                          </a:solidFill>
                        </a:rPr>
                        <a:t>srce mu </a:t>
                      </a:r>
                      <a:r>
                        <a:rPr lang="de-DE" i="1" smtClean="0">
                          <a:solidFill>
                            <a:schemeClr val="tx1"/>
                          </a:solidFill>
                        </a:rPr>
                        <a:t>crnee </a:t>
                      </a: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de-DE" smtClean="0"/>
                        <a:t>wörtl. ,</a:t>
                      </a: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sein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Herz 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wird 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schwarz‘]; </a:t>
                      </a:r>
                      <a:r>
                        <a:rPr lang="de-DE" i="1" baseline="0" dirty="0" smtClean="0">
                          <a:solidFill>
                            <a:schemeClr val="tx1"/>
                          </a:solidFill>
                        </a:rPr>
                        <a:t>srce mu </a:t>
                      </a:r>
                      <a:r>
                        <a:rPr lang="de-DE" i="1" baseline="0" smtClean="0">
                          <a:solidFill>
                            <a:schemeClr val="tx1"/>
                          </a:solidFill>
                        </a:rPr>
                        <a:t>chemree 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de-DE" smtClean="0"/>
                        <a:t>wörtl. ,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sein </a:t>
                      </a:r>
                      <a:r>
                        <a:rPr lang="de-DE" baseline="0" dirty="0" smtClean="0">
                          <a:solidFill>
                            <a:schemeClr val="tx1"/>
                          </a:solidFill>
                        </a:rPr>
                        <a:t>Herz welkt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baseline="0" smtClean="0">
                          <a:solidFill>
                            <a:schemeClr val="tx1"/>
                          </a:solidFill>
                        </a:rPr>
                        <a:t>leidet‘]; </a:t>
                      </a:r>
                      <a:r>
                        <a:rPr lang="de-DE" i="1" dirty="0" smtClean="0">
                          <a:solidFill>
                            <a:schemeClr val="tx1"/>
                          </a:solidFill>
                        </a:rPr>
                        <a:t>srce mu </a:t>
                      </a:r>
                      <a:r>
                        <a:rPr lang="de-DE" i="1" smtClean="0">
                          <a:solidFill>
                            <a:schemeClr val="tx1"/>
                          </a:solidFill>
                        </a:rPr>
                        <a:t>raste </a:t>
                      </a: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de-DE" smtClean="0"/>
                        <a:t>wörtl. ,</a:t>
                      </a:r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sein 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Herz </a:t>
                      </a:r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wallt </a:t>
                      </a:r>
                      <a:r>
                        <a:rPr lang="en-GB" smtClean="0">
                          <a:solidFill>
                            <a:schemeClr val="tx1"/>
                          </a:solidFill>
                        </a:rPr>
                        <a:t>auf’]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smtClean="0"/>
                        <a:t>-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69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71"/>
    </mc:Choice>
    <mc:Fallback xmlns="">
      <p:transition spd="slow" advTm="34471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smtClean="0"/>
              <a:t>Überblick </a:t>
            </a:r>
            <a:r>
              <a:rPr lang="de-DE" sz="2800" dirty="0" smtClean="0"/>
              <a:t>über Gemeinsamkeiten und Unterschiede in der Metaphorik der </a:t>
            </a:r>
            <a:r>
              <a:rPr lang="de-DE" sz="2800" i="1" dirty="0" smtClean="0"/>
              <a:t>Herz</a:t>
            </a:r>
            <a:r>
              <a:rPr lang="de-DE" sz="2800" dirty="0" smtClean="0"/>
              <a:t>-Somatismen</a:t>
            </a:r>
            <a:endParaRPr lang="en-GB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014631"/>
              </p:ext>
            </p:extLst>
          </p:nvPr>
        </p:nvGraphicFramePr>
        <p:xfrm>
          <a:off x="457200" y="1447800"/>
          <a:ext cx="82296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smtClean="0"/>
                        <a:t>Konzepte in beiden Sprachen</a:t>
                      </a:r>
                      <a:endParaRPr lang="de-DE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im </a:t>
                      </a:r>
                      <a:r>
                        <a:rPr lang="en-US" b="1" dirty="0" smtClean="0"/>
                        <a:t>Mazedonischen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Konzepte im </a:t>
                      </a:r>
                      <a:r>
                        <a:rPr lang="en-US" b="1" dirty="0" smtClean="0"/>
                        <a:t>Deutschen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• FREUDE</a:t>
                      </a:r>
                      <a:r>
                        <a:rPr lang="de-DE" baseline="0" smtClean="0"/>
                        <a:t> IST SUBSTANZ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• </a:t>
                      </a:r>
                      <a:r>
                        <a:rPr lang="de-DE" dirty="0" smtClean="0"/>
                        <a:t>FREUDE IST </a:t>
                      </a:r>
                      <a:r>
                        <a:rPr lang="de-DE" smtClean="0"/>
                        <a:t>KRANKHEIT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/>
                        <a:t>• FREUDE </a:t>
                      </a:r>
                      <a:r>
                        <a:rPr lang="de-DE" dirty="0" smtClean="0"/>
                        <a:t>IST LAST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smtClean="0"/>
                        <a:t>-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smtClean="0"/>
                        <a:t>-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mtClean="0"/>
                        <a:t>• TRAUER IST KRANKHEIT </a:t>
                      </a:r>
                    </a:p>
                    <a:p>
                      <a:r>
                        <a:rPr lang="de-DE" smtClean="0"/>
                        <a:t>• </a:t>
                      </a:r>
                      <a:r>
                        <a:rPr lang="de-DE" dirty="0" smtClean="0"/>
                        <a:t>TRAUER IST BLUTENDES/ VERWUNDETES </a:t>
                      </a:r>
                      <a:r>
                        <a:rPr lang="de-DE" smtClean="0"/>
                        <a:t>ORGAN </a:t>
                      </a:r>
                    </a:p>
                    <a:p>
                      <a:r>
                        <a:rPr lang="de-DE" smtClean="0"/>
                        <a:t>• TRAUER IST SCHMERZENDES ORGAN </a:t>
                      </a:r>
                    </a:p>
                    <a:p>
                      <a:r>
                        <a:rPr lang="de-DE" smtClean="0"/>
                        <a:t>• TRAUER IST LAST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smtClean="0"/>
                        <a:t>-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smtClean="0"/>
                        <a:t>-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27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77"/>
    </mc:Choice>
    <mc:Fallback xmlns="">
      <p:transition spd="slow" advTm="13877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Es gibt eine grundsätzliche </a:t>
            </a:r>
            <a:r>
              <a:rPr lang="de-DE" dirty="0"/>
              <a:t>Universalität </a:t>
            </a:r>
            <a:r>
              <a:rPr lang="de-DE" smtClean="0"/>
              <a:t>der metaphorischen Konzepte der </a:t>
            </a:r>
            <a:r>
              <a:rPr lang="de-DE" i="1" smtClean="0"/>
              <a:t>Herz-</a:t>
            </a:r>
            <a:r>
              <a:rPr lang="de-DE" smtClean="0"/>
              <a:t>Somatismen </a:t>
            </a:r>
            <a:r>
              <a:rPr lang="de-DE" dirty="0" smtClean="0"/>
              <a:t>in </a:t>
            </a:r>
            <a:r>
              <a:rPr lang="de-DE" smtClean="0"/>
              <a:t>beiden Sprachen.</a:t>
            </a:r>
          </a:p>
          <a:p>
            <a:r>
              <a:rPr lang="de-DE"/>
              <a:t>In Bezug auf diese zwei Sprachen </a:t>
            </a:r>
            <a:r>
              <a:rPr lang="de-DE" smtClean="0"/>
              <a:t>lässt sich feststellen, </a:t>
            </a:r>
            <a:r>
              <a:rPr lang="de-DE"/>
              <a:t>dass die Metaphorik der </a:t>
            </a:r>
            <a:r>
              <a:rPr lang="de-DE" i="1"/>
              <a:t>Herz</a:t>
            </a:r>
            <a:r>
              <a:rPr lang="de-DE"/>
              <a:t>-Somatismen sich auf gleiche oder ähnliche Bilder stützt, obwohl </a:t>
            </a:r>
            <a:r>
              <a:rPr lang="de-DE" smtClean="0"/>
              <a:t>die </a:t>
            </a:r>
            <a:r>
              <a:rPr lang="de-DE"/>
              <a:t>Sprachen selbst </a:t>
            </a:r>
            <a:r>
              <a:rPr lang="de-DE" smtClean="0"/>
              <a:t>zu verschiedenen indoeuropäischen Sprachfamilien gehören.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30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199"/>
    </mc:Choice>
    <mc:Fallback xmlns="">
      <p:transition spd="slow" advTm="40199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Fazit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meisten Bilder, die das Organ </a:t>
            </a:r>
            <a:r>
              <a:rPr lang="de-DE"/>
              <a:t>Herz </a:t>
            </a:r>
            <a:r>
              <a:rPr lang="de-DE" smtClean="0"/>
              <a:t>liefert, und </a:t>
            </a:r>
            <a:r>
              <a:rPr lang="de-DE" dirty="0"/>
              <a:t>die Bilder, die diesen Somatismen zugrunde liegen, </a:t>
            </a:r>
            <a:r>
              <a:rPr lang="de-DE"/>
              <a:t>sind anthropologisch </a:t>
            </a:r>
            <a:r>
              <a:rPr lang="de-DE" smtClean="0"/>
              <a:t>bedingt. </a:t>
            </a:r>
            <a:endParaRPr lang="de-DE" dirty="0"/>
          </a:p>
          <a:p>
            <a:r>
              <a:rPr lang="de-DE" dirty="0"/>
              <a:t>Daraus lässt sich die Übereinstimmung der Metaphorik in beiden Sprachen ableiten</a:t>
            </a:r>
            <a:r>
              <a:rPr lang="de-DE"/>
              <a:t>. 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4668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60"/>
    </mc:Choice>
    <mc:Fallback xmlns="">
      <p:transition spd="slow" advTm="1766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Literaturvezeichnis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DE" smtClean="0"/>
              <a:t>Korpus:</a:t>
            </a:r>
          </a:p>
          <a:p>
            <a:endParaRPr lang="de-DE"/>
          </a:p>
          <a:p>
            <a:r>
              <a:rPr lang="mk-MK" smtClean="0"/>
              <a:t>Велковска</a:t>
            </a:r>
            <a:r>
              <a:rPr lang="mk-MK"/>
              <a:t>, Снежана</a:t>
            </a:r>
            <a:r>
              <a:rPr lang="de-DE"/>
              <a:t> (2008): </a:t>
            </a:r>
            <a:r>
              <a:rPr lang="ru-RU"/>
              <a:t>Македонска фразеологија со мал фразеолошки речник</a:t>
            </a:r>
            <a:r>
              <a:rPr lang="mk-MK"/>
              <a:t>. Скопје: Институт за македонски јазик „Крсте Мисирков“.</a:t>
            </a:r>
          </a:p>
          <a:p>
            <a:r>
              <a:rPr lang="mk-MK"/>
              <a:t>Велковска, Снежана/Конески, Кирил/Цветковски , Живко(2011):  Толковен речник на македонскиот јазик Р-С, том </a:t>
            </a:r>
            <a:r>
              <a:rPr lang="de-DE"/>
              <a:t>V,</a:t>
            </a:r>
            <a:r>
              <a:rPr lang="mk-MK"/>
              <a:t>. Скопје: Институт за македонски јазик „Крсте Мисирков“.</a:t>
            </a:r>
            <a:endParaRPr lang="de-DE"/>
          </a:p>
          <a:p>
            <a:r>
              <a:rPr lang="de-DE" smtClean="0"/>
              <a:t>DUDEN </a:t>
            </a:r>
            <a:r>
              <a:rPr lang="de-DE"/>
              <a:t>Band 11. Redewendungen. Wörterbuch der deutschen Idiomatik. 2., neu bearbeitete  und aktualisierte Auflage. Mannheim 2002</a:t>
            </a:r>
            <a:r>
              <a:rPr lang="de-DE" smtClean="0"/>
              <a:t>.</a:t>
            </a:r>
          </a:p>
          <a:p>
            <a:r>
              <a:rPr lang="de-DE"/>
              <a:t>SCHEMANN, Hans (1993): Deutsche Idiomatik. Die deutschen Redewendungen im </a:t>
            </a:r>
            <a:r>
              <a:rPr lang="de-DE" smtClean="0"/>
              <a:t>Kontext. Ernst </a:t>
            </a:r>
            <a:r>
              <a:rPr lang="de-DE"/>
              <a:t>Klett Verlag für Wissen und Bildung. Stuttgart.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3762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Literaturverzeichnis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mtClean="0"/>
              <a:t>Sekundärliteratur:</a:t>
            </a:r>
          </a:p>
          <a:p>
            <a:endParaRPr lang="de-DE" smtClean="0"/>
          </a:p>
          <a:p>
            <a:r>
              <a:rPr lang="de-DE"/>
              <a:t>Földes, Csaba (1985): Über die somatischen Phraseologismen der deutschen, russischen und ungarischen Sprache. Versuch einer konfrontativen Analyse. In: Germanistisches Jahrbuch DDR-UVR, S. 18–40. </a:t>
            </a:r>
            <a:endParaRPr lang="de-DE" smtClean="0"/>
          </a:p>
          <a:p>
            <a:r>
              <a:rPr lang="de-DE" smtClean="0"/>
              <a:t>Földes, </a:t>
            </a:r>
            <a:r>
              <a:rPr lang="de-DE"/>
              <a:t>Csaba (1996): Deutsche Phraseologie kontrastiv. Intra- und interlinguale Zugänge. Heidelberg: Groos</a:t>
            </a:r>
            <a:r>
              <a:rPr lang="de-DE" smtClean="0"/>
              <a:t>.</a:t>
            </a:r>
          </a:p>
          <a:p>
            <a:r>
              <a:rPr lang="de-DE"/>
              <a:t>Greciano, Gertrud (1998b): „Zur Phraseologie des Herzens.“ In: DURCO, Peter (Hg.) (1998): Europhras `97. Phraseology and Paremiology. S. 144-150 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5502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01"/>
    </mc:Choice>
    <mc:Fallback xmlns="">
      <p:transition spd="slow" advTm="9801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Literaturvezeichnis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/>
              <a:t>Sekundärliteratur:</a:t>
            </a:r>
          </a:p>
          <a:p>
            <a:pPr marL="0" indent="0">
              <a:buNone/>
            </a:pPr>
            <a:endParaRPr lang="de-DE" smtClean="0"/>
          </a:p>
          <a:p>
            <a:r>
              <a:rPr lang="de-DE" smtClean="0"/>
              <a:t>Krohn</a:t>
            </a:r>
            <a:r>
              <a:rPr lang="de-DE"/>
              <a:t>, Karin (1994): Hand und Fuß. Eine kontrastive Analyse von Phraseologismen im Deutschen und Schwedischen. Acta Universitatis Gothoburgensis. Surte.</a:t>
            </a:r>
          </a:p>
          <a:p>
            <a:r>
              <a:rPr lang="en-US"/>
              <a:t>Laikoff, George/Johnson, Mark (2003): Metaphors we live by. Chicago: The University of Chicago Press.</a:t>
            </a:r>
            <a:endParaRPr lang="de-DE"/>
          </a:p>
          <a:p>
            <a:r>
              <a:rPr lang="de-DE"/>
              <a:t>Mirchevska-Bosheva, Biljana/Delova-Siljanova, Jasminka (2014): „Somatische Phraseologismen und Emotionen im Tschechischen, Russischen und Mazedonischen</a:t>
            </a:r>
            <a:r>
              <a:rPr lang="mk-MK"/>
              <a:t>“.</a:t>
            </a:r>
            <a:r>
              <a:rPr lang="de-DE"/>
              <a:t>In: Sammelband der Vorträge der 5. mazedonisch-tschechischen wissenschaftlichen Konferenz. S.77-88.</a:t>
            </a:r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74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Warum </a:t>
            </a:r>
            <a:r>
              <a:rPr lang="de-DE" smtClean="0"/>
              <a:t>Somatismen</a:t>
            </a:r>
            <a:r>
              <a:rPr lang="de-DE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mtClean="0"/>
              <a:t>Raichstein </a:t>
            </a:r>
            <a:r>
              <a:rPr lang="de-DE"/>
              <a:t>(</a:t>
            </a:r>
            <a:r>
              <a:rPr lang="de-DE" smtClean="0"/>
              <a:t>zit. </a:t>
            </a:r>
            <a:r>
              <a:rPr lang="de-DE"/>
              <a:t>nach </a:t>
            </a:r>
            <a:r>
              <a:rPr lang="de-DE" smtClean="0"/>
              <a:t>Krohn </a:t>
            </a:r>
            <a:r>
              <a:rPr lang="de-DE" dirty="0"/>
              <a:t>1994: 21) stellt fest</a:t>
            </a:r>
            <a:r>
              <a:rPr lang="de-DE"/>
              <a:t>, </a:t>
            </a:r>
            <a:r>
              <a:rPr lang="de-DE" smtClean="0"/>
              <a:t>dass „dass </a:t>
            </a:r>
            <a:r>
              <a:rPr lang="de-DE" dirty="0"/>
              <a:t>die somatischen </a:t>
            </a:r>
            <a:r>
              <a:rPr lang="de-DE"/>
              <a:t>Phraseologismen </a:t>
            </a:r>
            <a:endParaRPr lang="mk-MK" smtClean="0"/>
          </a:p>
          <a:p>
            <a:pPr marL="0" indent="0">
              <a:buNone/>
            </a:pPr>
            <a:r>
              <a:rPr lang="de-DE" smtClean="0"/>
              <a:t>15</a:t>
            </a:r>
            <a:r>
              <a:rPr lang="mk-MK" smtClean="0"/>
              <a:t>–</a:t>
            </a:r>
            <a:r>
              <a:rPr lang="de-DE" smtClean="0"/>
              <a:t>20</a:t>
            </a:r>
            <a:r>
              <a:rPr lang="mk-MK" smtClean="0"/>
              <a:t> </a:t>
            </a:r>
            <a:r>
              <a:rPr lang="de-DE" smtClean="0"/>
              <a:t>% </a:t>
            </a:r>
            <a:r>
              <a:rPr lang="de-DE" dirty="0"/>
              <a:t>aller phraseologischen Einheiten des modernen Deutsch ausmachen</a:t>
            </a:r>
            <a:r>
              <a:rPr lang="de-DE"/>
              <a:t>.“  </a:t>
            </a:r>
            <a:endParaRPr lang="de-DE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22"/>
    </mc:Choice>
    <mc:Fallback xmlns="">
      <p:transition spd="slow" advTm="1132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Warum </a:t>
            </a:r>
            <a:r>
              <a:rPr lang="de-DE" i="1"/>
              <a:t>Herz</a:t>
            </a:r>
            <a:r>
              <a:rPr lang="de-DE"/>
              <a:t>-Somatismen?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mtClean="0"/>
              <a:t>Die </a:t>
            </a:r>
            <a:r>
              <a:rPr lang="de-DE" i="1" smtClean="0"/>
              <a:t>Herz</a:t>
            </a:r>
            <a:r>
              <a:rPr lang="de-DE" smtClean="0"/>
              <a:t>-Somatismen </a:t>
            </a:r>
            <a:r>
              <a:rPr lang="de-DE" dirty="0"/>
              <a:t>besetzen den dritten Platz in der Rangliste der Somatismen der deutschen </a:t>
            </a:r>
            <a:r>
              <a:rPr lang="de-DE" dirty="0" smtClean="0"/>
              <a:t>Sprache: </a:t>
            </a:r>
          </a:p>
          <a:p>
            <a:pPr marL="0" indent="0">
              <a:buNone/>
            </a:pPr>
            <a:r>
              <a:rPr lang="de-DE" dirty="0" smtClean="0"/>
              <a:t>	„</a:t>
            </a:r>
            <a:r>
              <a:rPr lang="de-DE" dirty="0"/>
              <a:t>Herz nimmt unter den fünf aktivsten </a:t>
            </a:r>
            <a:r>
              <a:rPr lang="de-DE" dirty="0" smtClean="0"/>
              <a:t>	Phras-Formativen </a:t>
            </a:r>
            <a:r>
              <a:rPr lang="de-DE" dirty="0"/>
              <a:t>im Deutschen, auch im </a:t>
            </a:r>
            <a:r>
              <a:rPr lang="de-DE" dirty="0" smtClean="0"/>
              <a:t>	Französischen </a:t>
            </a:r>
            <a:r>
              <a:rPr lang="de-DE" dirty="0"/>
              <a:t>– in beiden Sprachen </a:t>
            </a:r>
            <a:r>
              <a:rPr lang="de-DE" dirty="0" smtClean="0"/>
              <a:t>	Körperteile</a:t>
            </a:r>
            <a:r>
              <a:rPr lang="de-DE" dirty="0"/>
              <a:t>: Hand, Kopf, Herz, Auge, Fuß </a:t>
            </a:r>
            <a:r>
              <a:rPr lang="de-DE" dirty="0" smtClean="0"/>
              <a:t>	die </a:t>
            </a:r>
            <a:r>
              <a:rPr lang="de-DE" dirty="0"/>
              <a:t>Mittelstellung, den drittstärksten Rang, </a:t>
            </a:r>
            <a:r>
              <a:rPr lang="de-DE" smtClean="0"/>
              <a:t>	ein“ </a:t>
            </a:r>
            <a:r>
              <a:rPr lang="de-DE"/>
              <a:t>(</a:t>
            </a:r>
            <a:r>
              <a:rPr lang="de-DE" smtClean="0"/>
              <a:t>Greciano </a:t>
            </a:r>
            <a:r>
              <a:rPr lang="de-DE" dirty="0"/>
              <a:t>1998b: </a:t>
            </a:r>
            <a:r>
              <a:rPr lang="de-DE"/>
              <a:t>144</a:t>
            </a:r>
            <a:r>
              <a:rPr lang="de-DE" smtClean="0"/>
              <a:t>).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88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29"/>
    </mc:Choice>
    <mc:Fallback xmlns="">
      <p:transition spd="slow" advTm="2212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Warum </a:t>
            </a:r>
            <a:r>
              <a:rPr lang="de-DE" i="1"/>
              <a:t>Herz</a:t>
            </a:r>
            <a:r>
              <a:rPr lang="de-DE"/>
              <a:t>-Somatismen?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mtClean="0"/>
              <a:t>Im </a:t>
            </a:r>
            <a:r>
              <a:rPr lang="de-DE"/>
              <a:t>Mazedonischen gibt es laut Mirchevska-Bosheva/Delova-Siljanova </a:t>
            </a:r>
            <a:r>
              <a:rPr lang="de-DE" smtClean="0"/>
              <a:t>134 </a:t>
            </a:r>
            <a:r>
              <a:rPr lang="de-DE" i="1" smtClean="0"/>
              <a:t>Herz</a:t>
            </a:r>
            <a:r>
              <a:rPr lang="de-DE" smtClean="0"/>
              <a:t>-Somatismen (2014: 79) </a:t>
            </a:r>
            <a:r>
              <a:rPr lang="de-DE" dirty="0" smtClean="0"/>
              <a:t>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61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03"/>
    </mc:Choice>
    <mc:Fallback xmlns="">
      <p:transition spd="slow" advTm="13703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Wofür steht das Herz?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Seit </a:t>
            </a:r>
            <a:r>
              <a:rPr lang="de-DE" dirty="0"/>
              <a:t>der Antike gilt das Herz als Sitz der Lebenskraft und der Seele</a:t>
            </a:r>
            <a:r>
              <a:rPr lang="de-DE"/>
              <a:t>. </a:t>
            </a:r>
            <a:r>
              <a:rPr lang="de-DE" smtClean="0"/>
              <a:t>Im </a:t>
            </a:r>
            <a:r>
              <a:rPr lang="de-DE" dirty="0"/>
              <a:t>Herzen sitzen </a:t>
            </a:r>
            <a:r>
              <a:rPr lang="de-DE"/>
              <a:t>unterschiedliche </a:t>
            </a:r>
            <a:r>
              <a:rPr lang="de-DE" smtClean="0"/>
              <a:t>Empfindungen, </a:t>
            </a:r>
            <a:r>
              <a:rPr lang="de-DE" dirty="0"/>
              <a:t>und zwar alle gegensätzlichen </a:t>
            </a:r>
            <a:r>
              <a:rPr lang="de-DE" dirty="0" smtClean="0"/>
              <a:t>Gefühle wie: </a:t>
            </a:r>
            <a:r>
              <a:rPr lang="de-DE" dirty="0"/>
              <a:t>Liebe und Hass, Freude und Trauer, Mut und Angst oder Panik, Glück und Unglück, Kummer und Erleichterung usw.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57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36"/>
    </mc:Choice>
    <mc:Fallback xmlns="">
      <p:transition spd="slow" advTm="2043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Wofür steht das Herz?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menschliche Vorstellung betrachtet das </a:t>
            </a:r>
            <a:r>
              <a:rPr lang="de-DE"/>
              <a:t>Herz </a:t>
            </a:r>
            <a:r>
              <a:rPr lang="de-DE" smtClean="0"/>
              <a:t>als</a:t>
            </a:r>
            <a:endParaRPr lang="de-DE" dirty="0" smtClean="0"/>
          </a:p>
          <a:p>
            <a:pPr lvl="1"/>
            <a:r>
              <a:rPr lang="de-DE" smtClean="0"/>
              <a:t>Entstehungsplatz </a:t>
            </a:r>
            <a:r>
              <a:rPr lang="de-DE" dirty="0"/>
              <a:t>der Gefühle und </a:t>
            </a:r>
            <a:r>
              <a:rPr lang="de-DE"/>
              <a:t>Emotionen </a:t>
            </a:r>
            <a:r>
              <a:rPr lang="de-DE" smtClean="0"/>
              <a:t>(</a:t>
            </a:r>
            <a:r>
              <a:rPr lang="de-DE" i="1" smtClean="0"/>
              <a:t>želbata/čuvstvoto </a:t>
            </a:r>
            <a:r>
              <a:rPr lang="de-DE" i="1" dirty="0" smtClean="0"/>
              <a:t>mu se rodi vo </a:t>
            </a:r>
            <a:r>
              <a:rPr lang="de-DE" i="1" smtClean="0"/>
              <a:t>srceto</a:t>
            </a:r>
            <a:r>
              <a:rPr lang="mk-MK" smtClean="0"/>
              <a:t> </a:t>
            </a:r>
            <a:r>
              <a:rPr lang="de-DE" smtClean="0"/>
              <a:t>[wörtl.,ein </a:t>
            </a:r>
            <a:r>
              <a:rPr lang="de-DE" dirty="0"/>
              <a:t>Wunsch/ein Gefühl ist </a:t>
            </a:r>
            <a:r>
              <a:rPr lang="de-DE" dirty="0" smtClean="0"/>
              <a:t>in seinem </a:t>
            </a:r>
            <a:r>
              <a:rPr lang="de-DE" smtClean="0"/>
              <a:t>Herzen geboren‘]</a:t>
            </a:r>
            <a:r>
              <a:rPr lang="de-DE" i="1" smtClean="0"/>
              <a:t>), </a:t>
            </a:r>
            <a:endParaRPr lang="de-DE" dirty="0" smtClean="0"/>
          </a:p>
          <a:p>
            <a:pPr lvl="1"/>
            <a:r>
              <a:rPr lang="de-DE" smtClean="0"/>
              <a:t>Behälter</a:t>
            </a:r>
            <a:r>
              <a:rPr lang="de-DE" dirty="0"/>
              <a:t>, in den </a:t>
            </a:r>
            <a:r>
              <a:rPr lang="de-DE"/>
              <a:t>Gefühle </a:t>
            </a:r>
            <a:r>
              <a:rPr lang="de-DE" smtClean="0"/>
              <a:t>hineinfließen </a:t>
            </a:r>
            <a:r>
              <a:rPr lang="de-DE"/>
              <a:t>(</a:t>
            </a:r>
            <a:r>
              <a:rPr lang="de-DE" i="1" smtClean="0"/>
              <a:t>srceto </a:t>
            </a:r>
            <a:r>
              <a:rPr lang="de-DE" i="1" dirty="0" smtClean="0"/>
              <a:t>mi se ispolni so </a:t>
            </a:r>
            <a:r>
              <a:rPr lang="de-DE" i="1" smtClean="0"/>
              <a:t>otrov/taga </a:t>
            </a:r>
            <a:r>
              <a:rPr lang="de-DE"/>
              <a:t>[</a:t>
            </a:r>
            <a:r>
              <a:rPr lang="de-DE" smtClean="0"/>
              <a:t>wörtl. ,</a:t>
            </a:r>
            <a:r>
              <a:rPr lang="de-DE"/>
              <a:t>mein </a:t>
            </a:r>
            <a:r>
              <a:rPr lang="de-DE" dirty="0"/>
              <a:t>Herz hat sich </a:t>
            </a:r>
            <a:r>
              <a:rPr lang="de-DE"/>
              <a:t>mit </a:t>
            </a:r>
            <a:r>
              <a:rPr lang="de-DE" smtClean="0"/>
              <a:t>Bitterkeit/Trauer gefüllt‘].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67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6"/>
    </mc:Choice>
    <mc:Fallback xmlns="">
      <p:transition spd="slow" advTm="121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2340</Words>
  <Application>Microsoft Office PowerPoint</Application>
  <PresentationFormat>On-screen Show (4:3)</PresentationFormat>
  <Paragraphs>372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Metaphorische Konzepte der Herz-Somatismen im Mazedonischen und im Deutschen  </vt:lpstr>
      <vt:lpstr>Inhaltsübersicht</vt:lpstr>
      <vt:lpstr>Einleitung</vt:lpstr>
      <vt:lpstr>Somatismen</vt:lpstr>
      <vt:lpstr>Warum Somatismen?</vt:lpstr>
      <vt:lpstr>Warum Herz-Somatismen?</vt:lpstr>
      <vt:lpstr>Warum Herz-Somatismen?</vt:lpstr>
      <vt:lpstr>Wofür steht das Herz?</vt:lpstr>
      <vt:lpstr>Wofür steht das Herz?</vt:lpstr>
      <vt:lpstr>Wofür steht das Herz metaphorisch?</vt:lpstr>
      <vt:lpstr>Wofür steht das Herz metaphorisch?</vt:lpstr>
      <vt:lpstr>Wofür steht das Herz metaphorisch?</vt:lpstr>
      <vt:lpstr>Wofür steht das Herz metaphorisch?</vt:lpstr>
      <vt:lpstr>Klassifizierung der Metaphern bei Lakoff/Johnson (2003)</vt:lpstr>
      <vt:lpstr> Klassifizierung der Metaphern bei Lakoff/Johnson (2003) </vt:lpstr>
      <vt:lpstr> Klassifizierung der Metaphern bei Lakoff/Johnson (2003) </vt:lpstr>
      <vt:lpstr> Klassifizierung der Metaphern bei Lakoff/Johnson (2003) </vt:lpstr>
      <vt:lpstr>Korpus</vt:lpstr>
      <vt:lpstr>Methodologische Schritte</vt:lpstr>
      <vt:lpstr>Welche mentalen Bereiche und semantischen Felder werden durch Herz-Somatismen ausgedrückt?</vt:lpstr>
      <vt:lpstr>Metaphorische Konzepte der Herz-Somatismen </vt:lpstr>
      <vt:lpstr>Metaphorische Konzepte der Herz-Somatismen</vt:lpstr>
      <vt:lpstr> Metaphorische Konzepte der Herz-Somatismen 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Metaphorische Konzepte der Herz-Somatismen</vt:lpstr>
      <vt:lpstr> Metaphorische Konzepte der Herz-Somatismen </vt:lpstr>
      <vt:lpstr>  Metaphorische Konzepte der Herz-Somatismen </vt:lpstr>
      <vt:lpstr>Metaphorische Konzepte der Herz-Somatismen</vt:lpstr>
      <vt:lpstr>Metaphorische Konzepte der Herz-Somatismen</vt:lpstr>
      <vt:lpstr>Metaphorische Konzepte der Herz-Somatismen</vt:lpstr>
      <vt:lpstr>Überblick über Gemeinsamkeiten und Unterschiede in der Metaphorik der Herz-Somatismen</vt:lpstr>
      <vt:lpstr>Überblick über Gemeinsamkeiten und Unterschiede in der Metaphorik der Herz-Somatismen</vt:lpstr>
      <vt:lpstr>Überblick über Gemeinsamkeiten und Unterschiede in der Metaphorik der Herz-Somatismen</vt:lpstr>
      <vt:lpstr>Überblick über Gemeinsamkeiten und Unterschiede in der Metaphorik der Herz-Somatismen</vt:lpstr>
      <vt:lpstr>Überblick über Gemeinsamkeiten und Unterschiede in der Metaphorik der Herz-Somatismen</vt:lpstr>
      <vt:lpstr>Fazit</vt:lpstr>
      <vt:lpstr>Fazit</vt:lpstr>
      <vt:lpstr>Literaturvezeichnis</vt:lpstr>
      <vt:lpstr>Literaturverzeichnis</vt:lpstr>
      <vt:lpstr>Literaturvezeichnis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Metaphorische Konzepte der Herz-Somatismen im Mazedonischen und Deutschen</dc:title>
  <dc:creator>Profesor</dc:creator>
  <cp:lastModifiedBy>Profesor</cp:lastModifiedBy>
  <cp:revision>500</cp:revision>
  <dcterms:created xsi:type="dcterms:W3CDTF">2006-08-16T00:00:00Z</dcterms:created>
  <dcterms:modified xsi:type="dcterms:W3CDTF">2017-11-16T02:15:41Z</dcterms:modified>
</cp:coreProperties>
</file>